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4"/>
  </p:notesMasterIdLst>
  <p:handoutMasterIdLst>
    <p:handoutMasterId r:id="rId45"/>
  </p:handoutMasterIdLst>
  <p:sldIdLst>
    <p:sldId id="256" r:id="rId5"/>
    <p:sldId id="308" r:id="rId6"/>
    <p:sldId id="312" r:id="rId7"/>
    <p:sldId id="428" r:id="rId8"/>
    <p:sldId id="313" r:id="rId9"/>
    <p:sldId id="321" r:id="rId10"/>
    <p:sldId id="324" r:id="rId11"/>
    <p:sldId id="322" r:id="rId12"/>
    <p:sldId id="430" r:id="rId13"/>
    <p:sldId id="357" r:id="rId14"/>
    <p:sldId id="323" r:id="rId15"/>
    <p:sldId id="431" r:id="rId16"/>
    <p:sldId id="315" r:id="rId17"/>
    <p:sldId id="325" r:id="rId18"/>
    <p:sldId id="333" r:id="rId19"/>
    <p:sldId id="337" r:id="rId20"/>
    <p:sldId id="429" r:id="rId21"/>
    <p:sldId id="331" r:id="rId22"/>
    <p:sldId id="347" r:id="rId23"/>
    <p:sldId id="335" r:id="rId24"/>
    <p:sldId id="339" r:id="rId25"/>
    <p:sldId id="352" r:id="rId26"/>
    <p:sldId id="330" r:id="rId27"/>
    <p:sldId id="328" r:id="rId28"/>
    <p:sldId id="332" r:id="rId29"/>
    <p:sldId id="354" r:id="rId30"/>
    <p:sldId id="329" r:id="rId31"/>
    <p:sldId id="320" r:id="rId32"/>
    <p:sldId id="351" r:id="rId33"/>
    <p:sldId id="353" r:id="rId34"/>
    <p:sldId id="341" r:id="rId35"/>
    <p:sldId id="346" r:id="rId36"/>
    <p:sldId id="348" r:id="rId37"/>
    <p:sldId id="349" r:id="rId38"/>
    <p:sldId id="350" r:id="rId39"/>
    <p:sldId id="342" r:id="rId40"/>
    <p:sldId id="343" r:id="rId41"/>
    <p:sldId id="344" r:id="rId42"/>
    <p:sldId id="345" r:id="rId43"/>
  </p:sldIdLst>
  <p:sldSz cx="9144000" cy="6858000" type="screen4x3"/>
  <p:notesSz cx="6705600" cy="9842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E Kolotcholoma (DGSO DSF)" initials="KK(D" lastIdx="2" clrIdx="0">
    <p:extLst>
      <p:ext uri="{19B8F6BF-5375-455C-9EA6-DF929625EA0E}">
        <p15:presenceInfo xmlns:p15="http://schemas.microsoft.com/office/powerpoint/2012/main" userId="KONE Kolotcholoma (DGSO DS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AA7"/>
    <a:srgbClr val="FFF2CC"/>
    <a:srgbClr val="FDEADA"/>
    <a:srgbClr val="31429C"/>
    <a:srgbClr val="FFFFFF"/>
    <a:srgbClr val="8B0534"/>
    <a:srgbClr val="07A1E2"/>
    <a:srgbClr val="F3953F"/>
    <a:srgbClr val="F79646"/>
    <a:srgbClr val="FDD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CDABC-F37B-4DB0-B64A-E1735CB9A91E}" v="128" dt="2022-12-07T19:27:51.99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4" autoAdjust="0"/>
    <p:restoredTop sz="94673" autoAdjust="0"/>
  </p:normalViewPr>
  <p:slideViewPr>
    <p:cSldViewPr>
      <p:cViewPr varScale="1">
        <p:scale>
          <a:sx n="88" d="100"/>
          <a:sy n="88" d="100"/>
        </p:scale>
        <p:origin x="2011"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entin Moreau" userId="832348b1-6150-4331-b328-6239543daa3d" providerId="ADAL" clId="{BDDCDABC-F37B-4DB0-B64A-E1735CB9A91E}"/>
    <pc:docChg chg="undo custSel addSld delSld modSld sldOrd">
      <pc:chgData name="Quentin Moreau" userId="832348b1-6150-4331-b328-6239543daa3d" providerId="ADAL" clId="{BDDCDABC-F37B-4DB0-B64A-E1735CB9A91E}" dt="2022-12-07T19:27:51.990" v="2098" actId="1076"/>
      <pc:docMkLst>
        <pc:docMk/>
      </pc:docMkLst>
      <pc:sldChg chg="add del">
        <pc:chgData name="Quentin Moreau" userId="832348b1-6150-4331-b328-6239543daa3d" providerId="ADAL" clId="{BDDCDABC-F37B-4DB0-B64A-E1735CB9A91E}" dt="2022-12-07T19:02:59.447" v="1598" actId="47"/>
        <pc:sldMkLst>
          <pc:docMk/>
          <pc:sldMk cId="3048504222" sldId="326"/>
        </pc:sldMkLst>
      </pc:sldChg>
      <pc:sldChg chg="add del">
        <pc:chgData name="Quentin Moreau" userId="832348b1-6150-4331-b328-6239543daa3d" providerId="ADAL" clId="{BDDCDABC-F37B-4DB0-B64A-E1735CB9A91E}" dt="2022-12-07T19:02:56.842" v="1597" actId="47"/>
        <pc:sldMkLst>
          <pc:docMk/>
          <pc:sldMk cId="878415169" sldId="327"/>
        </pc:sldMkLst>
      </pc:sldChg>
      <pc:sldChg chg="addSp delSp modSp add mod ord">
        <pc:chgData name="Quentin Moreau" userId="832348b1-6150-4331-b328-6239543daa3d" providerId="ADAL" clId="{BDDCDABC-F37B-4DB0-B64A-E1735CB9A91E}" dt="2022-12-07T18:12:06.396" v="762" actId="20577"/>
        <pc:sldMkLst>
          <pc:docMk/>
          <pc:sldMk cId="2046093786" sldId="328"/>
        </pc:sldMkLst>
        <pc:spChg chg="mod">
          <ac:chgData name="Quentin Moreau" userId="832348b1-6150-4331-b328-6239543daa3d" providerId="ADAL" clId="{BDDCDABC-F37B-4DB0-B64A-E1735CB9A91E}" dt="2022-12-07T16:50:09.394" v="421" actId="20577"/>
          <ac:spMkLst>
            <pc:docMk/>
            <pc:sldMk cId="2046093786" sldId="328"/>
            <ac:spMk id="2" creationId="{00000000-0000-0000-0000-000000000000}"/>
          </ac:spMkLst>
        </pc:spChg>
        <pc:spChg chg="mod">
          <ac:chgData name="Quentin Moreau" userId="832348b1-6150-4331-b328-6239543daa3d" providerId="ADAL" clId="{BDDCDABC-F37B-4DB0-B64A-E1735CB9A91E}" dt="2022-12-07T18:12:06.396" v="762" actId="20577"/>
          <ac:spMkLst>
            <pc:docMk/>
            <pc:sldMk cId="2046093786" sldId="328"/>
            <ac:spMk id="5" creationId="{00000000-0000-0000-0000-000000000000}"/>
          </ac:spMkLst>
        </pc:spChg>
        <pc:graphicFrameChg chg="add del mod">
          <ac:chgData name="Quentin Moreau" userId="832348b1-6150-4331-b328-6239543daa3d" providerId="ADAL" clId="{BDDCDABC-F37B-4DB0-B64A-E1735CB9A91E}" dt="2022-12-07T17:33:19.212" v="434"/>
          <ac:graphicFrameMkLst>
            <pc:docMk/>
            <pc:sldMk cId="2046093786" sldId="328"/>
            <ac:graphicFrameMk id="8" creationId="{BAE70D91-3D0C-A0A1-5C18-4FE49C5163B5}"/>
          </ac:graphicFrameMkLst>
        </pc:graphicFrameChg>
        <pc:picChg chg="add del">
          <ac:chgData name="Quentin Moreau" userId="832348b1-6150-4331-b328-6239543daa3d" providerId="ADAL" clId="{BDDCDABC-F37B-4DB0-B64A-E1735CB9A91E}" dt="2022-12-07T17:30:05.446" v="432" actId="22"/>
          <ac:picMkLst>
            <pc:docMk/>
            <pc:sldMk cId="2046093786" sldId="328"/>
            <ac:picMk id="7" creationId="{B1E48E35-2B54-7057-3FDE-7DC17A0373A1}"/>
          </ac:picMkLst>
        </pc:picChg>
        <pc:picChg chg="add mod">
          <ac:chgData name="Quentin Moreau" userId="832348b1-6150-4331-b328-6239543daa3d" providerId="ADAL" clId="{BDDCDABC-F37B-4DB0-B64A-E1735CB9A91E}" dt="2022-12-07T17:39:10.525" v="508" actId="1035"/>
          <ac:picMkLst>
            <pc:docMk/>
            <pc:sldMk cId="2046093786" sldId="328"/>
            <ac:picMk id="9" creationId="{7CBC81BD-FA76-FA1E-5959-6AFBBEBF4ACD}"/>
          </ac:picMkLst>
        </pc:picChg>
        <pc:picChg chg="add del mod">
          <ac:chgData name="Quentin Moreau" userId="832348b1-6150-4331-b328-6239543daa3d" providerId="ADAL" clId="{BDDCDABC-F37B-4DB0-B64A-E1735CB9A91E}" dt="2022-12-07T17:38:48.477" v="497" actId="478"/>
          <ac:picMkLst>
            <pc:docMk/>
            <pc:sldMk cId="2046093786" sldId="328"/>
            <ac:picMk id="10" creationId="{0E42707E-EC11-12AE-DDC9-25C35CF5E968}"/>
          </ac:picMkLst>
        </pc:picChg>
      </pc:sldChg>
      <pc:sldChg chg="add">
        <pc:chgData name="Quentin Moreau" userId="832348b1-6150-4331-b328-6239543daa3d" providerId="ADAL" clId="{BDDCDABC-F37B-4DB0-B64A-E1735CB9A91E}" dt="2022-12-07T16:49:55.883" v="414" actId="2890"/>
        <pc:sldMkLst>
          <pc:docMk/>
          <pc:sldMk cId="2936420561" sldId="329"/>
        </pc:sldMkLst>
      </pc:sldChg>
      <pc:sldChg chg="addSp modSp add mod">
        <pc:chgData name="Quentin Moreau" userId="832348b1-6150-4331-b328-6239543daa3d" providerId="ADAL" clId="{BDDCDABC-F37B-4DB0-B64A-E1735CB9A91E}" dt="2022-12-07T19:01:19.810" v="1592" actId="20577"/>
        <pc:sldMkLst>
          <pc:docMk/>
          <pc:sldMk cId="2045934026" sldId="330"/>
        </pc:sldMkLst>
        <pc:spChg chg="mod">
          <ac:chgData name="Quentin Moreau" userId="832348b1-6150-4331-b328-6239543daa3d" providerId="ADAL" clId="{BDDCDABC-F37B-4DB0-B64A-E1735CB9A91E}" dt="2022-12-07T19:01:19.810" v="1592" actId="20577"/>
          <ac:spMkLst>
            <pc:docMk/>
            <pc:sldMk cId="2045934026" sldId="330"/>
            <ac:spMk id="5" creationId="{00000000-0000-0000-0000-000000000000}"/>
          </ac:spMkLst>
        </pc:spChg>
        <pc:picChg chg="add mod">
          <ac:chgData name="Quentin Moreau" userId="832348b1-6150-4331-b328-6239543daa3d" providerId="ADAL" clId="{BDDCDABC-F37B-4DB0-B64A-E1735CB9A91E}" dt="2022-12-07T17:54:41.595" v="526" actId="1076"/>
          <ac:picMkLst>
            <pc:docMk/>
            <pc:sldMk cId="2045934026" sldId="330"/>
            <ac:picMk id="3" creationId="{23A0DAE8-C667-1C9B-897D-1C88B582B456}"/>
          </ac:picMkLst>
        </pc:picChg>
      </pc:sldChg>
      <pc:sldChg chg="addSp delSp modSp add mod ord modClrScheme chgLayout">
        <pc:chgData name="Quentin Moreau" userId="832348b1-6150-4331-b328-6239543daa3d" providerId="ADAL" clId="{BDDCDABC-F37B-4DB0-B64A-E1735CB9A91E}" dt="2022-12-07T19:27:51.990" v="2098" actId="1076"/>
        <pc:sldMkLst>
          <pc:docMk/>
          <pc:sldMk cId="4103699175" sldId="331"/>
        </pc:sldMkLst>
        <pc:spChg chg="mod ord">
          <ac:chgData name="Quentin Moreau" userId="832348b1-6150-4331-b328-6239543daa3d" providerId="ADAL" clId="{BDDCDABC-F37B-4DB0-B64A-E1735CB9A91E}" dt="2022-12-07T19:25:13.517" v="1986" actId="26606"/>
          <ac:spMkLst>
            <pc:docMk/>
            <pc:sldMk cId="4103699175" sldId="331"/>
            <ac:spMk id="2" creationId="{00000000-0000-0000-0000-000000000000}"/>
          </ac:spMkLst>
        </pc:spChg>
        <pc:spChg chg="mod ord">
          <ac:chgData name="Quentin Moreau" userId="832348b1-6150-4331-b328-6239543daa3d" providerId="ADAL" clId="{BDDCDABC-F37B-4DB0-B64A-E1735CB9A91E}" dt="2022-12-07T19:25:13.517" v="1986" actId="26606"/>
          <ac:spMkLst>
            <pc:docMk/>
            <pc:sldMk cId="4103699175" sldId="331"/>
            <ac:spMk id="4" creationId="{00000000-0000-0000-0000-000000000000}"/>
          </ac:spMkLst>
        </pc:spChg>
        <pc:spChg chg="mod">
          <ac:chgData name="Quentin Moreau" userId="832348b1-6150-4331-b328-6239543daa3d" providerId="ADAL" clId="{BDDCDABC-F37B-4DB0-B64A-E1735CB9A91E}" dt="2022-12-07T19:27:07.063" v="2067"/>
          <ac:spMkLst>
            <pc:docMk/>
            <pc:sldMk cId="4103699175" sldId="331"/>
            <ac:spMk id="5" creationId="{00000000-0000-0000-0000-000000000000}"/>
          </ac:spMkLst>
        </pc:spChg>
        <pc:spChg chg="mod ord">
          <ac:chgData name="Quentin Moreau" userId="832348b1-6150-4331-b328-6239543daa3d" providerId="ADAL" clId="{BDDCDABC-F37B-4DB0-B64A-E1735CB9A91E}" dt="2022-12-07T19:25:13.517" v="1986" actId="26606"/>
          <ac:spMkLst>
            <pc:docMk/>
            <pc:sldMk cId="4103699175" sldId="331"/>
            <ac:spMk id="6" creationId="{00000000-0000-0000-0000-000000000000}"/>
          </ac:spMkLst>
        </pc:spChg>
        <pc:graphicFrameChg chg="add del mod">
          <ac:chgData name="Quentin Moreau" userId="832348b1-6150-4331-b328-6239543daa3d" providerId="ADAL" clId="{BDDCDABC-F37B-4DB0-B64A-E1735CB9A91E}" dt="2022-12-07T17:51:57.635" v="521"/>
          <ac:graphicFrameMkLst>
            <pc:docMk/>
            <pc:sldMk cId="4103699175" sldId="331"/>
            <ac:graphicFrameMk id="3" creationId="{DB6B43E3-638A-03C2-E996-69646D4CBDE6}"/>
          </ac:graphicFrameMkLst>
        </pc:graphicFrameChg>
        <pc:picChg chg="add del mod">
          <ac:chgData name="Quentin Moreau" userId="832348b1-6150-4331-b328-6239543daa3d" providerId="ADAL" clId="{BDDCDABC-F37B-4DB0-B64A-E1735CB9A91E}" dt="2022-12-07T19:02:13.027" v="1595" actId="478"/>
          <ac:picMkLst>
            <pc:docMk/>
            <pc:sldMk cId="4103699175" sldId="331"/>
            <ac:picMk id="7" creationId="{BF6E0755-1E43-D7D9-1B94-549AF3187B0C}"/>
          </ac:picMkLst>
        </pc:picChg>
        <pc:picChg chg="add del mod">
          <ac:chgData name="Quentin Moreau" userId="832348b1-6150-4331-b328-6239543daa3d" providerId="ADAL" clId="{BDDCDABC-F37B-4DB0-B64A-E1735CB9A91E}" dt="2022-12-07T19:23:47.237" v="1952" actId="478"/>
          <ac:picMkLst>
            <pc:docMk/>
            <pc:sldMk cId="4103699175" sldId="331"/>
            <ac:picMk id="8" creationId="{D288DDC3-1531-EE40-8508-3716B88DA41C}"/>
          </ac:picMkLst>
        </pc:picChg>
        <pc:picChg chg="add del mod">
          <ac:chgData name="Quentin Moreau" userId="832348b1-6150-4331-b328-6239543daa3d" providerId="ADAL" clId="{BDDCDABC-F37B-4DB0-B64A-E1735CB9A91E}" dt="2022-12-07T19:23:46.342" v="1951" actId="478"/>
          <ac:picMkLst>
            <pc:docMk/>
            <pc:sldMk cId="4103699175" sldId="331"/>
            <ac:picMk id="9" creationId="{6990A9C0-A79B-3161-2DE6-FD887E653D87}"/>
          </ac:picMkLst>
        </pc:picChg>
        <pc:picChg chg="add del mod">
          <ac:chgData name="Quentin Moreau" userId="832348b1-6150-4331-b328-6239543daa3d" providerId="ADAL" clId="{BDDCDABC-F37B-4DB0-B64A-E1735CB9A91E}" dt="2022-12-07T19:24:09.676" v="1974"/>
          <ac:picMkLst>
            <pc:docMk/>
            <pc:sldMk cId="4103699175" sldId="331"/>
            <ac:picMk id="2049" creationId="{A2F90D56-9988-FB43-08DA-A1FCF8E485C9}"/>
          </ac:picMkLst>
        </pc:picChg>
        <pc:picChg chg="add del mod">
          <ac:chgData name="Quentin Moreau" userId="832348b1-6150-4331-b328-6239543daa3d" providerId="ADAL" clId="{BDDCDABC-F37B-4DB0-B64A-E1735CB9A91E}" dt="2022-12-07T19:24:19.001" v="1978"/>
          <ac:picMkLst>
            <pc:docMk/>
            <pc:sldMk cId="4103699175" sldId="331"/>
            <ac:picMk id="2050" creationId="{522D409B-69BD-67B9-442C-223D91FC20F2}"/>
          </ac:picMkLst>
        </pc:picChg>
        <pc:picChg chg="add mod">
          <ac:chgData name="Quentin Moreau" userId="832348b1-6150-4331-b328-6239543daa3d" providerId="ADAL" clId="{BDDCDABC-F37B-4DB0-B64A-E1735CB9A91E}" dt="2022-12-07T19:27:46.831" v="2097" actId="1076"/>
          <ac:picMkLst>
            <pc:docMk/>
            <pc:sldMk cId="4103699175" sldId="331"/>
            <ac:picMk id="2051" creationId="{4A0EC9B7-E8B1-F5EC-EE81-0CD6FED3DFDA}"/>
          </ac:picMkLst>
        </pc:picChg>
        <pc:picChg chg="add del mod">
          <ac:chgData name="Quentin Moreau" userId="832348b1-6150-4331-b328-6239543daa3d" providerId="ADAL" clId="{BDDCDABC-F37B-4DB0-B64A-E1735CB9A91E}" dt="2022-12-07T19:25:05.877" v="1985"/>
          <ac:picMkLst>
            <pc:docMk/>
            <pc:sldMk cId="4103699175" sldId="331"/>
            <ac:picMk id="2052" creationId="{0FC60CC2-2FD1-D430-4021-5CDB0422B843}"/>
          </ac:picMkLst>
        </pc:picChg>
        <pc:picChg chg="add mod">
          <ac:chgData name="Quentin Moreau" userId="832348b1-6150-4331-b328-6239543daa3d" providerId="ADAL" clId="{BDDCDABC-F37B-4DB0-B64A-E1735CB9A91E}" dt="2022-12-07T19:27:51.990" v="2098" actId="1076"/>
          <ac:picMkLst>
            <pc:docMk/>
            <pc:sldMk cId="4103699175" sldId="331"/>
            <ac:picMk id="2053" creationId="{D8973A79-84AD-9275-5EFD-F1D66893568E}"/>
          </ac:picMkLst>
        </pc:picChg>
      </pc:sldChg>
      <pc:sldChg chg="delSp modSp add mod ord">
        <pc:chgData name="Quentin Moreau" userId="832348b1-6150-4331-b328-6239543daa3d" providerId="ADAL" clId="{BDDCDABC-F37B-4DB0-B64A-E1735CB9A91E}" dt="2022-12-07T18:03:50.718" v="708" actId="20577"/>
        <pc:sldMkLst>
          <pc:docMk/>
          <pc:sldMk cId="2036790826" sldId="332"/>
        </pc:sldMkLst>
        <pc:spChg chg="mod">
          <ac:chgData name="Quentin Moreau" userId="832348b1-6150-4331-b328-6239543daa3d" providerId="ADAL" clId="{BDDCDABC-F37B-4DB0-B64A-E1735CB9A91E}" dt="2022-12-07T18:03:50.718" v="708" actId="20577"/>
          <ac:spMkLst>
            <pc:docMk/>
            <pc:sldMk cId="2036790826" sldId="332"/>
            <ac:spMk id="5" creationId="{00000000-0000-0000-0000-000000000000}"/>
          </ac:spMkLst>
        </pc:spChg>
        <pc:picChg chg="del">
          <ac:chgData name="Quentin Moreau" userId="832348b1-6150-4331-b328-6239543daa3d" providerId="ADAL" clId="{BDDCDABC-F37B-4DB0-B64A-E1735CB9A91E}" dt="2022-12-07T17:38:09.977" v="454" actId="478"/>
          <ac:picMkLst>
            <pc:docMk/>
            <pc:sldMk cId="2036790826" sldId="332"/>
            <ac:picMk id="9" creationId="{7CBC81BD-FA76-FA1E-5959-6AFBBEBF4ACD}"/>
          </ac:picMkLst>
        </pc:picChg>
        <pc:picChg chg="mod">
          <ac:chgData name="Quentin Moreau" userId="832348b1-6150-4331-b328-6239543daa3d" providerId="ADAL" clId="{BDDCDABC-F37B-4DB0-B64A-E1735CB9A91E}" dt="2022-12-07T17:38:43.387" v="496" actId="14100"/>
          <ac:picMkLst>
            <pc:docMk/>
            <pc:sldMk cId="2036790826" sldId="332"/>
            <ac:picMk id="10" creationId="{0E42707E-EC11-12AE-DDC9-25C35CF5E968}"/>
          </ac:picMkLst>
        </pc:picChg>
      </pc:sldChg>
      <pc:sldChg chg="delSp modSp add mod ord">
        <pc:chgData name="Quentin Moreau" userId="832348b1-6150-4331-b328-6239543daa3d" providerId="ADAL" clId="{BDDCDABC-F37B-4DB0-B64A-E1735CB9A91E}" dt="2022-12-07T18:57:00.345" v="1552" actId="6549"/>
        <pc:sldMkLst>
          <pc:docMk/>
          <pc:sldMk cId="1731426462" sldId="333"/>
        </pc:sldMkLst>
        <pc:spChg chg="mod">
          <ac:chgData name="Quentin Moreau" userId="832348b1-6150-4331-b328-6239543daa3d" providerId="ADAL" clId="{BDDCDABC-F37B-4DB0-B64A-E1735CB9A91E}" dt="2022-12-07T18:47:02.164" v="1097" actId="20577"/>
          <ac:spMkLst>
            <pc:docMk/>
            <pc:sldMk cId="1731426462" sldId="333"/>
            <ac:spMk id="2" creationId="{00000000-0000-0000-0000-000000000000}"/>
          </ac:spMkLst>
        </pc:spChg>
        <pc:spChg chg="mod">
          <ac:chgData name="Quentin Moreau" userId="832348b1-6150-4331-b328-6239543daa3d" providerId="ADAL" clId="{BDDCDABC-F37B-4DB0-B64A-E1735CB9A91E}" dt="2022-12-07T18:57:00.345" v="1552" actId="6549"/>
          <ac:spMkLst>
            <pc:docMk/>
            <pc:sldMk cId="1731426462" sldId="333"/>
            <ac:spMk id="5" creationId="{00000000-0000-0000-0000-000000000000}"/>
          </ac:spMkLst>
        </pc:spChg>
        <pc:picChg chg="del">
          <ac:chgData name="Quentin Moreau" userId="832348b1-6150-4331-b328-6239543daa3d" providerId="ADAL" clId="{BDDCDABC-F37B-4DB0-B64A-E1735CB9A91E}" dt="2022-12-07T18:47:07.789" v="1098" actId="478"/>
          <ac:picMkLst>
            <pc:docMk/>
            <pc:sldMk cId="1731426462" sldId="333"/>
            <ac:picMk id="7" creationId="{BF6E0755-1E43-D7D9-1B94-549AF3187B0C}"/>
          </ac:picMkLst>
        </pc:picChg>
      </pc:sldChg>
      <pc:sldChg chg="add">
        <pc:chgData name="Quentin Moreau" userId="832348b1-6150-4331-b328-6239543daa3d" providerId="ADAL" clId="{BDDCDABC-F37B-4DB0-B64A-E1735CB9A91E}" dt="2022-12-07T19:02:07.515" v="1593" actId="2890"/>
        <pc:sldMkLst>
          <pc:docMk/>
          <pc:sldMk cId="2247186439" sldId="334"/>
        </pc:sldMkLst>
      </pc:sldChg>
      <pc:sldChg chg="delSp add del mod">
        <pc:chgData name="Quentin Moreau" userId="832348b1-6150-4331-b328-6239543daa3d" providerId="ADAL" clId="{BDDCDABC-F37B-4DB0-B64A-E1735CB9A91E}" dt="2022-12-07T19:21:07.414" v="1813" actId="47"/>
        <pc:sldMkLst>
          <pc:docMk/>
          <pc:sldMk cId="2850712516" sldId="335"/>
        </pc:sldMkLst>
        <pc:picChg chg="del">
          <ac:chgData name="Quentin Moreau" userId="832348b1-6150-4331-b328-6239543daa3d" providerId="ADAL" clId="{BDDCDABC-F37B-4DB0-B64A-E1735CB9A91E}" dt="2022-12-07T19:02:15.273" v="1596" actId="478"/>
          <ac:picMkLst>
            <pc:docMk/>
            <pc:sldMk cId="2850712516" sldId="335"/>
            <ac:picMk id="7" creationId="{BF6E0755-1E43-D7D9-1B94-549AF3187B0C}"/>
          </ac:picMkLst>
        </pc:picChg>
      </pc:sldChg>
      <pc:sldChg chg="add">
        <pc:chgData name="Quentin Moreau" userId="832348b1-6150-4331-b328-6239543daa3d" providerId="ADAL" clId="{BDDCDABC-F37B-4DB0-B64A-E1735CB9A91E}" dt="2022-12-07T19:23:02.678" v="1814" actId="2890"/>
        <pc:sldMkLst>
          <pc:docMk/>
          <pc:sldMk cId="3530170613" sldId="33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06FB5-A2B2-49C6-9AD1-55B6917CD944}" type="doc">
      <dgm:prSet loTypeId="urn:microsoft.com/office/officeart/2005/8/layout/cycle2" loCatId="cycle" qsTypeId="urn:microsoft.com/office/officeart/2005/8/quickstyle/simple2" qsCatId="simple" csTypeId="urn:microsoft.com/office/officeart/2005/8/colors/colorful4" csCatId="colorful" phldr="1"/>
      <dgm:spPr/>
      <dgm:t>
        <a:bodyPr/>
        <a:lstStyle/>
        <a:p>
          <a:endParaRPr lang="fr-FR"/>
        </a:p>
      </dgm:t>
    </dgm:pt>
    <dgm:pt modelId="{9DF4BBD3-25B6-419A-AB91-DE3ACD9C4242}">
      <dgm:prSet phldrT="[Texte]" phldr="1" custT="1"/>
      <dgm:spPr>
        <a:solidFill>
          <a:schemeClr val="accent2"/>
        </a:solidFill>
      </dgm:spPr>
      <dgm:t>
        <a:bodyPr/>
        <a:lstStyle/>
        <a:p>
          <a:endParaRPr lang="fr-FR" sz="2000" dirty="0"/>
        </a:p>
      </dgm:t>
    </dgm:pt>
    <dgm:pt modelId="{98CC9FE9-8325-4543-9BDF-A0D40F4BE211}" type="parTrans" cxnId="{7D1C661D-5452-4A24-A461-D1FDD661C07C}">
      <dgm:prSet/>
      <dgm:spPr/>
      <dgm:t>
        <a:bodyPr/>
        <a:lstStyle/>
        <a:p>
          <a:endParaRPr lang="fr-FR"/>
        </a:p>
      </dgm:t>
    </dgm:pt>
    <dgm:pt modelId="{51E61400-E8A1-4078-B0D1-05769AFE3FC2}" type="sibTrans" cxnId="{7D1C661D-5452-4A24-A461-D1FDD661C07C}">
      <dgm:prSet/>
      <dgm:spPr/>
      <dgm:t>
        <a:bodyPr/>
        <a:lstStyle/>
        <a:p>
          <a:endParaRPr lang="fr-FR"/>
        </a:p>
      </dgm:t>
    </dgm:pt>
    <dgm:pt modelId="{A16B7A32-C1AD-495A-A377-0B9A0A7FEC9F}">
      <dgm:prSet phldrT="[Texte]" phldr="1" custT="1"/>
      <dgm:spPr>
        <a:solidFill>
          <a:schemeClr val="accent3"/>
        </a:solidFill>
      </dgm:spPr>
      <dgm:t>
        <a:bodyPr/>
        <a:lstStyle/>
        <a:p>
          <a:endParaRPr lang="fr-FR" sz="2000" dirty="0"/>
        </a:p>
      </dgm:t>
    </dgm:pt>
    <dgm:pt modelId="{054EB8F3-687D-47C1-A8CA-AA8906B81A64}" type="parTrans" cxnId="{D39E6565-AB8E-4150-9AD1-F0C376D118EA}">
      <dgm:prSet/>
      <dgm:spPr/>
      <dgm:t>
        <a:bodyPr/>
        <a:lstStyle/>
        <a:p>
          <a:endParaRPr lang="fr-FR"/>
        </a:p>
      </dgm:t>
    </dgm:pt>
    <dgm:pt modelId="{D093C8A5-C38E-46B0-A43A-6E4799DBF5B8}" type="sibTrans" cxnId="{D39E6565-AB8E-4150-9AD1-F0C376D118EA}">
      <dgm:prSet/>
      <dgm:spPr/>
      <dgm:t>
        <a:bodyPr/>
        <a:lstStyle/>
        <a:p>
          <a:endParaRPr lang="fr-FR"/>
        </a:p>
      </dgm:t>
    </dgm:pt>
    <dgm:pt modelId="{2580DAD5-E4B5-4293-AB07-A4C506041096}">
      <dgm:prSet phldrT="[Texte]" phldr="1" custT="1"/>
      <dgm:spPr>
        <a:solidFill>
          <a:schemeClr val="accent5"/>
        </a:solidFill>
      </dgm:spPr>
      <dgm:t>
        <a:bodyPr/>
        <a:lstStyle/>
        <a:p>
          <a:endParaRPr lang="fr-FR" sz="2000" dirty="0"/>
        </a:p>
      </dgm:t>
    </dgm:pt>
    <dgm:pt modelId="{3872E00E-B2E4-4A20-9A82-F208316DB251}" type="parTrans" cxnId="{75528107-9022-476D-AE40-85E56DB393F3}">
      <dgm:prSet/>
      <dgm:spPr/>
      <dgm:t>
        <a:bodyPr/>
        <a:lstStyle/>
        <a:p>
          <a:endParaRPr lang="fr-FR"/>
        </a:p>
      </dgm:t>
    </dgm:pt>
    <dgm:pt modelId="{8828E4FD-4B51-4892-8A21-08016202413A}" type="sibTrans" cxnId="{75528107-9022-476D-AE40-85E56DB393F3}">
      <dgm:prSet/>
      <dgm:spPr/>
      <dgm:t>
        <a:bodyPr/>
        <a:lstStyle/>
        <a:p>
          <a:endParaRPr lang="fr-FR"/>
        </a:p>
      </dgm:t>
    </dgm:pt>
    <dgm:pt modelId="{8DF2A84E-9439-4676-B13B-880F92495483}">
      <dgm:prSet phldrT="[Texte]" phldr="1" custT="1"/>
      <dgm:spPr/>
      <dgm:t>
        <a:bodyPr/>
        <a:lstStyle/>
        <a:p>
          <a:endParaRPr lang="fr-FR" sz="2000" dirty="0"/>
        </a:p>
      </dgm:t>
    </dgm:pt>
    <dgm:pt modelId="{7051D416-35AC-401B-833F-A4F8C8DD6EA9}" type="parTrans" cxnId="{49A60ED3-5978-4CAC-A39A-F10C23E6AFF3}">
      <dgm:prSet/>
      <dgm:spPr/>
      <dgm:t>
        <a:bodyPr/>
        <a:lstStyle/>
        <a:p>
          <a:endParaRPr lang="fr-FR"/>
        </a:p>
      </dgm:t>
    </dgm:pt>
    <dgm:pt modelId="{C8218148-B48A-4CD5-B315-EB4E2CA794B6}" type="sibTrans" cxnId="{49A60ED3-5978-4CAC-A39A-F10C23E6AFF3}">
      <dgm:prSet/>
      <dgm:spPr/>
      <dgm:t>
        <a:bodyPr/>
        <a:lstStyle/>
        <a:p>
          <a:endParaRPr lang="fr-FR"/>
        </a:p>
      </dgm:t>
    </dgm:pt>
    <dgm:pt modelId="{435C8848-87CA-47E9-A5F7-99C1EC16E483}">
      <dgm:prSet phldrT="[Texte]" phldr="1" custT="1"/>
      <dgm:spPr>
        <a:solidFill>
          <a:srgbClr val="00B0F0"/>
        </a:solidFill>
      </dgm:spPr>
      <dgm:t>
        <a:bodyPr/>
        <a:lstStyle/>
        <a:p>
          <a:endParaRPr lang="fr-FR" sz="2000" dirty="0"/>
        </a:p>
      </dgm:t>
    </dgm:pt>
    <dgm:pt modelId="{A4708D6C-7804-40ED-AC27-D9D8D2A4430F}" type="parTrans" cxnId="{D75495CB-BD7C-4D1C-A798-9A39418CE5D5}">
      <dgm:prSet/>
      <dgm:spPr/>
      <dgm:t>
        <a:bodyPr/>
        <a:lstStyle/>
        <a:p>
          <a:endParaRPr lang="fr-FR"/>
        </a:p>
      </dgm:t>
    </dgm:pt>
    <dgm:pt modelId="{897A74CA-12E4-4886-9909-D0C39E0E9701}" type="sibTrans" cxnId="{D75495CB-BD7C-4D1C-A798-9A39418CE5D5}">
      <dgm:prSet/>
      <dgm:spPr>
        <a:solidFill>
          <a:srgbClr val="00B0F0"/>
        </a:solidFill>
      </dgm:spPr>
      <dgm:t>
        <a:bodyPr/>
        <a:lstStyle/>
        <a:p>
          <a:endParaRPr lang="fr-FR"/>
        </a:p>
      </dgm:t>
    </dgm:pt>
    <dgm:pt modelId="{2549E5CF-6BE3-4B25-97C4-0F3526604FDD}" type="pres">
      <dgm:prSet presAssocID="{87306FB5-A2B2-49C6-9AD1-55B6917CD944}" presName="cycle" presStyleCnt="0">
        <dgm:presLayoutVars>
          <dgm:dir/>
          <dgm:resizeHandles val="exact"/>
        </dgm:presLayoutVars>
      </dgm:prSet>
      <dgm:spPr/>
      <dgm:t>
        <a:bodyPr/>
        <a:lstStyle/>
        <a:p>
          <a:endParaRPr lang="fr-FR"/>
        </a:p>
      </dgm:t>
    </dgm:pt>
    <dgm:pt modelId="{12C7F52A-8E56-4217-BBC6-06CF6074755F}" type="pres">
      <dgm:prSet presAssocID="{9DF4BBD3-25B6-419A-AB91-DE3ACD9C4242}" presName="node" presStyleLbl="node1" presStyleIdx="0" presStyleCnt="5">
        <dgm:presLayoutVars>
          <dgm:bulletEnabled val="1"/>
        </dgm:presLayoutVars>
      </dgm:prSet>
      <dgm:spPr/>
      <dgm:t>
        <a:bodyPr/>
        <a:lstStyle/>
        <a:p>
          <a:endParaRPr lang="fr-FR"/>
        </a:p>
      </dgm:t>
    </dgm:pt>
    <dgm:pt modelId="{FB2D05D1-EBAC-45C1-9BC3-97903D6597E1}" type="pres">
      <dgm:prSet presAssocID="{51E61400-E8A1-4078-B0D1-05769AFE3FC2}" presName="sibTrans" presStyleLbl="sibTrans2D1" presStyleIdx="0" presStyleCnt="5"/>
      <dgm:spPr/>
      <dgm:t>
        <a:bodyPr/>
        <a:lstStyle/>
        <a:p>
          <a:endParaRPr lang="fr-FR"/>
        </a:p>
      </dgm:t>
    </dgm:pt>
    <dgm:pt modelId="{845E2A29-6F89-486D-8E56-8819FCE66F58}" type="pres">
      <dgm:prSet presAssocID="{51E61400-E8A1-4078-B0D1-05769AFE3FC2}" presName="connectorText" presStyleLbl="sibTrans2D1" presStyleIdx="0" presStyleCnt="5"/>
      <dgm:spPr/>
      <dgm:t>
        <a:bodyPr/>
        <a:lstStyle/>
        <a:p>
          <a:endParaRPr lang="fr-FR"/>
        </a:p>
      </dgm:t>
    </dgm:pt>
    <dgm:pt modelId="{DDDB76BB-D706-4697-96A1-8345580A3E0E}" type="pres">
      <dgm:prSet presAssocID="{A16B7A32-C1AD-495A-A377-0B9A0A7FEC9F}" presName="node" presStyleLbl="node1" presStyleIdx="1" presStyleCnt="5">
        <dgm:presLayoutVars>
          <dgm:bulletEnabled val="1"/>
        </dgm:presLayoutVars>
      </dgm:prSet>
      <dgm:spPr/>
      <dgm:t>
        <a:bodyPr/>
        <a:lstStyle/>
        <a:p>
          <a:endParaRPr lang="fr-FR"/>
        </a:p>
      </dgm:t>
    </dgm:pt>
    <dgm:pt modelId="{1023D39A-31F1-4A83-8AD8-96C1812B5FDF}" type="pres">
      <dgm:prSet presAssocID="{D093C8A5-C38E-46B0-A43A-6E4799DBF5B8}" presName="sibTrans" presStyleLbl="sibTrans2D1" presStyleIdx="1" presStyleCnt="5"/>
      <dgm:spPr/>
      <dgm:t>
        <a:bodyPr/>
        <a:lstStyle/>
        <a:p>
          <a:endParaRPr lang="fr-FR"/>
        </a:p>
      </dgm:t>
    </dgm:pt>
    <dgm:pt modelId="{6A16FD32-ED4C-4555-95E6-E17D53BD0E60}" type="pres">
      <dgm:prSet presAssocID="{D093C8A5-C38E-46B0-A43A-6E4799DBF5B8}" presName="connectorText" presStyleLbl="sibTrans2D1" presStyleIdx="1" presStyleCnt="5"/>
      <dgm:spPr/>
      <dgm:t>
        <a:bodyPr/>
        <a:lstStyle/>
        <a:p>
          <a:endParaRPr lang="fr-FR"/>
        </a:p>
      </dgm:t>
    </dgm:pt>
    <dgm:pt modelId="{6F524604-84AD-4D96-A7EE-EFC46B76EE8D}" type="pres">
      <dgm:prSet presAssocID="{2580DAD5-E4B5-4293-AB07-A4C506041096}" presName="node" presStyleLbl="node1" presStyleIdx="2" presStyleCnt="5">
        <dgm:presLayoutVars>
          <dgm:bulletEnabled val="1"/>
        </dgm:presLayoutVars>
      </dgm:prSet>
      <dgm:spPr/>
      <dgm:t>
        <a:bodyPr/>
        <a:lstStyle/>
        <a:p>
          <a:endParaRPr lang="fr-FR"/>
        </a:p>
      </dgm:t>
    </dgm:pt>
    <dgm:pt modelId="{EBD0885B-17D0-430C-A851-26B86F60960F}" type="pres">
      <dgm:prSet presAssocID="{8828E4FD-4B51-4892-8A21-08016202413A}" presName="sibTrans" presStyleLbl="sibTrans2D1" presStyleIdx="2" presStyleCnt="5"/>
      <dgm:spPr/>
      <dgm:t>
        <a:bodyPr/>
        <a:lstStyle/>
        <a:p>
          <a:endParaRPr lang="fr-FR"/>
        </a:p>
      </dgm:t>
    </dgm:pt>
    <dgm:pt modelId="{92DCAC41-0ABC-4ED1-88F9-CEBAA95A0C0F}" type="pres">
      <dgm:prSet presAssocID="{8828E4FD-4B51-4892-8A21-08016202413A}" presName="connectorText" presStyleLbl="sibTrans2D1" presStyleIdx="2" presStyleCnt="5"/>
      <dgm:spPr/>
      <dgm:t>
        <a:bodyPr/>
        <a:lstStyle/>
        <a:p>
          <a:endParaRPr lang="fr-FR"/>
        </a:p>
      </dgm:t>
    </dgm:pt>
    <dgm:pt modelId="{7460B5D4-3A36-4CF5-86DB-C1955EA6D52B}" type="pres">
      <dgm:prSet presAssocID="{8DF2A84E-9439-4676-B13B-880F92495483}" presName="node" presStyleLbl="node1" presStyleIdx="3" presStyleCnt="5">
        <dgm:presLayoutVars>
          <dgm:bulletEnabled val="1"/>
        </dgm:presLayoutVars>
      </dgm:prSet>
      <dgm:spPr/>
      <dgm:t>
        <a:bodyPr/>
        <a:lstStyle/>
        <a:p>
          <a:endParaRPr lang="fr-FR"/>
        </a:p>
      </dgm:t>
    </dgm:pt>
    <dgm:pt modelId="{16D4F65C-FD7E-454B-A435-01046A163639}" type="pres">
      <dgm:prSet presAssocID="{C8218148-B48A-4CD5-B315-EB4E2CA794B6}" presName="sibTrans" presStyleLbl="sibTrans2D1" presStyleIdx="3" presStyleCnt="5"/>
      <dgm:spPr/>
      <dgm:t>
        <a:bodyPr/>
        <a:lstStyle/>
        <a:p>
          <a:endParaRPr lang="fr-FR"/>
        </a:p>
      </dgm:t>
    </dgm:pt>
    <dgm:pt modelId="{E2292487-6927-48A3-9F9D-64DDE27F4EDD}" type="pres">
      <dgm:prSet presAssocID="{C8218148-B48A-4CD5-B315-EB4E2CA794B6}" presName="connectorText" presStyleLbl="sibTrans2D1" presStyleIdx="3" presStyleCnt="5"/>
      <dgm:spPr/>
      <dgm:t>
        <a:bodyPr/>
        <a:lstStyle/>
        <a:p>
          <a:endParaRPr lang="fr-FR"/>
        </a:p>
      </dgm:t>
    </dgm:pt>
    <dgm:pt modelId="{382240D4-C898-4910-84A6-839B8A331502}" type="pres">
      <dgm:prSet presAssocID="{435C8848-87CA-47E9-A5F7-99C1EC16E483}" presName="node" presStyleLbl="node1" presStyleIdx="4" presStyleCnt="5">
        <dgm:presLayoutVars>
          <dgm:bulletEnabled val="1"/>
        </dgm:presLayoutVars>
      </dgm:prSet>
      <dgm:spPr/>
      <dgm:t>
        <a:bodyPr/>
        <a:lstStyle/>
        <a:p>
          <a:endParaRPr lang="fr-FR"/>
        </a:p>
      </dgm:t>
    </dgm:pt>
    <dgm:pt modelId="{468A1386-0908-4400-80C2-60E7E204102D}" type="pres">
      <dgm:prSet presAssocID="{897A74CA-12E4-4886-9909-D0C39E0E9701}" presName="sibTrans" presStyleLbl="sibTrans2D1" presStyleIdx="4" presStyleCnt="5"/>
      <dgm:spPr/>
      <dgm:t>
        <a:bodyPr/>
        <a:lstStyle/>
        <a:p>
          <a:endParaRPr lang="fr-FR"/>
        </a:p>
      </dgm:t>
    </dgm:pt>
    <dgm:pt modelId="{3A775353-482E-4CE9-B20D-AA3100346260}" type="pres">
      <dgm:prSet presAssocID="{897A74CA-12E4-4886-9909-D0C39E0E9701}" presName="connectorText" presStyleLbl="sibTrans2D1" presStyleIdx="4" presStyleCnt="5"/>
      <dgm:spPr/>
      <dgm:t>
        <a:bodyPr/>
        <a:lstStyle/>
        <a:p>
          <a:endParaRPr lang="fr-FR"/>
        </a:p>
      </dgm:t>
    </dgm:pt>
  </dgm:ptLst>
  <dgm:cxnLst>
    <dgm:cxn modelId="{75528107-9022-476D-AE40-85E56DB393F3}" srcId="{87306FB5-A2B2-49C6-9AD1-55B6917CD944}" destId="{2580DAD5-E4B5-4293-AB07-A4C506041096}" srcOrd="2" destOrd="0" parTransId="{3872E00E-B2E4-4A20-9A82-F208316DB251}" sibTransId="{8828E4FD-4B51-4892-8A21-08016202413A}"/>
    <dgm:cxn modelId="{C4D7B048-BB71-4921-B939-DCA1F97BFDE0}" type="presOf" srcId="{A16B7A32-C1AD-495A-A377-0B9A0A7FEC9F}" destId="{DDDB76BB-D706-4697-96A1-8345580A3E0E}" srcOrd="0" destOrd="0" presId="urn:microsoft.com/office/officeart/2005/8/layout/cycle2"/>
    <dgm:cxn modelId="{F51860A6-8982-48AF-96C9-409F1A2BBE1D}" type="presOf" srcId="{51E61400-E8A1-4078-B0D1-05769AFE3FC2}" destId="{845E2A29-6F89-486D-8E56-8819FCE66F58}" srcOrd="1" destOrd="0" presId="urn:microsoft.com/office/officeart/2005/8/layout/cycle2"/>
    <dgm:cxn modelId="{60F5F165-1165-4592-8A79-674BBE2B70E5}" type="presOf" srcId="{87306FB5-A2B2-49C6-9AD1-55B6917CD944}" destId="{2549E5CF-6BE3-4B25-97C4-0F3526604FDD}" srcOrd="0" destOrd="0" presId="urn:microsoft.com/office/officeart/2005/8/layout/cycle2"/>
    <dgm:cxn modelId="{1518605F-1242-42B5-9396-E69156EC186B}" type="presOf" srcId="{C8218148-B48A-4CD5-B315-EB4E2CA794B6}" destId="{E2292487-6927-48A3-9F9D-64DDE27F4EDD}" srcOrd="1" destOrd="0" presId="urn:microsoft.com/office/officeart/2005/8/layout/cycle2"/>
    <dgm:cxn modelId="{D39E6565-AB8E-4150-9AD1-F0C376D118EA}" srcId="{87306FB5-A2B2-49C6-9AD1-55B6917CD944}" destId="{A16B7A32-C1AD-495A-A377-0B9A0A7FEC9F}" srcOrd="1" destOrd="0" parTransId="{054EB8F3-687D-47C1-A8CA-AA8906B81A64}" sibTransId="{D093C8A5-C38E-46B0-A43A-6E4799DBF5B8}"/>
    <dgm:cxn modelId="{49A60ED3-5978-4CAC-A39A-F10C23E6AFF3}" srcId="{87306FB5-A2B2-49C6-9AD1-55B6917CD944}" destId="{8DF2A84E-9439-4676-B13B-880F92495483}" srcOrd="3" destOrd="0" parTransId="{7051D416-35AC-401B-833F-A4F8C8DD6EA9}" sibTransId="{C8218148-B48A-4CD5-B315-EB4E2CA794B6}"/>
    <dgm:cxn modelId="{F09F3D24-1948-4AC1-A18C-EFF985ECD62E}" type="presOf" srcId="{9DF4BBD3-25B6-419A-AB91-DE3ACD9C4242}" destId="{12C7F52A-8E56-4217-BBC6-06CF6074755F}" srcOrd="0" destOrd="0" presId="urn:microsoft.com/office/officeart/2005/8/layout/cycle2"/>
    <dgm:cxn modelId="{F603A5E7-6B12-4C2E-B642-7E0D841F5EE0}" type="presOf" srcId="{8828E4FD-4B51-4892-8A21-08016202413A}" destId="{EBD0885B-17D0-430C-A851-26B86F60960F}" srcOrd="0" destOrd="0" presId="urn:microsoft.com/office/officeart/2005/8/layout/cycle2"/>
    <dgm:cxn modelId="{A97F1F63-6270-4C4C-B3C6-81CAD8B0236C}" type="presOf" srcId="{897A74CA-12E4-4886-9909-D0C39E0E9701}" destId="{468A1386-0908-4400-80C2-60E7E204102D}" srcOrd="0" destOrd="0" presId="urn:microsoft.com/office/officeart/2005/8/layout/cycle2"/>
    <dgm:cxn modelId="{E0EE0D67-7606-4AC5-A047-F9AC9B3D8910}" type="presOf" srcId="{897A74CA-12E4-4886-9909-D0C39E0E9701}" destId="{3A775353-482E-4CE9-B20D-AA3100346260}" srcOrd="1" destOrd="0" presId="urn:microsoft.com/office/officeart/2005/8/layout/cycle2"/>
    <dgm:cxn modelId="{7D1C661D-5452-4A24-A461-D1FDD661C07C}" srcId="{87306FB5-A2B2-49C6-9AD1-55B6917CD944}" destId="{9DF4BBD3-25B6-419A-AB91-DE3ACD9C4242}" srcOrd="0" destOrd="0" parTransId="{98CC9FE9-8325-4543-9BDF-A0D40F4BE211}" sibTransId="{51E61400-E8A1-4078-B0D1-05769AFE3FC2}"/>
    <dgm:cxn modelId="{6109A5B7-98DF-4CC6-9DE4-7AED1121F5E3}" type="presOf" srcId="{8DF2A84E-9439-4676-B13B-880F92495483}" destId="{7460B5D4-3A36-4CF5-86DB-C1955EA6D52B}" srcOrd="0" destOrd="0" presId="urn:microsoft.com/office/officeart/2005/8/layout/cycle2"/>
    <dgm:cxn modelId="{890F7F6A-DD89-49A1-B4B7-C70F6D786396}" type="presOf" srcId="{C8218148-B48A-4CD5-B315-EB4E2CA794B6}" destId="{16D4F65C-FD7E-454B-A435-01046A163639}" srcOrd="0" destOrd="0" presId="urn:microsoft.com/office/officeart/2005/8/layout/cycle2"/>
    <dgm:cxn modelId="{F248C62D-08D6-4448-AAF4-6B4C1A9C5AC9}" type="presOf" srcId="{D093C8A5-C38E-46B0-A43A-6E4799DBF5B8}" destId="{6A16FD32-ED4C-4555-95E6-E17D53BD0E60}" srcOrd="1" destOrd="0" presId="urn:microsoft.com/office/officeart/2005/8/layout/cycle2"/>
    <dgm:cxn modelId="{BC18C66A-A949-4BFE-820B-0EB9A79E441D}" type="presOf" srcId="{2580DAD5-E4B5-4293-AB07-A4C506041096}" destId="{6F524604-84AD-4D96-A7EE-EFC46B76EE8D}" srcOrd="0" destOrd="0" presId="urn:microsoft.com/office/officeart/2005/8/layout/cycle2"/>
    <dgm:cxn modelId="{D75495CB-BD7C-4D1C-A798-9A39418CE5D5}" srcId="{87306FB5-A2B2-49C6-9AD1-55B6917CD944}" destId="{435C8848-87CA-47E9-A5F7-99C1EC16E483}" srcOrd="4" destOrd="0" parTransId="{A4708D6C-7804-40ED-AC27-D9D8D2A4430F}" sibTransId="{897A74CA-12E4-4886-9909-D0C39E0E9701}"/>
    <dgm:cxn modelId="{09BB5B8E-44F9-4371-B997-1035CB4889D0}" type="presOf" srcId="{51E61400-E8A1-4078-B0D1-05769AFE3FC2}" destId="{FB2D05D1-EBAC-45C1-9BC3-97903D6597E1}" srcOrd="0" destOrd="0" presId="urn:microsoft.com/office/officeart/2005/8/layout/cycle2"/>
    <dgm:cxn modelId="{16C77CDD-D800-4138-88E0-89EC026BCB48}" type="presOf" srcId="{435C8848-87CA-47E9-A5F7-99C1EC16E483}" destId="{382240D4-C898-4910-84A6-839B8A331502}" srcOrd="0" destOrd="0" presId="urn:microsoft.com/office/officeart/2005/8/layout/cycle2"/>
    <dgm:cxn modelId="{82AA26D8-D355-4DF9-B9D7-60DF4FCC3725}" type="presOf" srcId="{8828E4FD-4B51-4892-8A21-08016202413A}" destId="{92DCAC41-0ABC-4ED1-88F9-CEBAA95A0C0F}" srcOrd="1" destOrd="0" presId="urn:microsoft.com/office/officeart/2005/8/layout/cycle2"/>
    <dgm:cxn modelId="{254BB73C-EB7B-4BC1-BB35-CDF9F81E1876}" type="presOf" srcId="{D093C8A5-C38E-46B0-A43A-6E4799DBF5B8}" destId="{1023D39A-31F1-4A83-8AD8-96C1812B5FDF}" srcOrd="0" destOrd="0" presId="urn:microsoft.com/office/officeart/2005/8/layout/cycle2"/>
    <dgm:cxn modelId="{8BC63270-C73D-4A33-AFA5-BE8D3EB1EA0E}" type="presParOf" srcId="{2549E5CF-6BE3-4B25-97C4-0F3526604FDD}" destId="{12C7F52A-8E56-4217-BBC6-06CF6074755F}" srcOrd="0" destOrd="0" presId="urn:microsoft.com/office/officeart/2005/8/layout/cycle2"/>
    <dgm:cxn modelId="{BF2D279C-461A-451C-9A32-658A66DD2C50}" type="presParOf" srcId="{2549E5CF-6BE3-4B25-97C4-0F3526604FDD}" destId="{FB2D05D1-EBAC-45C1-9BC3-97903D6597E1}" srcOrd="1" destOrd="0" presId="urn:microsoft.com/office/officeart/2005/8/layout/cycle2"/>
    <dgm:cxn modelId="{3CE18539-5CC8-4257-8E78-19AD97263672}" type="presParOf" srcId="{FB2D05D1-EBAC-45C1-9BC3-97903D6597E1}" destId="{845E2A29-6F89-486D-8E56-8819FCE66F58}" srcOrd="0" destOrd="0" presId="urn:microsoft.com/office/officeart/2005/8/layout/cycle2"/>
    <dgm:cxn modelId="{D0B63C1B-39D1-4D7A-B891-1CA359F4C91E}" type="presParOf" srcId="{2549E5CF-6BE3-4B25-97C4-0F3526604FDD}" destId="{DDDB76BB-D706-4697-96A1-8345580A3E0E}" srcOrd="2" destOrd="0" presId="urn:microsoft.com/office/officeart/2005/8/layout/cycle2"/>
    <dgm:cxn modelId="{17BCC936-E22A-45D3-AC30-1EFFCCAEA7F8}" type="presParOf" srcId="{2549E5CF-6BE3-4B25-97C4-0F3526604FDD}" destId="{1023D39A-31F1-4A83-8AD8-96C1812B5FDF}" srcOrd="3" destOrd="0" presId="urn:microsoft.com/office/officeart/2005/8/layout/cycle2"/>
    <dgm:cxn modelId="{34221E88-4227-463A-98C2-586B2BC9CB3D}" type="presParOf" srcId="{1023D39A-31F1-4A83-8AD8-96C1812B5FDF}" destId="{6A16FD32-ED4C-4555-95E6-E17D53BD0E60}" srcOrd="0" destOrd="0" presId="urn:microsoft.com/office/officeart/2005/8/layout/cycle2"/>
    <dgm:cxn modelId="{C18D64E6-3E41-44D2-85B1-E52BBEC2D7C4}" type="presParOf" srcId="{2549E5CF-6BE3-4B25-97C4-0F3526604FDD}" destId="{6F524604-84AD-4D96-A7EE-EFC46B76EE8D}" srcOrd="4" destOrd="0" presId="urn:microsoft.com/office/officeart/2005/8/layout/cycle2"/>
    <dgm:cxn modelId="{6B88546D-6A28-4EEE-BB7E-7FD5BA48422E}" type="presParOf" srcId="{2549E5CF-6BE3-4B25-97C4-0F3526604FDD}" destId="{EBD0885B-17D0-430C-A851-26B86F60960F}" srcOrd="5" destOrd="0" presId="urn:microsoft.com/office/officeart/2005/8/layout/cycle2"/>
    <dgm:cxn modelId="{86F83175-5EE2-4752-9E67-384F69C63F86}" type="presParOf" srcId="{EBD0885B-17D0-430C-A851-26B86F60960F}" destId="{92DCAC41-0ABC-4ED1-88F9-CEBAA95A0C0F}" srcOrd="0" destOrd="0" presId="urn:microsoft.com/office/officeart/2005/8/layout/cycle2"/>
    <dgm:cxn modelId="{772ACCC5-13E4-4D65-9B65-83CC4E32401A}" type="presParOf" srcId="{2549E5CF-6BE3-4B25-97C4-0F3526604FDD}" destId="{7460B5D4-3A36-4CF5-86DB-C1955EA6D52B}" srcOrd="6" destOrd="0" presId="urn:microsoft.com/office/officeart/2005/8/layout/cycle2"/>
    <dgm:cxn modelId="{17DBCD57-9E67-4A4C-A82B-BF530013E358}" type="presParOf" srcId="{2549E5CF-6BE3-4B25-97C4-0F3526604FDD}" destId="{16D4F65C-FD7E-454B-A435-01046A163639}" srcOrd="7" destOrd="0" presId="urn:microsoft.com/office/officeart/2005/8/layout/cycle2"/>
    <dgm:cxn modelId="{90CC98A4-C981-49CF-A7E3-649E896D6F02}" type="presParOf" srcId="{16D4F65C-FD7E-454B-A435-01046A163639}" destId="{E2292487-6927-48A3-9F9D-64DDE27F4EDD}" srcOrd="0" destOrd="0" presId="urn:microsoft.com/office/officeart/2005/8/layout/cycle2"/>
    <dgm:cxn modelId="{1528C34C-882D-4600-B27D-7000CA8C2852}" type="presParOf" srcId="{2549E5CF-6BE3-4B25-97C4-0F3526604FDD}" destId="{382240D4-C898-4910-84A6-839B8A331502}" srcOrd="8" destOrd="0" presId="urn:microsoft.com/office/officeart/2005/8/layout/cycle2"/>
    <dgm:cxn modelId="{1E80D24A-4E06-43D1-B571-4C1E6F653484}" type="presParOf" srcId="{2549E5CF-6BE3-4B25-97C4-0F3526604FDD}" destId="{468A1386-0908-4400-80C2-60E7E204102D}" srcOrd="9" destOrd="0" presId="urn:microsoft.com/office/officeart/2005/8/layout/cycle2"/>
    <dgm:cxn modelId="{9DD7D189-7463-4A50-8A2C-A97413661D45}" type="presParOf" srcId="{468A1386-0908-4400-80C2-60E7E204102D}" destId="{3A775353-482E-4CE9-B20D-AA310034626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F52A-8E56-4217-BBC6-06CF6074755F}">
      <dsp:nvSpPr>
        <dsp:cNvPr id="0" name=""/>
        <dsp:cNvSpPr/>
      </dsp:nvSpPr>
      <dsp:spPr>
        <a:xfrm>
          <a:off x="2434828" y="401"/>
          <a:ext cx="1226343" cy="1226343"/>
        </a:xfrm>
        <a:prstGeom prst="ellipse">
          <a:avLst/>
        </a:prstGeom>
        <a:solidFill>
          <a:schemeClr val="accent2"/>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dsp:txBody>
      <dsp:txXfrm>
        <a:off x="2614422" y="179995"/>
        <a:ext cx="867155" cy="867155"/>
      </dsp:txXfrm>
    </dsp:sp>
    <dsp:sp modelId="{FB2D05D1-EBAC-45C1-9BC3-97903D6597E1}">
      <dsp:nvSpPr>
        <dsp:cNvPr id="0" name=""/>
        <dsp:cNvSpPr/>
      </dsp:nvSpPr>
      <dsp:spPr>
        <a:xfrm rot="2160000">
          <a:off x="3622675" y="942976"/>
          <a:ext cx="327092" cy="413891"/>
        </a:xfrm>
        <a:prstGeom prst="rightArrow">
          <a:avLst>
            <a:gd name="adj1" fmla="val 60000"/>
            <a:gd name="adj2" fmla="val 50000"/>
          </a:avLst>
        </a:prstGeom>
        <a:solidFill>
          <a:schemeClr val="accent4">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632045" y="996915"/>
        <a:ext cx="228964" cy="248335"/>
      </dsp:txXfrm>
    </dsp:sp>
    <dsp:sp modelId="{DDDB76BB-D706-4697-96A1-8345580A3E0E}">
      <dsp:nvSpPr>
        <dsp:cNvPr id="0" name=""/>
        <dsp:cNvSpPr/>
      </dsp:nvSpPr>
      <dsp:spPr>
        <a:xfrm>
          <a:off x="3926250" y="1083982"/>
          <a:ext cx="1226343" cy="1226343"/>
        </a:xfrm>
        <a:prstGeom prst="ellipse">
          <a:avLst/>
        </a:prstGeom>
        <a:solidFill>
          <a:schemeClr val="accent3"/>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dsp:txBody>
      <dsp:txXfrm>
        <a:off x="4105844" y="1263576"/>
        <a:ext cx="867155" cy="867155"/>
      </dsp:txXfrm>
    </dsp:sp>
    <dsp:sp modelId="{1023D39A-31F1-4A83-8AD8-96C1812B5FDF}">
      <dsp:nvSpPr>
        <dsp:cNvPr id="0" name=""/>
        <dsp:cNvSpPr/>
      </dsp:nvSpPr>
      <dsp:spPr>
        <a:xfrm rot="6480000">
          <a:off x="4093900" y="2358041"/>
          <a:ext cx="327092" cy="413891"/>
        </a:xfrm>
        <a:prstGeom prst="rightArrow">
          <a:avLst>
            <a:gd name="adj1" fmla="val 60000"/>
            <a:gd name="adj2" fmla="val 50000"/>
          </a:avLst>
        </a:prstGeom>
        <a:solidFill>
          <a:schemeClr val="accent4">
            <a:hueOff val="1287359"/>
            <a:satOff val="0"/>
            <a:lumOff val="-1471"/>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4158126" y="2394156"/>
        <a:ext cx="228964" cy="248335"/>
      </dsp:txXfrm>
    </dsp:sp>
    <dsp:sp modelId="{6F524604-84AD-4D96-A7EE-EFC46B76EE8D}">
      <dsp:nvSpPr>
        <dsp:cNvPr id="0" name=""/>
        <dsp:cNvSpPr/>
      </dsp:nvSpPr>
      <dsp:spPr>
        <a:xfrm>
          <a:off x="3356577" y="2837255"/>
          <a:ext cx="1226343" cy="1226343"/>
        </a:xfrm>
        <a:prstGeom prst="ellipse">
          <a:avLst/>
        </a:prstGeom>
        <a:solidFill>
          <a:schemeClr val="accent5"/>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dsp:txBody>
      <dsp:txXfrm>
        <a:off x="3536171" y="3016849"/>
        <a:ext cx="867155" cy="867155"/>
      </dsp:txXfrm>
    </dsp:sp>
    <dsp:sp modelId="{EBD0885B-17D0-430C-A851-26B86F60960F}">
      <dsp:nvSpPr>
        <dsp:cNvPr id="0" name=""/>
        <dsp:cNvSpPr/>
      </dsp:nvSpPr>
      <dsp:spPr>
        <a:xfrm rot="10800000">
          <a:off x="2893711" y="3243481"/>
          <a:ext cx="327092" cy="413891"/>
        </a:xfrm>
        <a:prstGeom prst="rightArrow">
          <a:avLst>
            <a:gd name="adj1" fmla="val 60000"/>
            <a:gd name="adj2" fmla="val 50000"/>
          </a:avLst>
        </a:prstGeom>
        <a:solidFill>
          <a:schemeClr val="accent4">
            <a:hueOff val="2574719"/>
            <a:satOff val="0"/>
            <a:lumOff val="-2941"/>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2991839" y="3326259"/>
        <a:ext cx="228964" cy="248335"/>
      </dsp:txXfrm>
    </dsp:sp>
    <dsp:sp modelId="{7460B5D4-3A36-4CF5-86DB-C1955EA6D52B}">
      <dsp:nvSpPr>
        <dsp:cNvPr id="0" name=""/>
        <dsp:cNvSpPr/>
      </dsp:nvSpPr>
      <dsp:spPr>
        <a:xfrm>
          <a:off x="1513078" y="2837255"/>
          <a:ext cx="1226343" cy="1226343"/>
        </a:xfrm>
        <a:prstGeom prst="ellipse">
          <a:avLst/>
        </a:prstGeom>
        <a:solidFill>
          <a:schemeClr val="accent4">
            <a:hueOff val="3862078"/>
            <a:satOff val="0"/>
            <a:lumOff val="-4412"/>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dsp:txBody>
      <dsp:txXfrm>
        <a:off x="1692672" y="3016849"/>
        <a:ext cx="867155" cy="867155"/>
      </dsp:txXfrm>
    </dsp:sp>
    <dsp:sp modelId="{16D4F65C-FD7E-454B-A435-01046A163639}">
      <dsp:nvSpPr>
        <dsp:cNvPr id="0" name=""/>
        <dsp:cNvSpPr/>
      </dsp:nvSpPr>
      <dsp:spPr>
        <a:xfrm rot="15120000">
          <a:off x="1680728" y="2375649"/>
          <a:ext cx="327092" cy="413891"/>
        </a:xfrm>
        <a:prstGeom prst="rightArrow">
          <a:avLst>
            <a:gd name="adj1" fmla="val 60000"/>
            <a:gd name="adj2" fmla="val 50000"/>
          </a:avLst>
        </a:prstGeom>
        <a:solidFill>
          <a:schemeClr val="accent4">
            <a:hueOff val="3862078"/>
            <a:satOff val="0"/>
            <a:lumOff val="-4412"/>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1744954" y="2505090"/>
        <a:ext cx="228964" cy="248335"/>
      </dsp:txXfrm>
    </dsp:sp>
    <dsp:sp modelId="{382240D4-C898-4910-84A6-839B8A331502}">
      <dsp:nvSpPr>
        <dsp:cNvPr id="0" name=""/>
        <dsp:cNvSpPr/>
      </dsp:nvSpPr>
      <dsp:spPr>
        <a:xfrm>
          <a:off x="943405" y="1083982"/>
          <a:ext cx="1226343" cy="1226343"/>
        </a:xfrm>
        <a:prstGeom prst="ellipse">
          <a:avLst/>
        </a:prstGeom>
        <a:solidFill>
          <a:srgbClr val="00B0F0"/>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dirty="0"/>
        </a:p>
      </dsp:txBody>
      <dsp:txXfrm>
        <a:off x="1122999" y="1263576"/>
        <a:ext cx="867155" cy="867155"/>
      </dsp:txXfrm>
    </dsp:sp>
    <dsp:sp modelId="{468A1386-0908-4400-80C2-60E7E204102D}">
      <dsp:nvSpPr>
        <dsp:cNvPr id="0" name=""/>
        <dsp:cNvSpPr/>
      </dsp:nvSpPr>
      <dsp:spPr>
        <a:xfrm rot="19440000">
          <a:off x="2131253" y="953859"/>
          <a:ext cx="327092" cy="413891"/>
        </a:xfrm>
        <a:prstGeom prst="rightArrow">
          <a:avLst>
            <a:gd name="adj1" fmla="val 60000"/>
            <a:gd name="adj2" fmla="val 50000"/>
          </a:avLst>
        </a:prstGeom>
        <a:solidFill>
          <a:srgbClr val="00B0F0"/>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140623" y="1065476"/>
        <a:ext cx="228964"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05125" cy="4921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98888" y="0"/>
            <a:ext cx="2905125" cy="492125"/>
          </a:xfrm>
          <a:prstGeom prst="rect">
            <a:avLst/>
          </a:prstGeom>
        </p:spPr>
        <p:txBody>
          <a:bodyPr vert="horz" lIns="91440" tIns="45720" rIns="91440" bIns="45720" rtlCol="0"/>
          <a:lstStyle>
            <a:lvl1pPr algn="r">
              <a:defRPr sz="1200"/>
            </a:lvl1pPr>
          </a:lstStyle>
          <a:p>
            <a:fld id="{26DC60AF-0A4F-4C57-92D6-5F902025270D}" type="datetimeFigureOut">
              <a:rPr lang="fr-FR" smtClean="0"/>
              <a:t>29/05/2023</a:t>
            </a:fld>
            <a:endParaRPr lang="fr-FR"/>
          </a:p>
        </p:txBody>
      </p:sp>
      <p:sp>
        <p:nvSpPr>
          <p:cNvPr id="4" name="Espace réservé du pied de page 3"/>
          <p:cNvSpPr>
            <a:spLocks noGrp="1"/>
          </p:cNvSpPr>
          <p:nvPr>
            <p:ph type="ftr" sz="quarter" idx="2"/>
          </p:nvPr>
        </p:nvSpPr>
        <p:spPr>
          <a:xfrm>
            <a:off x="0" y="9348788"/>
            <a:ext cx="2905125" cy="49212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98888" y="9348788"/>
            <a:ext cx="2905125" cy="492125"/>
          </a:xfrm>
          <a:prstGeom prst="rect">
            <a:avLst/>
          </a:prstGeom>
        </p:spPr>
        <p:txBody>
          <a:bodyPr vert="horz" lIns="91440" tIns="45720" rIns="91440" bIns="45720" rtlCol="0" anchor="b"/>
          <a:lstStyle>
            <a:lvl1pPr algn="r">
              <a:defRPr sz="1200"/>
            </a:lvl1pPr>
          </a:lstStyle>
          <a:p>
            <a:fld id="{3869DB70-4F8B-4451-827B-4E230DEDB586}" type="slidenum">
              <a:rPr lang="fr-FR" smtClean="0"/>
              <a:t>‹N°›</a:t>
            </a:fld>
            <a:endParaRPr lang="fr-FR"/>
          </a:p>
        </p:txBody>
      </p:sp>
    </p:spTree>
    <p:extLst>
      <p:ext uri="{BB962C8B-B14F-4D97-AF65-F5344CB8AC3E}">
        <p14:creationId xmlns:p14="http://schemas.microsoft.com/office/powerpoint/2010/main" val="4004559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05760" cy="4921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98288" y="0"/>
            <a:ext cx="2905760" cy="492125"/>
          </a:xfrm>
          <a:prstGeom prst="rect">
            <a:avLst/>
          </a:prstGeom>
        </p:spPr>
        <p:txBody>
          <a:bodyPr vert="horz" lIns="91440" tIns="45720" rIns="91440" bIns="45720" rtlCol="0"/>
          <a:lstStyle>
            <a:lvl1pPr algn="r">
              <a:defRPr sz="1200"/>
            </a:lvl1pPr>
          </a:lstStyle>
          <a:p>
            <a:fld id="{4F4031FF-8E9A-455C-8EE0-B77D493128F8}" type="datetimeFigureOut">
              <a:rPr lang="fr-FR" smtClean="0"/>
              <a:t>29/05/2023</a:t>
            </a:fld>
            <a:endParaRPr lang="fr-FR"/>
          </a:p>
        </p:txBody>
      </p:sp>
      <p:sp>
        <p:nvSpPr>
          <p:cNvPr id="4" name="Espace réservé de l'image des diapositives 3"/>
          <p:cNvSpPr>
            <a:spLocks noGrp="1" noRot="1" noChangeAspect="1"/>
          </p:cNvSpPr>
          <p:nvPr>
            <p:ph type="sldImg" idx="2"/>
          </p:nvPr>
        </p:nvSpPr>
        <p:spPr>
          <a:xfrm>
            <a:off x="892175" y="738188"/>
            <a:ext cx="4921250" cy="3690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0560" y="4675188"/>
            <a:ext cx="5364480" cy="44291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48667"/>
            <a:ext cx="2905760" cy="49212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98288" y="9348667"/>
            <a:ext cx="2905760" cy="492125"/>
          </a:xfrm>
          <a:prstGeom prst="rect">
            <a:avLst/>
          </a:prstGeom>
        </p:spPr>
        <p:txBody>
          <a:bodyPr vert="horz" lIns="91440" tIns="45720" rIns="91440" bIns="45720" rtlCol="0" anchor="b"/>
          <a:lstStyle>
            <a:lvl1pPr algn="r">
              <a:defRPr sz="1200"/>
            </a:lvl1pPr>
          </a:lstStyle>
          <a:p>
            <a:fld id="{BBC74DAE-AAB1-4623-A947-C513F3A67F3C}" type="slidenum">
              <a:rPr lang="fr-FR" smtClean="0"/>
              <a:t>‹N°›</a:t>
            </a:fld>
            <a:endParaRPr lang="fr-FR"/>
          </a:p>
        </p:txBody>
      </p:sp>
    </p:spTree>
    <p:extLst>
      <p:ext uri="{BB962C8B-B14F-4D97-AF65-F5344CB8AC3E}">
        <p14:creationId xmlns:p14="http://schemas.microsoft.com/office/powerpoint/2010/main" val="13548685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1691680" y="2036417"/>
            <a:ext cx="5905010" cy="1260000"/>
          </a:xfrm>
        </p:spPr>
        <p:txBody>
          <a:bodyPr>
            <a:noAutofit/>
          </a:bodyPr>
          <a:lstStyle>
            <a:lvl1pPr algn="ctr">
              <a:defRPr sz="3000" b="1" cap="all" baseline="0">
                <a:solidFill>
                  <a:srgbClr val="31429C"/>
                </a:solidFill>
                <a:latin typeface="+mn-lt"/>
              </a:defRPr>
            </a:lvl1pPr>
          </a:lstStyle>
          <a:p>
            <a:r>
              <a:rPr lang="fr-FR" dirty="0"/>
              <a:t>MODIFIEZ LE STYLE DU 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4746" y="4005064"/>
            <a:ext cx="9227606" cy="6531654"/>
          </a:xfrm>
          <a:prstGeom prst="rect">
            <a:avLst/>
          </a:prstGeom>
        </p:spPr>
      </p:pic>
      <p:pic>
        <p:nvPicPr>
          <p:cNvPr id="2" name="Image 1"/>
          <p:cNvPicPr>
            <a:picLocks noChangeAspect="1"/>
          </p:cNvPicPr>
          <p:nvPr userDrawn="1"/>
        </p:nvPicPr>
        <p:blipFill>
          <a:blip r:embed="rId3"/>
          <a:stretch>
            <a:fillRect/>
          </a:stretch>
        </p:blipFill>
        <p:spPr>
          <a:xfrm>
            <a:off x="4644185" y="298497"/>
            <a:ext cx="1745197" cy="623759"/>
          </a:xfrm>
          <a:prstGeom prst="rect">
            <a:avLst/>
          </a:prstGeom>
        </p:spPr>
      </p:pic>
      <p:pic>
        <p:nvPicPr>
          <p:cNvPr id="5" name="Image 4"/>
          <p:cNvPicPr>
            <a:picLocks noChangeAspect="1"/>
          </p:cNvPicPr>
          <p:nvPr userDrawn="1"/>
        </p:nvPicPr>
        <p:blipFill>
          <a:blip r:embed="rId4"/>
          <a:stretch>
            <a:fillRect/>
          </a:stretch>
        </p:blipFill>
        <p:spPr>
          <a:xfrm>
            <a:off x="2987824" y="218993"/>
            <a:ext cx="1512168" cy="782769"/>
          </a:xfrm>
          <a:prstGeom prst="rect">
            <a:avLst/>
          </a:prstGeom>
        </p:spPr>
      </p:pic>
    </p:spTree>
    <p:extLst>
      <p:ext uri="{BB962C8B-B14F-4D97-AF65-F5344CB8AC3E}">
        <p14:creationId xmlns:p14="http://schemas.microsoft.com/office/powerpoint/2010/main" val="146094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2"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sp>
        <p:nvSpPr>
          <p:cNvPr id="3" name="Espace réservé du texte 2"/>
          <p:cNvSpPr>
            <a:spLocks noGrp="1"/>
          </p:cNvSpPr>
          <p:nvPr>
            <p:ph type="body" sz="quarter" idx="10"/>
          </p:nvPr>
        </p:nvSpPr>
        <p:spPr>
          <a:xfrm>
            <a:off x="1692000" y="1584000"/>
            <a:ext cx="7020000" cy="4500000"/>
          </a:xfrm>
        </p:spPr>
        <p:txBody>
          <a:bodyPr/>
          <a:lstStyle>
            <a:lvl1pPr marL="396000" indent="-396000">
              <a:buFont typeface="+mj-lt"/>
              <a:buAutoNum type="arabicPeriod"/>
              <a:defRPr cap="none" baseline="0"/>
            </a:lvl1pPr>
            <a:lvl2pPr marL="914400" indent="-45720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171700" indent="-342900">
              <a:buFont typeface="+mj-lt"/>
              <a:buAutoNum type="arabicPeriod"/>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4746" y="4005064"/>
            <a:ext cx="9227606" cy="6531654"/>
          </a:xfrm>
          <a:prstGeom prst="rect">
            <a:avLst/>
          </a:prstGeom>
        </p:spPr>
      </p:pic>
      <p:pic>
        <p:nvPicPr>
          <p:cNvPr id="7" name="Image 6"/>
          <p:cNvPicPr>
            <a:picLocks noChangeAspect="1"/>
          </p:cNvPicPr>
          <p:nvPr userDrawn="1"/>
        </p:nvPicPr>
        <p:blipFill>
          <a:blip r:embed="rId3"/>
          <a:stretch>
            <a:fillRect/>
          </a:stretch>
        </p:blipFill>
        <p:spPr>
          <a:xfrm>
            <a:off x="4699011" y="218993"/>
            <a:ext cx="2347328" cy="838969"/>
          </a:xfrm>
          <a:prstGeom prst="rect">
            <a:avLst/>
          </a:prstGeom>
        </p:spPr>
      </p:pic>
      <p:pic>
        <p:nvPicPr>
          <p:cNvPr id="8" name="Image 7"/>
          <p:cNvPicPr>
            <a:picLocks noChangeAspect="1"/>
          </p:cNvPicPr>
          <p:nvPr userDrawn="1"/>
        </p:nvPicPr>
        <p:blipFill>
          <a:blip r:embed="rId4"/>
          <a:stretch>
            <a:fillRect/>
          </a:stretch>
        </p:blipFill>
        <p:spPr>
          <a:xfrm>
            <a:off x="2339752" y="116631"/>
            <a:ext cx="2016224" cy="1043692"/>
          </a:xfrm>
          <a:prstGeom prst="rect">
            <a:avLst/>
          </a:prstGeom>
        </p:spPr>
      </p:pic>
    </p:spTree>
    <p:extLst>
      <p:ext uri="{BB962C8B-B14F-4D97-AF65-F5344CB8AC3E}">
        <p14:creationId xmlns:p14="http://schemas.microsoft.com/office/powerpoint/2010/main" val="153631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cap="all" baseline="0">
                <a:solidFill>
                  <a:srgbClr val="205AA7"/>
                </a:solidFill>
              </a:defRPr>
            </a:lvl1pPr>
          </a:lstStyle>
          <a:p>
            <a:r>
              <a:rPr lang="fr-FR" dirty="0"/>
              <a:t>MODIFIEZ LE STYLE DU TITRE</a:t>
            </a:r>
          </a:p>
        </p:txBody>
      </p:sp>
      <p:sp>
        <p:nvSpPr>
          <p:cNvPr id="11"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2"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sp>
        <p:nvSpPr>
          <p:cNvPr id="15" name="Espace réservé du texte 2"/>
          <p:cNvSpPr>
            <a:spLocks noGrp="1"/>
          </p:cNvSpPr>
          <p:nvPr>
            <p:ph idx="1"/>
          </p:nvPr>
        </p:nvSpPr>
        <p:spPr>
          <a:xfrm>
            <a:off x="468000" y="1440000"/>
            <a:ext cx="8229600" cy="4525963"/>
          </a:xfrm>
          <a:prstGeom prst="rect">
            <a:avLst/>
          </a:prstGeom>
        </p:spPr>
        <p:txBody>
          <a:bodyPr vert="horz" lIns="91440" tIns="45720" rIns="91440" bIns="45720" rtlCol="0">
            <a:normAutofit/>
          </a:bodyPr>
          <a:lstStyle>
            <a:lvl1pPr>
              <a:defRPr>
                <a:solidFill>
                  <a:srgbClr val="205AA7"/>
                </a:solidFill>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2" y="-1"/>
            <a:ext cx="799301" cy="1143001"/>
          </a:xfrm>
          <a:prstGeom prst="rect">
            <a:avLst/>
          </a:prstGeom>
        </p:spPr>
      </p:pic>
      <p:pic>
        <p:nvPicPr>
          <p:cNvPr id="13" name="Image 12"/>
          <p:cNvPicPr>
            <a:picLocks noChangeAspect="1"/>
          </p:cNvPicPr>
          <p:nvPr userDrawn="1"/>
        </p:nvPicPr>
        <p:blipFill>
          <a:blip r:embed="rId3"/>
          <a:stretch>
            <a:fillRect/>
          </a:stretch>
        </p:blipFill>
        <p:spPr>
          <a:xfrm>
            <a:off x="132211" y="6188028"/>
            <a:ext cx="1128073" cy="583943"/>
          </a:xfrm>
          <a:prstGeom prst="rect">
            <a:avLst/>
          </a:prstGeom>
        </p:spPr>
      </p:pic>
      <p:pic>
        <p:nvPicPr>
          <p:cNvPr id="14" name="Image 13"/>
          <p:cNvPicPr>
            <a:picLocks noChangeAspect="1"/>
          </p:cNvPicPr>
          <p:nvPr userDrawn="1"/>
        </p:nvPicPr>
        <p:blipFill>
          <a:blip r:embed="rId4"/>
          <a:stretch>
            <a:fillRect/>
          </a:stretch>
        </p:blipFill>
        <p:spPr>
          <a:xfrm>
            <a:off x="1475656" y="6238694"/>
            <a:ext cx="1350286" cy="482612"/>
          </a:xfrm>
          <a:prstGeom prst="rect">
            <a:avLst/>
          </a:prstGeom>
        </p:spPr>
      </p:pic>
    </p:spTree>
    <p:extLst>
      <p:ext uri="{BB962C8B-B14F-4D97-AF65-F5344CB8AC3E}">
        <p14:creationId xmlns:p14="http://schemas.microsoft.com/office/powerpoint/2010/main" val="376354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0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9"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sp>
        <p:nvSpPr>
          <p:cNvPr id="12" name="Titre 1"/>
          <p:cNvSpPr>
            <a:spLocks noGrp="1"/>
          </p:cNvSpPr>
          <p:nvPr>
            <p:ph type="title"/>
          </p:nvPr>
        </p:nvSpPr>
        <p:spPr>
          <a:xfrm>
            <a:off x="468000" y="0"/>
            <a:ext cx="8229600" cy="1143000"/>
          </a:xfrm>
        </p:spPr>
        <p:txBody>
          <a:bodyPr/>
          <a:lstStyle>
            <a:lvl1pPr>
              <a:defRPr cap="all" baseline="0">
                <a:solidFill>
                  <a:srgbClr val="31429C"/>
                </a:solidFill>
              </a:defRPr>
            </a:lvl1pPr>
          </a:lstStyle>
          <a:p>
            <a:r>
              <a:rPr lang="fr-FR"/>
              <a:t>Modifiez le style du titre</a:t>
            </a: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2" y="-1"/>
            <a:ext cx="799301" cy="1143001"/>
          </a:xfrm>
          <a:prstGeom prst="rect">
            <a:avLst/>
          </a:prstGeom>
        </p:spPr>
      </p:pic>
      <p:pic>
        <p:nvPicPr>
          <p:cNvPr id="15" name="Image 14"/>
          <p:cNvPicPr>
            <a:picLocks noChangeAspect="1"/>
          </p:cNvPicPr>
          <p:nvPr userDrawn="1"/>
        </p:nvPicPr>
        <p:blipFill>
          <a:blip r:embed="rId3"/>
          <a:stretch>
            <a:fillRect/>
          </a:stretch>
        </p:blipFill>
        <p:spPr>
          <a:xfrm>
            <a:off x="132211" y="6188028"/>
            <a:ext cx="1128073" cy="583943"/>
          </a:xfrm>
          <a:prstGeom prst="rect">
            <a:avLst/>
          </a:prstGeom>
        </p:spPr>
      </p:pic>
      <p:pic>
        <p:nvPicPr>
          <p:cNvPr id="16" name="Image 15"/>
          <p:cNvPicPr>
            <a:picLocks noChangeAspect="1"/>
          </p:cNvPicPr>
          <p:nvPr userDrawn="1"/>
        </p:nvPicPr>
        <p:blipFill>
          <a:blip r:embed="rId4"/>
          <a:stretch>
            <a:fillRect/>
          </a:stretch>
        </p:blipFill>
        <p:spPr>
          <a:xfrm>
            <a:off x="1475656" y="6238694"/>
            <a:ext cx="1350286" cy="482612"/>
          </a:xfrm>
          <a:prstGeom prst="rect">
            <a:avLst/>
          </a:prstGeom>
        </p:spPr>
      </p:pic>
    </p:spTree>
    <p:extLst>
      <p:ext uri="{BB962C8B-B14F-4D97-AF65-F5344CB8AC3E}">
        <p14:creationId xmlns:p14="http://schemas.microsoft.com/office/powerpoint/2010/main" val="288145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aphicFrame>
        <p:nvGraphicFramePr>
          <p:cNvPr id="9" name="Diagramme 8"/>
          <p:cNvGraphicFramePr/>
          <p:nvPr userDrawn="1">
            <p:extLst>
              <p:ext uri="{D42A27DB-BD31-4B8C-83A1-F6EECF244321}">
                <p14:modId xmlns:p14="http://schemas.microsoft.com/office/powerpoint/2010/main" val="1950391629"/>
              </p:ext>
            </p:extLst>
          </p:nvPr>
        </p:nvGraphicFramePr>
        <p:xfrm>
          <a:off x="1524000" y="1692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0"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pic>
        <p:nvPicPr>
          <p:cNvPr id="14" name="Image 1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2000" y="198000"/>
            <a:ext cx="406800" cy="756000"/>
          </a:xfrm>
          <a:prstGeom prst="rect">
            <a:avLst/>
          </a:prstGeom>
        </p:spPr>
      </p:pic>
      <p:sp>
        <p:nvSpPr>
          <p:cNvPr id="11" name="Titre 1"/>
          <p:cNvSpPr>
            <a:spLocks noGrp="1"/>
          </p:cNvSpPr>
          <p:nvPr>
            <p:ph type="title"/>
          </p:nvPr>
        </p:nvSpPr>
        <p:spPr>
          <a:xfrm>
            <a:off x="468000" y="0"/>
            <a:ext cx="8229600" cy="1143000"/>
          </a:xfrm>
        </p:spPr>
        <p:txBody>
          <a:bodyPr/>
          <a:lstStyle>
            <a:lvl1pPr>
              <a:defRPr cap="all" baseline="0">
                <a:solidFill>
                  <a:srgbClr val="31429C"/>
                </a:solidFill>
              </a:defRPr>
            </a:lvl1pPr>
          </a:lstStyle>
          <a:p>
            <a:r>
              <a:rPr lang="fr-FR"/>
              <a:t>Modifiez le style du titre</a:t>
            </a:r>
            <a:endParaRPr lang="fr-FR" dirty="0"/>
          </a:p>
        </p:txBody>
      </p:sp>
      <p:pic>
        <p:nvPicPr>
          <p:cNvPr id="12" name="Imag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022" y="-1"/>
            <a:ext cx="799301" cy="1143001"/>
          </a:xfrm>
          <a:prstGeom prst="rect">
            <a:avLst/>
          </a:prstGeom>
        </p:spPr>
      </p:pic>
      <p:pic>
        <p:nvPicPr>
          <p:cNvPr id="15" name="Image 14"/>
          <p:cNvPicPr>
            <a:picLocks noChangeAspect="1"/>
          </p:cNvPicPr>
          <p:nvPr userDrawn="1"/>
        </p:nvPicPr>
        <p:blipFill>
          <a:blip r:embed="rId9"/>
          <a:stretch>
            <a:fillRect/>
          </a:stretch>
        </p:blipFill>
        <p:spPr>
          <a:xfrm>
            <a:off x="132211" y="6163165"/>
            <a:ext cx="1224136" cy="633670"/>
          </a:xfrm>
          <a:prstGeom prst="rect">
            <a:avLst/>
          </a:prstGeom>
        </p:spPr>
      </p:pic>
      <p:pic>
        <p:nvPicPr>
          <p:cNvPr id="16" name="Image 15"/>
          <p:cNvPicPr>
            <a:picLocks noChangeAspect="1"/>
          </p:cNvPicPr>
          <p:nvPr userDrawn="1"/>
        </p:nvPicPr>
        <p:blipFill>
          <a:blip r:embed="rId10"/>
          <a:stretch>
            <a:fillRect/>
          </a:stretch>
        </p:blipFill>
        <p:spPr>
          <a:xfrm>
            <a:off x="1421514" y="6204530"/>
            <a:ext cx="1541456" cy="550939"/>
          </a:xfrm>
          <a:prstGeom prst="rect">
            <a:avLst/>
          </a:prstGeom>
        </p:spPr>
      </p:pic>
    </p:spTree>
    <p:extLst>
      <p:ext uri="{BB962C8B-B14F-4D97-AF65-F5344CB8AC3E}">
        <p14:creationId xmlns:p14="http://schemas.microsoft.com/office/powerpoint/2010/main" val="115054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457200" y="1440000"/>
            <a:ext cx="3008313" cy="4680000"/>
          </a:xfrm>
          <a:solidFill>
            <a:schemeClr val="accent2"/>
          </a:solidFill>
        </p:spPr>
        <p:txBody>
          <a:bodyPr/>
          <a:lstStyle>
            <a:lvl1pPr marL="0" indent="0" algn="l">
              <a:lnSpc>
                <a:spcPct val="150000"/>
              </a:lnSpc>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9"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sp>
        <p:nvSpPr>
          <p:cNvPr id="15" name="Espace réservé du contenu 2"/>
          <p:cNvSpPr>
            <a:spLocks noGrp="1"/>
          </p:cNvSpPr>
          <p:nvPr>
            <p:ph sz="half" idx="1"/>
          </p:nvPr>
        </p:nvSpPr>
        <p:spPr>
          <a:xfrm>
            <a:off x="3779912" y="1440000"/>
            <a:ext cx="4932000" cy="46800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468000" y="0"/>
            <a:ext cx="8229600" cy="1143000"/>
          </a:xfrm>
        </p:spPr>
        <p:txBody>
          <a:bodyPr/>
          <a:lstStyle>
            <a:lvl1pPr>
              <a:defRPr cap="all" baseline="0">
                <a:solidFill>
                  <a:srgbClr val="31429C"/>
                </a:solidFill>
              </a:defRPr>
            </a:lvl1pPr>
          </a:lstStyle>
          <a:p>
            <a:r>
              <a:rPr lang="fr-FR"/>
              <a:t>Modifiez le style du titre</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2" y="-1"/>
            <a:ext cx="799301" cy="1143001"/>
          </a:xfrm>
          <a:prstGeom prst="rect">
            <a:avLst/>
          </a:prstGeom>
        </p:spPr>
      </p:pic>
      <p:pic>
        <p:nvPicPr>
          <p:cNvPr id="11" name="Image 10"/>
          <p:cNvPicPr>
            <a:picLocks noChangeAspect="1"/>
          </p:cNvPicPr>
          <p:nvPr userDrawn="1"/>
        </p:nvPicPr>
        <p:blipFill>
          <a:blip r:embed="rId3"/>
          <a:stretch>
            <a:fillRect/>
          </a:stretch>
        </p:blipFill>
        <p:spPr>
          <a:xfrm>
            <a:off x="132211" y="6188028"/>
            <a:ext cx="1128073" cy="583943"/>
          </a:xfrm>
          <a:prstGeom prst="rect">
            <a:avLst/>
          </a:prstGeom>
        </p:spPr>
      </p:pic>
      <p:pic>
        <p:nvPicPr>
          <p:cNvPr id="14" name="Image 13"/>
          <p:cNvPicPr>
            <a:picLocks noChangeAspect="1"/>
          </p:cNvPicPr>
          <p:nvPr userDrawn="1"/>
        </p:nvPicPr>
        <p:blipFill>
          <a:blip r:embed="rId4"/>
          <a:stretch>
            <a:fillRect/>
          </a:stretch>
        </p:blipFill>
        <p:spPr>
          <a:xfrm>
            <a:off x="1475656" y="6238694"/>
            <a:ext cx="1350286" cy="482612"/>
          </a:xfrm>
          <a:prstGeom prst="rect">
            <a:avLst/>
          </a:prstGeom>
        </p:spPr>
      </p:pic>
    </p:spTree>
    <p:extLst>
      <p:ext uri="{BB962C8B-B14F-4D97-AF65-F5344CB8AC3E}">
        <p14:creationId xmlns:p14="http://schemas.microsoft.com/office/powerpoint/2010/main" val="4138356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8000" y="0"/>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8000" y="1600200"/>
            <a:ext cx="8229600" cy="4525963"/>
          </a:xfrm>
          <a:prstGeom prst="rect">
            <a:avLst/>
          </a:prstGeom>
        </p:spPr>
        <p:txBody>
          <a:bodyPr vert="horz" lIns="91440" tIns="45720" rIns="91440" bIns="4572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3124200" y="6480000"/>
            <a:ext cx="4976192" cy="360000"/>
          </a:xfrm>
          <a:prstGeom prst="rect">
            <a:avLst/>
          </a:prstGeom>
        </p:spPr>
        <p:txBody>
          <a:bodyPr vert="horz" lIns="91440" tIns="45720" rIns="91440" bIns="45720" rtlCol="0" anchor="t" anchorCtr="0"/>
          <a:lstStyle>
            <a:lvl1pPr algn="r">
              <a:defRPr sz="900">
                <a:solidFill>
                  <a:srgbClr val="205AA7"/>
                </a:solidFill>
              </a:defRPr>
            </a:lvl1pPr>
          </a:lstStyle>
          <a:p>
            <a:endParaRPr lang="fr-FR" dirty="0"/>
          </a:p>
        </p:txBody>
      </p:sp>
      <p:sp>
        <p:nvSpPr>
          <p:cNvPr id="10" name="Espace réservé du numéro de diapositive 5"/>
          <p:cNvSpPr>
            <a:spLocks noGrp="1"/>
          </p:cNvSpPr>
          <p:nvPr>
            <p:ph type="sldNum" sz="quarter" idx="4"/>
          </p:nvPr>
        </p:nvSpPr>
        <p:spPr>
          <a:xfrm>
            <a:off x="8172400" y="6480000"/>
            <a:ext cx="540000" cy="360000"/>
          </a:xfrm>
          <a:prstGeom prst="rect">
            <a:avLst/>
          </a:prstGeom>
        </p:spPr>
        <p:txBody>
          <a:bodyPr/>
          <a:lstStyle>
            <a:lvl1pPr algn="r">
              <a:defRPr sz="900">
                <a:solidFill>
                  <a:srgbClr val="205AA7"/>
                </a:solidFill>
              </a:defRPr>
            </a:lvl1pPr>
          </a:lstStyle>
          <a:p>
            <a:fld id="{A5612AF6-3794-417C-8315-010C3BB3AD18}" type="slidenum">
              <a:rPr lang="fr-FR" smtClean="0"/>
              <a:pPr/>
              <a:t>‹N°›</a:t>
            </a:fld>
            <a:endParaRPr lang="fr-FR" dirty="0"/>
          </a:p>
        </p:txBody>
      </p:sp>
    </p:spTree>
    <p:extLst>
      <p:ext uri="{BB962C8B-B14F-4D97-AF65-F5344CB8AC3E}">
        <p14:creationId xmlns:p14="http://schemas.microsoft.com/office/powerpoint/2010/main" val="1024293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2" r:id="rId4"/>
    <p:sldLayoutId id="2147483655" r:id="rId5"/>
    <p:sldLayoutId id="2147483656" r:id="rId6"/>
  </p:sldLayoutIdLst>
  <p:hf hdr="0" dt="0"/>
  <p:txStyles>
    <p:titleStyle>
      <a:lvl1pPr algn="l" defTabSz="914400" rtl="0" eaLnBrk="1" latinLnBrk="0" hangingPunct="1">
        <a:spcBef>
          <a:spcPct val="0"/>
        </a:spcBef>
        <a:buNone/>
        <a:defRPr sz="2400" b="1" kern="1200">
          <a:solidFill>
            <a:schemeClr val="bg1"/>
          </a:solidFill>
          <a:latin typeface="+mn-lt"/>
          <a:ea typeface="+mj-ea"/>
          <a:cs typeface="+mj-cs"/>
        </a:defRPr>
      </a:lvl1pPr>
    </p:titleStyle>
    <p:body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quentin.moreau@glasgow.ac.uk" TargetMode="External"/><Relationship Id="rId2" Type="http://schemas.openxmlformats.org/officeDocument/2006/relationships/hyperlink" Target="mailto:tristan.jourde@banque-france.fr"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is.org/review/r151009a.pdf" TargetMode="Externa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0.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24" y="1736812"/>
            <a:ext cx="6985130" cy="1968647"/>
          </a:xfrm>
        </p:spPr>
        <p:txBody>
          <a:bodyPr/>
          <a:lstStyle/>
          <a:p>
            <a:r>
              <a:rPr lang="fr-FR" sz="3200" dirty="0" err="1"/>
              <a:t>Systemic</a:t>
            </a:r>
            <a:r>
              <a:rPr lang="fr-FR" sz="3200" dirty="0"/>
              <a:t> </a:t>
            </a:r>
            <a:r>
              <a:rPr lang="fr-FR" sz="3200" dirty="0" err="1"/>
              <a:t>Climate</a:t>
            </a:r>
            <a:r>
              <a:rPr lang="fr-FR" sz="3200" dirty="0"/>
              <a:t> risk</a:t>
            </a:r>
          </a:p>
        </p:txBody>
      </p:sp>
      <p:sp>
        <p:nvSpPr>
          <p:cNvPr id="3" name="Espace réservé du texte 2"/>
          <p:cNvSpPr>
            <a:spLocks noGrp="1"/>
          </p:cNvSpPr>
          <p:nvPr>
            <p:ph type="body" sz="quarter" idx="4294967295"/>
          </p:nvPr>
        </p:nvSpPr>
        <p:spPr>
          <a:xfrm>
            <a:off x="1941502" y="3309415"/>
            <a:ext cx="5621375" cy="792088"/>
          </a:xfrm>
        </p:spPr>
        <p:txBody>
          <a:bodyPr/>
          <a:lstStyle/>
          <a:p>
            <a:pPr marL="0" indent="0" algn="ctr">
              <a:buNone/>
            </a:pPr>
            <a:r>
              <a:rPr lang="fr-FR" sz="1800" dirty="0" smtClean="0"/>
              <a:t>Tristan </a:t>
            </a:r>
            <a:r>
              <a:rPr lang="fr-FR" sz="1800" dirty="0"/>
              <a:t>JOURDE (Banque de France) </a:t>
            </a:r>
          </a:p>
          <a:p>
            <a:pPr marL="0" indent="0" algn="ctr">
              <a:buNone/>
            </a:pPr>
            <a:r>
              <a:rPr lang="fr-FR" sz="1800" dirty="0" smtClean="0"/>
              <a:t>Quentin </a:t>
            </a:r>
            <a:r>
              <a:rPr lang="fr-FR" sz="1800" dirty="0"/>
              <a:t>MOREAU (</a:t>
            </a:r>
            <a:r>
              <a:rPr lang="fr-FR" sz="1800" dirty="0" err="1"/>
              <a:t>University</a:t>
            </a:r>
            <a:r>
              <a:rPr lang="fr-FR" sz="1800" dirty="0"/>
              <a:t> of Glasgow)</a:t>
            </a:r>
          </a:p>
        </p:txBody>
      </p:sp>
      <p:sp>
        <p:nvSpPr>
          <p:cNvPr id="5" name="ZoneTexte 4"/>
          <p:cNvSpPr txBox="1"/>
          <p:nvPr/>
        </p:nvSpPr>
        <p:spPr>
          <a:xfrm>
            <a:off x="2963308" y="4365104"/>
            <a:ext cx="3577774" cy="1200329"/>
          </a:xfrm>
          <a:prstGeom prst="rect">
            <a:avLst/>
          </a:prstGeom>
          <a:noFill/>
        </p:spPr>
        <p:txBody>
          <a:bodyPr wrap="none" rtlCol="0">
            <a:spAutoFit/>
          </a:bodyPr>
          <a:lstStyle/>
          <a:p>
            <a:pPr algn="ctr"/>
            <a:r>
              <a:rPr lang="en-US" dirty="0">
                <a:solidFill>
                  <a:srgbClr val="205AA7"/>
                </a:solidFill>
              </a:rPr>
              <a:t>2023 </a:t>
            </a:r>
            <a:r>
              <a:rPr lang="en-US" dirty="0" err="1">
                <a:solidFill>
                  <a:srgbClr val="205AA7"/>
                </a:solidFill>
              </a:rPr>
              <a:t>RiskLab</a:t>
            </a:r>
            <a:r>
              <a:rPr lang="en-US" dirty="0">
                <a:solidFill>
                  <a:srgbClr val="205AA7"/>
                </a:solidFill>
              </a:rPr>
              <a:t>/</a:t>
            </a:r>
            <a:r>
              <a:rPr lang="en-US" dirty="0" err="1">
                <a:solidFill>
                  <a:srgbClr val="205AA7"/>
                </a:solidFill>
              </a:rPr>
              <a:t>BoF</a:t>
            </a:r>
            <a:r>
              <a:rPr lang="en-US" dirty="0">
                <a:solidFill>
                  <a:srgbClr val="205AA7"/>
                </a:solidFill>
              </a:rPr>
              <a:t>/ESRB Conference </a:t>
            </a:r>
            <a:endParaRPr lang="en-US" dirty="0" smtClean="0">
              <a:solidFill>
                <a:srgbClr val="205AA7"/>
              </a:solidFill>
            </a:endParaRPr>
          </a:p>
          <a:p>
            <a:pPr algn="ctr"/>
            <a:r>
              <a:rPr lang="en-US" dirty="0" smtClean="0">
                <a:solidFill>
                  <a:srgbClr val="205AA7"/>
                </a:solidFill>
              </a:rPr>
              <a:t>Systemic </a:t>
            </a:r>
            <a:r>
              <a:rPr lang="en-US" dirty="0">
                <a:solidFill>
                  <a:srgbClr val="205AA7"/>
                </a:solidFill>
              </a:rPr>
              <a:t>Risk Analytics</a:t>
            </a:r>
            <a:endParaRPr lang="fr-FR" sz="500" dirty="0" smtClean="0">
              <a:solidFill>
                <a:srgbClr val="205AA7"/>
              </a:solidFill>
            </a:endParaRPr>
          </a:p>
          <a:p>
            <a:pPr algn="ctr"/>
            <a:endParaRPr lang="en-US" dirty="0">
              <a:solidFill>
                <a:srgbClr val="205AA7"/>
              </a:solidFill>
            </a:endParaRPr>
          </a:p>
          <a:p>
            <a:pPr algn="ctr"/>
            <a:r>
              <a:rPr lang="fr-FR" dirty="0" err="1" smtClean="0">
                <a:solidFill>
                  <a:srgbClr val="205AA7"/>
                </a:solidFill>
              </a:rPr>
              <a:t>June</a:t>
            </a:r>
            <a:r>
              <a:rPr lang="fr-FR" dirty="0" smtClean="0">
                <a:solidFill>
                  <a:srgbClr val="205AA7"/>
                </a:solidFill>
              </a:rPr>
              <a:t> 8-9, </a:t>
            </a:r>
            <a:r>
              <a:rPr lang="fr-FR" dirty="0">
                <a:solidFill>
                  <a:srgbClr val="205AA7"/>
                </a:solidFill>
              </a:rPr>
              <a:t>2023</a:t>
            </a:r>
          </a:p>
        </p:txBody>
      </p:sp>
    </p:spTree>
    <p:extLst>
      <p:ext uri="{BB962C8B-B14F-4D97-AF65-F5344CB8AC3E}">
        <p14:creationId xmlns:p14="http://schemas.microsoft.com/office/powerpoint/2010/main" val="3622028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Framework </a:t>
            </a:r>
            <a:r>
              <a:rPr lang="fr-FR" dirty="0" smtClean="0"/>
              <a:t>– STEP II</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10</a:t>
            </a:fld>
            <a:endParaRPr lang="fr-FR" dirty="0"/>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pic>
        <p:nvPicPr>
          <p:cNvPr id="3" name="Image 2"/>
          <p:cNvPicPr>
            <a:picLocks noChangeAspect="1"/>
          </p:cNvPicPr>
          <p:nvPr/>
        </p:nvPicPr>
        <p:blipFill>
          <a:blip r:embed="rId2"/>
          <a:stretch>
            <a:fillRect/>
          </a:stretch>
        </p:blipFill>
        <p:spPr>
          <a:xfrm>
            <a:off x="759427" y="1628800"/>
            <a:ext cx="7412973" cy="4411454"/>
          </a:xfrm>
          <a:prstGeom prst="rect">
            <a:avLst/>
          </a:prstGeom>
        </p:spPr>
      </p:pic>
      <p:sp>
        <p:nvSpPr>
          <p:cNvPr id="7" name="Espace réservé du contenu 4"/>
          <p:cNvSpPr>
            <a:spLocks noGrp="1"/>
          </p:cNvSpPr>
          <p:nvPr>
            <p:ph idx="1"/>
          </p:nvPr>
        </p:nvSpPr>
        <p:spPr>
          <a:xfrm>
            <a:off x="468000" y="1143000"/>
            <a:ext cx="8229600" cy="4950296"/>
          </a:xfrm>
        </p:spPr>
        <p:txBody>
          <a:bodyPr>
            <a:normAutofit/>
          </a:bodyPr>
          <a:lstStyle/>
          <a:p>
            <a:pPr marL="309150" indent="-342900"/>
            <a:r>
              <a:rPr lang="fr-FR" sz="2200" b="1" dirty="0"/>
              <a:t>Factor </a:t>
            </a:r>
            <a:r>
              <a:rPr lang="fr-FR" sz="2200" b="1" dirty="0" err="1"/>
              <a:t>reaction</a:t>
            </a:r>
            <a:r>
              <a:rPr lang="fr-FR" sz="2200" b="1" dirty="0"/>
              <a:t> </a:t>
            </a:r>
            <a:r>
              <a:rPr lang="fr-FR" sz="2200" b="1" dirty="0" smtClean="0"/>
              <a:t>to </a:t>
            </a:r>
            <a:r>
              <a:rPr lang="fr-FR" sz="2200" b="1" dirty="0" err="1" smtClean="0"/>
              <a:t>endogeneous</a:t>
            </a:r>
            <a:r>
              <a:rPr lang="fr-FR" sz="2200" b="1" dirty="0" smtClean="0"/>
              <a:t> climate </a:t>
            </a:r>
            <a:r>
              <a:rPr lang="fr-FR" sz="2200" b="1" dirty="0" err="1" smtClean="0"/>
              <a:t>shocks</a:t>
            </a:r>
            <a:r>
              <a:rPr lang="fr-FR" sz="2200" b="1" dirty="0" smtClean="0"/>
              <a:t>:</a:t>
            </a:r>
            <a:endParaRPr lang="en-US" dirty="0"/>
          </a:p>
        </p:txBody>
      </p:sp>
    </p:spTree>
    <p:extLst>
      <p:ext uri="{BB962C8B-B14F-4D97-AF65-F5344CB8AC3E}">
        <p14:creationId xmlns:p14="http://schemas.microsoft.com/office/powerpoint/2010/main" val="3495220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Framework </a:t>
            </a:r>
            <a:r>
              <a:rPr lang="fr-FR" dirty="0" smtClean="0"/>
              <a:t>– STEP III</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11</a:t>
            </a:fld>
            <a:endParaRPr lang="fr-FR" dirty="0"/>
          </a:p>
        </p:txBody>
      </p:sp>
      <p:sp>
        <p:nvSpPr>
          <p:cNvPr id="5" name="Espace réservé du contenu 4"/>
          <p:cNvSpPr>
            <a:spLocks noGrp="1"/>
          </p:cNvSpPr>
          <p:nvPr>
            <p:ph idx="1"/>
          </p:nvPr>
        </p:nvSpPr>
        <p:spPr>
          <a:xfrm>
            <a:off x="482800" y="1143000"/>
            <a:ext cx="8229600" cy="4525963"/>
          </a:xfrm>
        </p:spPr>
        <p:txBody>
          <a:bodyPr>
            <a:noAutofit/>
          </a:bodyPr>
          <a:lstStyle/>
          <a:p>
            <a:r>
              <a:rPr lang="en-US" sz="2200" b="1" dirty="0" smtClean="0"/>
              <a:t>Design </a:t>
            </a:r>
            <a:r>
              <a:rPr lang="en-US" sz="2200" b="1" dirty="0"/>
              <a:t>a two-pass procedure to detect systemic climate risks</a:t>
            </a:r>
          </a:p>
          <a:p>
            <a:pPr lvl="1"/>
            <a:r>
              <a:rPr lang="en-US" sz="2000" u="sng" dirty="0">
                <a:solidFill>
                  <a:schemeClr val="tx1">
                    <a:lumMod val="65000"/>
                    <a:lumOff val="35000"/>
                  </a:schemeClr>
                </a:solidFill>
              </a:rPr>
              <a:t>Time-series regression</a:t>
            </a:r>
            <a:r>
              <a:rPr lang="en-US" sz="2000" dirty="0">
                <a:solidFill>
                  <a:schemeClr val="tx1">
                    <a:lumMod val="65000"/>
                    <a:lumOff val="35000"/>
                  </a:schemeClr>
                </a:solidFill>
              </a:rPr>
              <a:t> of the variations in systemic risk on climate risk factors.</a:t>
            </a:r>
          </a:p>
          <a:p>
            <a:pPr lvl="1"/>
            <a:r>
              <a:rPr lang="en-US" sz="2000" u="sng" dirty="0">
                <a:solidFill>
                  <a:schemeClr val="tx1">
                    <a:lumMod val="65000"/>
                    <a:lumOff val="35000"/>
                  </a:schemeClr>
                </a:solidFill>
              </a:rPr>
              <a:t>Cross-sectional regression</a:t>
            </a:r>
            <a:r>
              <a:rPr lang="en-US" sz="2000" dirty="0">
                <a:solidFill>
                  <a:schemeClr val="tx1">
                    <a:lumMod val="65000"/>
                    <a:lumOff val="35000"/>
                  </a:schemeClr>
                </a:solidFill>
              </a:rPr>
              <a:t> of financial institutions' contributions to systemic risk on financial institutions' exposures to climate risks.</a:t>
            </a:r>
          </a:p>
          <a:p>
            <a:pPr marL="457200" lvl="1" indent="0">
              <a:buNone/>
            </a:pPr>
            <a:endParaRPr lang="en-US"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pic>
        <p:nvPicPr>
          <p:cNvPr id="7" name="Image 6"/>
          <p:cNvPicPr>
            <a:picLocks noChangeAspect="1"/>
          </p:cNvPicPr>
          <p:nvPr/>
        </p:nvPicPr>
        <p:blipFill>
          <a:blip r:embed="rId2"/>
          <a:stretch>
            <a:fillRect/>
          </a:stretch>
        </p:blipFill>
        <p:spPr>
          <a:xfrm>
            <a:off x="2322281" y="3046988"/>
            <a:ext cx="4521037" cy="3188719"/>
          </a:xfrm>
          <a:prstGeom prst="rect">
            <a:avLst/>
          </a:prstGeom>
        </p:spPr>
      </p:pic>
      <p:sp>
        <p:nvSpPr>
          <p:cNvPr id="8" name="Rectangle 7"/>
          <p:cNvSpPr/>
          <p:nvPr/>
        </p:nvSpPr>
        <p:spPr>
          <a:xfrm>
            <a:off x="3635897" y="4408583"/>
            <a:ext cx="3222222" cy="1543752"/>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265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Framework – </a:t>
            </a:r>
            <a:r>
              <a:rPr lang="fr-FR" dirty="0" smtClean="0"/>
              <a:t>STEP IV</a:t>
            </a:r>
            <a:endParaRPr lang="en-US" dirty="0"/>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12</a:t>
            </a:fld>
            <a:endParaRPr lang="fr-FR" dirty="0"/>
          </a:p>
        </p:txBody>
      </p:sp>
      <p:sp>
        <p:nvSpPr>
          <p:cNvPr id="5" name="Espace réservé du contenu 4"/>
          <p:cNvSpPr>
            <a:spLocks noGrp="1"/>
          </p:cNvSpPr>
          <p:nvPr>
            <p:ph idx="1"/>
          </p:nvPr>
        </p:nvSpPr>
        <p:spPr/>
        <p:txBody>
          <a:bodyPr/>
          <a:lstStyle/>
          <a:p>
            <a:pPr marL="309150" indent="-342900"/>
            <a:r>
              <a:rPr lang="en-US" sz="2200" b="1" dirty="0" smtClean="0"/>
              <a:t>Determinants </a:t>
            </a:r>
            <a:r>
              <a:rPr lang="en-US" sz="2200" b="1" dirty="0"/>
              <a:t>of FIs’ climate risk </a:t>
            </a:r>
            <a:r>
              <a:rPr lang="en-US" sz="2200" b="1" dirty="0" smtClean="0"/>
              <a:t>exposures:</a:t>
            </a:r>
            <a:endParaRPr lang="en-US" sz="2200" b="1" dirty="0"/>
          </a:p>
          <a:p>
            <a:pPr marL="800100" lvl="1" indent="-342900"/>
            <a:r>
              <a:rPr lang="en-US" sz="2000" dirty="0">
                <a:solidFill>
                  <a:schemeClr val="tx1">
                    <a:lumMod val="65000"/>
                    <a:lumOff val="35000"/>
                  </a:schemeClr>
                </a:solidFill>
              </a:rPr>
              <a:t>Financial characteristics.</a:t>
            </a:r>
          </a:p>
          <a:p>
            <a:pPr marL="800100" lvl="1" indent="-342900"/>
            <a:r>
              <a:rPr lang="en-US" sz="2000" dirty="0">
                <a:solidFill>
                  <a:schemeClr val="tx1">
                    <a:lumMod val="65000"/>
                    <a:lumOff val="35000"/>
                  </a:schemeClr>
                </a:solidFill>
              </a:rPr>
              <a:t>Environmental and governance features.</a:t>
            </a:r>
          </a:p>
          <a:p>
            <a:pPr marL="800100" lvl="1" indent="-342900"/>
            <a:r>
              <a:rPr lang="en-US" sz="2000" u="sng" dirty="0">
                <a:solidFill>
                  <a:schemeClr val="tx1">
                    <a:lumMod val="65000"/>
                    <a:lumOff val="35000"/>
                  </a:schemeClr>
                </a:solidFill>
              </a:rPr>
              <a:t>Indirect carbon emissions (Scope 3)</a:t>
            </a:r>
            <a:r>
              <a:rPr lang="en-US" sz="2000" dirty="0">
                <a:solidFill>
                  <a:schemeClr val="tx1">
                    <a:lumMod val="65000"/>
                    <a:lumOff val="35000"/>
                  </a:schemeClr>
                </a:solidFill>
              </a:rPr>
              <a:t>, originating from the holding of securities and loans by financial institutions.</a:t>
            </a:r>
          </a:p>
          <a:p>
            <a:pPr marL="800100" lvl="1" indent="-342900"/>
            <a:r>
              <a:rPr lang="en-US" sz="2000" dirty="0">
                <a:solidFill>
                  <a:schemeClr val="tx1">
                    <a:lumMod val="65000"/>
                    <a:lumOff val="35000"/>
                  </a:schemeClr>
                </a:solidFill>
              </a:rPr>
              <a:t>Ownership structure (institutional / non-institutional)</a:t>
            </a:r>
          </a:p>
          <a:p>
            <a:pPr marL="800100" lvl="1" indent="-342900"/>
            <a:r>
              <a:rPr lang="en-US" sz="2000" dirty="0">
                <a:solidFill>
                  <a:schemeClr val="tx1">
                    <a:lumMod val="65000"/>
                    <a:lumOff val="35000"/>
                  </a:schemeClr>
                </a:solidFill>
              </a:rPr>
              <a:t>Climate disclosure and adaptation measures.</a:t>
            </a:r>
          </a:p>
          <a:p>
            <a:endParaRPr lang="en-US" dirty="0"/>
          </a:p>
        </p:txBody>
      </p:sp>
    </p:spTree>
    <p:extLst>
      <p:ext uri="{BB962C8B-B14F-4D97-AF65-F5344CB8AC3E}">
        <p14:creationId xmlns:p14="http://schemas.microsoft.com/office/powerpoint/2010/main" val="120227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Literature</a:t>
            </a:r>
            <a:r>
              <a:rPr lang="fr-FR" dirty="0"/>
              <a:t> </a:t>
            </a:r>
            <a:r>
              <a:rPr lang="fr-FR" dirty="0" err="1"/>
              <a:t>review</a:t>
            </a:r>
            <a:r>
              <a:rPr lang="fr-FR" dirty="0"/>
              <a:t> (I)</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13</a:t>
            </a:fld>
            <a:endParaRPr lang="fr-FR" dirty="0"/>
          </a:p>
        </p:txBody>
      </p:sp>
      <p:sp>
        <p:nvSpPr>
          <p:cNvPr id="5" name="Espace réservé du contenu 4"/>
          <p:cNvSpPr>
            <a:spLocks noGrp="1"/>
          </p:cNvSpPr>
          <p:nvPr>
            <p:ph idx="1"/>
          </p:nvPr>
        </p:nvSpPr>
        <p:spPr>
          <a:xfrm>
            <a:off x="468000" y="1268760"/>
            <a:ext cx="8229600" cy="4525963"/>
          </a:xfrm>
        </p:spPr>
        <p:txBody>
          <a:bodyPr>
            <a:normAutofit/>
          </a:bodyPr>
          <a:lstStyle/>
          <a:p>
            <a:r>
              <a:rPr lang="fr-FR" sz="2400" dirty="0" err="1"/>
              <a:t>We</a:t>
            </a:r>
            <a:r>
              <a:rPr lang="fr-FR" sz="2400" dirty="0"/>
              <a:t> </a:t>
            </a:r>
            <a:r>
              <a:rPr lang="fr-FR" sz="2400" dirty="0" err="1"/>
              <a:t>contribute</a:t>
            </a:r>
            <a:r>
              <a:rPr lang="fr-FR" sz="2400" dirty="0"/>
              <a:t> to </a:t>
            </a:r>
            <a:r>
              <a:rPr lang="fr-FR" sz="2400" b="1" dirty="0"/>
              <a:t>3 </a:t>
            </a:r>
            <a:r>
              <a:rPr lang="fr-FR" sz="2400" b="1" dirty="0" err="1"/>
              <a:t>strands</a:t>
            </a:r>
            <a:r>
              <a:rPr lang="fr-FR" sz="2400" b="1" dirty="0"/>
              <a:t> of </a:t>
            </a:r>
            <a:r>
              <a:rPr lang="fr-FR" sz="2400" b="1" dirty="0" err="1"/>
              <a:t>literature</a:t>
            </a:r>
            <a:r>
              <a:rPr lang="fr-FR" sz="2400" dirty="0"/>
              <a:t>:</a:t>
            </a:r>
          </a:p>
          <a:p>
            <a:pPr marL="0" indent="0">
              <a:buNone/>
            </a:pPr>
            <a:endParaRPr lang="fr-FR" sz="1200" dirty="0"/>
          </a:p>
          <a:p>
            <a:pPr marL="914400" lvl="1" indent="-457200">
              <a:buFont typeface="+mj-lt"/>
              <a:buAutoNum type="arabicPeriod"/>
            </a:pPr>
            <a:r>
              <a:rPr lang="fr-FR" sz="2000" b="1" dirty="0"/>
              <a:t>The </a:t>
            </a:r>
            <a:r>
              <a:rPr lang="fr-FR" sz="2000" b="1" dirty="0" err="1"/>
              <a:t>integration</a:t>
            </a:r>
            <a:r>
              <a:rPr lang="fr-FR" sz="2000" b="1" dirty="0"/>
              <a:t> of </a:t>
            </a:r>
            <a:r>
              <a:rPr lang="fr-FR" sz="2000" b="1" dirty="0" err="1"/>
              <a:t>climate</a:t>
            </a:r>
            <a:r>
              <a:rPr lang="fr-FR" sz="2000" b="1" dirty="0"/>
              <a:t> </a:t>
            </a:r>
            <a:r>
              <a:rPr lang="fr-FR" sz="2000" b="1" dirty="0" err="1"/>
              <a:t>risks</a:t>
            </a:r>
            <a:r>
              <a:rPr lang="fr-FR" sz="2000" b="1" dirty="0"/>
              <a:t> </a:t>
            </a:r>
            <a:r>
              <a:rPr lang="fr-FR" sz="2000" b="1" dirty="0" err="1"/>
              <a:t>into</a:t>
            </a:r>
            <a:r>
              <a:rPr lang="fr-FR" sz="2000" b="1" dirty="0"/>
              <a:t> </a:t>
            </a:r>
            <a:r>
              <a:rPr lang="fr-FR" sz="2000" b="1" dirty="0" err="1"/>
              <a:t>asset</a:t>
            </a:r>
            <a:r>
              <a:rPr lang="fr-FR" sz="2000" b="1" dirty="0"/>
              <a:t> </a:t>
            </a:r>
            <a:r>
              <a:rPr lang="fr-FR" sz="2000" b="1" dirty="0" err="1"/>
              <a:t>prices</a:t>
            </a:r>
            <a:r>
              <a:rPr lang="fr-FR" sz="2000" dirty="0"/>
              <a:t> </a:t>
            </a:r>
            <a:r>
              <a:rPr lang="fr-FR" sz="1600" dirty="0"/>
              <a:t>(</a:t>
            </a:r>
            <a:r>
              <a:rPr lang="fr-FR" sz="1600" dirty="0" err="1"/>
              <a:t>e.g</a:t>
            </a:r>
            <a:r>
              <a:rPr lang="fr-FR" sz="1600" dirty="0"/>
              <a:t>., </a:t>
            </a:r>
            <a:r>
              <a:rPr lang="da-DK" sz="1600" dirty="0"/>
              <a:t>Ardia et al., 2020; Bolton and Kacperczyk, 2021; Choi et al., 2020; Alok et al., 2020; Hong et al., 2019; Kruttli et al., 2021)</a:t>
            </a:r>
          </a:p>
          <a:p>
            <a:pPr marL="914400" lvl="1" indent="-457200">
              <a:buFont typeface="+mj-lt"/>
              <a:buAutoNum type="arabicPeriod"/>
            </a:pPr>
            <a:endParaRPr lang="da-DK" sz="400" dirty="0">
              <a:solidFill>
                <a:schemeClr val="tx1">
                  <a:lumMod val="65000"/>
                  <a:lumOff val="35000"/>
                </a:schemeClr>
              </a:solidFill>
            </a:endParaRPr>
          </a:p>
          <a:p>
            <a:pPr>
              <a:buFont typeface="Wingdings" panose="05000000000000000000" pitchFamily="2" charset="2"/>
              <a:buChar char="Ø"/>
            </a:pPr>
            <a:r>
              <a:rPr lang="en-US" sz="1900" dirty="0">
                <a:solidFill>
                  <a:schemeClr val="tx1">
                    <a:lumMod val="65000"/>
                    <a:lumOff val="35000"/>
                  </a:schemeClr>
                </a:solidFill>
              </a:rPr>
              <a:t>We propose a </a:t>
            </a:r>
            <a:r>
              <a:rPr lang="en-US" sz="1900" u="sng" dirty="0">
                <a:solidFill>
                  <a:schemeClr val="tx1">
                    <a:lumMod val="65000"/>
                    <a:lumOff val="35000"/>
                  </a:schemeClr>
                </a:solidFill>
              </a:rPr>
              <a:t>flexible framework </a:t>
            </a:r>
            <a:r>
              <a:rPr lang="en-US" sz="1900" dirty="0">
                <a:solidFill>
                  <a:schemeClr val="tx1">
                    <a:lumMod val="65000"/>
                    <a:lumOff val="35000"/>
                  </a:schemeClr>
                </a:solidFill>
              </a:rPr>
              <a:t>to assess whether </a:t>
            </a:r>
            <a:r>
              <a:rPr lang="en-US" sz="1900" u="sng" dirty="0">
                <a:solidFill>
                  <a:schemeClr val="tx1">
                    <a:lumMod val="65000"/>
                    <a:lumOff val="35000"/>
                  </a:schemeClr>
                </a:solidFill>
              </a:rPr>
              <a:t>extreme</a:t>
            </a:r>
            <a:r>
              <a:rPr lang="en-US" sz="1900" dirty="0">
                <a:solidFill>
                  <a:schemeClr val="tx1">
                    <a:lumMod val="65000"/>
                    <a:lumOff val="35000"/>
                  </a:schemeClr>
                </a:solidFill>
              </a:rPr>
              <a:t> climate risks are reflected in the </a:t>
            </a:r>
            <a:r>
              <a:rPr lang="en-US" sz="1900" u="sng" dirty="0">
                <a:solidFill>
                  <a:schemeClr val="tx1">
                    <a:lumMod val="65000"/>
                    <a:lumOff val="35000"/>
                  </a:schemeClr>
                </a:solidFill>
              </a:rPr>
              <a:t>tail risk</a:t>
            </a:r>
            <a:r>
              <a:rPr lang="en-US" sz="1900" b="1" dirty="0">
                <a:solidFill>
                  <a:schemeClr val="tx1">
                    <a:lumMod val="65000"/>
                    <a:lumOff val="35000"/>
                  </a:schemeClr>
                </a:solidFill>
              </a:rPr>
              <a:t> </a:t>
            </a:r>
            <a:r>
              <a:rPr lang="en-US" sz="1900" dirty="0">
                <a:solidFill>
                  <a:schemeClr val="tx1">
                    <a:lumMod val="65000"/>
                    <a:lumOff val="35000"/>
                  </a:schemeClr>
                </a:solidFill>
              </a:rPr>
              <a:t>of equity markets.</a:t>
            </a:r>
            <a:endParaRPr lang="da-DK" sz="1900" dirty="0">
              <a:solidFill>
                <a:schemeClr val="tx1">
                  <a:lumMod val="65000"/>
                  <a:lumOff val="35000"/>
                </a:schemeClr>
              </a:solidFill>
            </a:endParaRPr>
          </a:p>
          <a:p>
            <a:pPr>
              <a:buFont typeface="Wingdings" panose="05000000000000000000" pitchFamily="2" charset="2"/>
              <a:buChar char="Ø"/>
            </a:pPr>
            <a:endParaRPr lang="da-DK" sz="1900" u="sng" dirty="0">
              <a:solidFill>
                <a:srgbClr val="C00000"/>
              </a:solidFill>
            </a:endParaRPr>
          </a:p>
          <a:p>
            <a:pPr marL="948150" lvl="1" indent="-457200">
              <a:buFont typeface="+mj-lt"/>
              <a:buAutoNum type="arabicPeriod" startAt="2"/>
            </a:pPr>
            <a:r>
              <a:rPr lang="fr-FR" sz="2000" b="1" dirty="0"/>
              <a:t>The </a:t>
            </a:r>
            <a:r>
              <a:rPr lang="fr-FR" sz="2000" b="1" dirty="0" err="1"/>
              <a:t>effect</a:t>
            </a:r>
            <a:r>
              <a:rPr lang="fr-FR" sz="2000" b="1" dirty="0"/>
              <a:t> of </a:t>
            </a:r>
            <a:r>
              <a:rPr lang="fr-FR" sz="2000" b="1" dirty="0" err="1"/>
              <a:t>climate</a:t>
            </a:r>
            <a:r>
              <a:rPr lang="fr-FR" sz="2000" b="1" dirty="0"/>
              <a:t> </a:t>
            </a:r>
            <a:r>
              <a:rPr lang="fr-FR" sz="2000" b="1" dirty="0" err="1"/>
              <a:t>risks</a:t>
            </a:r>
            <a:r>
              <a:rPr lang="fr-FR" sz="2000" b="1" dirty="0"/>
              <a:t> on </a:t>
            </a:r>
            <a:r>
              <a:rPr lang="fr-FR" sz="2000" b="1" dirty="0" err="1"/>
              <a:t>financial</a:t>
            </a:r>
            <a:r>
              <a:rPr lang="fr-FR" sz="2000" b="1" dirty="0"/>
              <a:t> </a:t>
            </a:r>
            <a:r>
              <a:rPr lang="fr-FR" sz="2000" b="1" dirty="0" err="1"/>
              <a:t>stability</a:t>
            </a:r>
            <a:r>
              <a:rPr lang="fr-FR" sz="2000" dirty="0"/>
              <a:t> </a:t>
            </a:r>
            <a:r>
              <a:rPr lang="fr-FR" sz="1600" dirty="0"/>
              <a:t>(</a:t>
            </a:r>
            <a:r>
              <a:rPr lang="fr-FR" sz="1600" dirty="0" err="1"/>
              <a:t>e.g</a:t>
            </a:r>
            <a:r>
              <a:rPr lang="fr-FR" sz="1600" dirty="0"/>
              <a:t>., </a:t>
            </a:r>
            <a:r>
              <a:rPr lang="fr-FR" sz="1600" dirty="0" err="1"/>
              <a:t>Aevoae</a:t>
            </a:r>
            <a:r>
              <a:rPr lang="fr-FR" sz="1600" dirty="0"/>
              <a:t> et al., 2022; Alessi et al., 2021; </a:t>
            </a:r>
            <a:r>
              <a:rPr lang="fr-FR" sz="1600" dirty="0" err="1"/>
              <a:t>Anginer</a:t>
            </a:r>
            <a:r>
              <a:rPr lang="fr-FR" sz="1600" dirty="0"/>
              <a:t> et al., 2018; Jung et al., 2021; </a:t>
            </a:r>
            <a:r>
              <a:rPr lang="fr-FR" sz="1600" dirty="0" err="1"/>
              <a:t>Ojea-Ferreiro</a:t>
            </a:r>
            <a:r>
              <a:rPr lang="fr-FR" sz="1600" dirty="0"/>
              <a:t> et al., 2022)</a:t>
            </a:r>
          </a:p>
          <a:p>
            <a:pPr marL="490950" lvl="1" indent="0">
              <a:buNone/>
            </a:pPr>
            <a:endParaRPr lang="fr-FR" sz="400" dirty="0">
              <a:solidFill>
                <a:schemeClr val="tx1">
                  <a:lumMod val="65000"/>
                  <a:lumOff val="35000"/>
                </a:schemeClr>
              </a:solidFill>
            </a:endParaRPr>
          </a:p>
          <a:p>
            <a:pPr>
              <a:buFont typeface="Wingdings" panose="05000000000000000000" pitchFamily="2" charset="2"/>
              <a:buChar char="Ø"/>
            </a:pPr>
            <a:r>
              <a:rPr lang="en-US" sz="1900" dirty="0">
                <a:solidFill>
                  <a:schemeClr val="tx1">
                    <a:lumMod val="65000"/>
                    <a:lumOff val="35000"/>
                  </a:schemeClr>
                </a:solidFill>
              </a:rPr>
              <a:t>Our framework focuses on </a:t>
            </a:r>
            <a:r>
              <a:rPr lang="en-US" sz="1900" u="sng" dirty="0">
                <a:solidFill>
                  <a:schemeClr val="tx1">
                    <a:lumMod val="65000"/>
                    <a:lumOff val="35000"/>
                  </a:schemeClr>
                </a:solidFill>
              </a:rPr>
              <a:t>tail risk dependence</a:t>
            </a:r>
            <a:r>
              <a:rPr lang="en-US" sz="1900" dirty="0">
                <a:solidFill>
                  <a:schemeClr val="tx1">
                    <a:lumMod val="65000"/>
                    <a:lumOff val="35000"/>
                  </a:schemeClr>
                </a:solidFill>
              </a:rPr>
              <a:t> among FIs, allowing us to capture the potential </a:t>
            </a:r>
            <a:r>
              <a:rPr lang="en-US" sz="1900" u="sng" dirty="0">
                <a:solidFill>
                  <a:schemeClr val="tx1">
                    <a:lumMod val="65000"/>
                    <a:lumOff val="35000"/>
                  </a:schemeClr>
                </a:solidFill>
              </a:rPr>
              <a:t>second-round effects of climate risks</a:t>
            </a:r>
            <a:r>
              <a:rPr lang="en-US" sz="1900" dirty="0" smtClean="0">
                <a:solidFill>
                  <a:schemeClr val="tx1">
                    <a:lumMod val="65000"/>
                    <a:lumOff val="35000"/>
                  </a:schemeClr>
                </a:solidFill>
              </a:rPr>
              <a:t>.</a:t>
            </a: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4155511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Literature</a:t>
            </a:r>
            <a:r>
              <a:rPr lang="fr-FR" dirty="0"/>
              <a:t> </a:t>
            </a:r>
            <a:r>
              <a:rPr lang="fr-FR" dirty="0" err="1"/>
              <a:t>review</a:t>
            </a:r>
            <a:r>
              <a:rPr lang="fr-FR" dirty="0"/>
              <a:t> (II)</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14</a:t>
            </a:fld>
            <a:endParaRPr lang="fr-FR" dirty="0"/>
          </a:p>
        </p:txBody>
      </p:sp>
      <p:sp>
        <p:nvSpPr>
          <p:cNvPr id="5" name="Espace réservé du contenu 4"/>
          <p:cNvSpPr>
            <a:spLocks noGrp="1"/>
          </p:cNvSpPr>
          <p:nvPr>
            <p:ph idx="1"/>
          </p:nvPr>
        </p:nvSpPr>
        <p:spPr>
          <a:xfrm>
            <a:off x="468000" y="1268760"/>
            <a:ext cx="8229600" cy="4525963"/>
          </a:xfrm>
        </p:spPr>
        <p:txBody>
          <a:bodyPr>
            <a:normAutofit/>
          </a:bodyPr>
          <a:lstStyle/>
          <a:p>
            <a:r>
              <a:rPr lang="fr-FR" sz="2400" dirty="0" err="1"/>
              <a:t>We</a:t>
            </a:r>
            <a:r>
              <a:rPr lang="fr-FR" sz="2400" dirty="0"/>
              <a:t> </a:t>
            </a:r>
            <a:r>
              <a:rPr lang="fr-FR" sz="2400" dirty="0" err="1"/>
              <a:t>contribute</a:t>
            </a:r>
            <a:r>
              <a:rPr lang="fr-FR" sz="2400" dirty="0"/>
              <a:t> to </a:t>
            </a:r>
            <a:r>
              <a:rPr lang="fr-FR" sz="2400" b="1" dirty="0"/>
              <a:t>3 </a:t>
            </a:r>
            <a:r>
              <a:rPr lang="fr-FR" sz="2400" b="1" dirty="0" err="1"/>
              <a:t>strands</a:t>
            </a:r>
            <a:r>
              <a:rPr lang="fr-FR" sz="2400" b="1" dirty="0"/>
              <a:t> of </a:t>
            </a:r>
            <a:r>
              <a:rPr lang="fr-FR" sz="2400" b="1" dirty="0" err="1"/>
              <a:t>literature</a:t>
            </a:r>
            <a:r>
              <a:rPr lang="fr-FR" sz="2400" dirty="0"/>
              <a:t>:</a:t>
            </a:r>
          </a:p>
          <a:p>
            <a:pPr marL="0" indent="0">
              <a:buNone/>
            </a:pPr>
            <a:endParaRPr lang="fr-FR" sz="1200" dirty="0"/>
          </a:p>
          <a:p>
            <a:pPr marL="914400" lvl="1" indent="-457200">
              <a:buFont typeface="+mj-lt"/>
              <a:buAutoNum type="arabicPeriod" startAt="3"/>
            </a:pPr>
            <a:r>
              <a:rPr lang="fr-FR" sz="2000" b="1" dirty="0"/>
              <a:t>The </a:t>
            </a:r>
            <a:r>
              <a:rPr lang="fr-FR" sz="2000" b="1" dirty="0" err="1"/>
              <a:t>link</a:t>
            </a:r>
            <a:r>
              <a:rPr lang="fr-FR" sz="2000" b="1" dirty="0"/>
              <a:t> </a:t>
            </a:r>
            <a:r>
              <a:rPr lang="fr-FR" sz="2000" b="1" dirty="0" err="1"/>
              <a:t>between</a:t>
            </a:r>
            <a:r>
              <a:rPr lang="fr-FR" sz="2000" b="1" dirty="0"/>
              <a:t> (i) climate </a:t>
            </a:r>
            <a:r>
              <a:rPr lang="fr-FR" sz="2000" b="1" dirty="0" err="1"/>
              <a:t>risks</a:t>
            </a:r>
            <a:r>
              <a:rPr lang="fr-FR" sz="2000" b="1" dirty="0"/>
              <a:t> and (ii) </a:t>
            </a:r>
            <a:r>
              <a:rPr lang="fr-FR" sz="2000" b="1" dirty="0" err="1"/>
              <a:t>environmental</a:t>
            </a:r>
            <a:r>
              <a:rPr lang="fr-FR" sz="2000" b="1" dirty="0"/>
              <a:t> </a:t>
            </a:r>
            <a:r>
              <a:rPr lang="fr-FR" sz="2000" b="1" dirty="0" err="1"/>
              <a:t>characteristics</a:t>
            </a:r>
            <a:r>
              <a:rPr lang="fr-FR" sz="2000" b="1" dirty="0"/>
              <a:t> and </a:t>
            </a:r>
            <a:r>
              <a:rPr lang="fr-FR" sz="2000" b="1" dirty="0" err="1"/>
              <a:t>disclosure</a:t>
            </a:r>
            <a:r>
              <a:rPr lang="fr-FR" sz="2000" dirty="0"/>
              <a:t> </a:t>
            </a:r>
            <a:r>
              <a:rPr lang="fr-FR" sz="1600" dirty="0"/>
              <a:t>(</a:t>
            </a:r>
            <a:r>
              <a:rPr lang="fr-FR" sz="1600" dirty="0" err="1"/>
              <a:t>e.g</a:t>
            </a:r>
            <a:r>
              <a:rPr lang="fr-FR" sz="1600" dirty="0"/>
              <a:t>., </a:t>
            </a:r>
            <a:r>
              <a:rPr lang="da-DK" sz="1600" dirty="0"/>
              <a:t>Dhaliwal et al., 2011; Ilhan et al., 2021; </a:t>
            </a:r>
            <a:r>
              <a:rPr lang="fr-FR" sz="1600" dirty="0"/>
              <a:t>Li et al., 2020; </a:t>
            </a:r>
            <a:r>
              <a:rPr lang="fr-FR" sz="1600" dirty="0" err="1"/>
              <a:t>Sautner</a:t>
            </a:r>
            <a:r>
              <a:rPr lang="fr-FR" sz="1600" dirty="0"/>
              <a:t> et al., 2020)</a:t>
            </a:r>
          </a:p>
          <a:p>
            <a:pPr marL="457200" lvl="1" indent="0">
              <a:buNone/>
            </a:pPr>
            <a:endParaRPr lang="fr-FR" sz="400" dirty="0">
              <a:solidFill>
                <a:schemeClr val="tx1">
                  <a:lumMod val="65000"/>
                  <a:lumOff val="35000"/>
                </a:schemeClr>
              </a:solidFill>
            </a:endParaRPr>
          </a:p>
          <a:p>
            <a:pPr>
              <a:buFont typeface="Wingdings" panose="05000000000000000000" pitchFamily="2" charset="2"/>
              <a:buChar char="Ø"/>
            </a:pPr>
            <a:r>
              <a:rPr lang="en-US" sz="1900" dirty="0">
                <a:solidFill>
                  <a:schemeClr val="tx1">
                    <a:lumMod val="65000"/>
                    <a:lumOff val="35000"/>
                  </a:schemeClr>
                </a:solidFill>
              </a:rPr>
              <a:t>First to study the </a:t>
            </a:r>
            <a:r>
              <a:rPr lang="en-US" sz="1900" u="sng" dirty="0">
                <a:solidFill>
                  <a:schemeClr val="tx1">
                    <a:lumMod val="65000"/>
                    <a:lumOff val="35000"/>
                  </a:schemeClr>
                </a:solidFill>
              </a:rPr>
              <a:t>determinants of </a:t>
            </a:r>
            <a:r>
              <a:rPr lang="en-US" sz="1900" b="1" u="sng" dirty="0">
                <a:solidFill>
                  <a:schemeClr val="tx1">
                    <a:lumMod val="65000"/>
                    <a:lumOff val="35000"/>
                  </a:schemeClr>
                </a:solidFill>
              </a:rPr>
              <a:t>market-based</a:t>
            </a:r>
            <a:r>
              <a:rPr lang="en-US" sz="1900" u="sng" dirty="0">
                <a:solidFill>
                  <a:schemeClr val="tx1">
                    <a:lumMod val="65000"/>
                    <a:lumOff val="35000"/>
                  </a:schemeClr>
                </a:solidFill>
              </a:rPr>
              <a:t> measure of tail climate risks</a:t>
            </a:r>
            <a:r>
              <a:rPr lang="en-US" sz="1900" dirty="0">
                <a:solidFill>
                  <a:schemeClr val="tx1">
                    <a:lumMod val="65000"/>
                    <a:lumOff val="35000"/>
                  </a:schemeClr>
                </a:solidFill>
              </a:rPr>
              <a:t> and adaptation measures.</a:t>
            </a:r>
            <a:endParaRPr lang="fr-FR" sz="1900" dirty="0">
              <a:solidFill>
                <a:schemeClr val="tx1">
                  <a:lumMod val="65000"/>
                  <a:lumOff val="35000"/>
                </a:schemeClr>
              </a:solidFill>
            </a:endParaRPr>
          </a:p>
          <a:p>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2099963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Data (I)</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15</a:t>
            </a:fld>
            <a:endParaRPr lang="fr-FR" dirty="0"/>
          </a:p>
        </p:txBody>
      </p:sp>
      <p:sp>
        <p:nvSpPr>
          <p:cNvPr id="5" name="Espace réservé du contenu 4"/>
          <p:cNvSpPr>
            <a:spLocks noGrp="1"/>
          </p:cNvSpPr>
          <p:nvPr>
            <p:ph idx="1"/>
          </p:nvPr>
        </p:nvSpPr>
        <p:spPr>
          <a:xfrm>
            <a:off x="468000" y="1340768"/>
            <a:ext cx="8229600" cy="4806352"/>
          </a:xfrm>
        </p:spPr>
        <p:txBody>
          <a:bodyPr>
            <a:normAutofit/>
          </a:bodyPr>
          <a:lstStyle/>
          <a:p>
            <a:r>
              <a:rPr lang="en-US" sz="2000" dirty="0"/>
              <a:t>Data goes from </a:t>
            </a:r>
            <a:r>
              <a:rPr lang="en-US" sz="2000" u="sng" dirty="0"/>
              <a:t>2005 to 2022</a:t>
            </a:r>
            <a:r>
              <a:rPr lang="en-US" sz="2000" dirty="0"/>
              <a:t> for members of the </a:t>
            </a:r>
            <a:r>
              <a:rPr lang="en-US" sz="2000" u="sng" dirty="0"/>
              <a:t>European Union</a:t>
            </a:r>
            <a:r>
              <a:rPr lang="en-US" sz="2000" dirty="0"/>
              <a:t> (+ UK, Switzerland and Norway).</a:t>
            </a:r>
          </a:p>
          <a:p>
            <a:endParaRPr lang="en-US" sz="2000" dirty="0"/>
          </a:p>
          <a:p>
            <a:r>
              <a:rPr lang="en-US" sz="2000" u="sng" dirty="0"/>
              <a:t>371 active stocks of financial institutions</a:t>
            </a:r>
            <a:r>
              <a:rPr lang="en-US" sz="2000" dirty="0"/>
              <a:t> (Banks, life insurers, non-life insurers, financial services, real estate - REIS and REITs).</a:t>
            </a:r>
          </a:p>
          <a:p>
            <a:endParaRPr lang="en-US" sz="2000" dirty="0"/>
          </a:p>
          <a:p>
            <a:r>
              <a:rPr lang="en-US" sz="2000" dirty="0"/>
              <a:t>Thousands of active and dead </a:t>
            </a:r>
            <a:r>
              <a:rPr lang="en-US" sz="2000" i="1" u="sng" dirty="0"/>
              <a:t>non-financial</a:t>
            </a:r>
            <a:r>
              <a:rPr lang="en-US" sz="2000" u="sng" dirty="0"/>
              <a:t> European stocks</a:t>
            </a:r>
            <a:r>
              <a:rPr lang="en-US" sz="2000" dirty="0"/>
              <a:t> to build climate risk factors.</a:t>
            </a:r>
          </a:p>
          <a:p>
            <a:pPr marL="0" indent="0">
              <a:buNone/>
            </a:pPr>
            <a:endParaRPr lang="en-US" sz="1800" dirty="0"/>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1731426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Data (II)</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16</a:t>
            </a:fld>
            <a:endParaRPr lang="fr-FR" dirty="0"/>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
        <p:nvSpPr>
          <p:cNvPr id="7" name="Espace réservé du contenu 4"/>
          <p:cNvSpPr>
            <a:spLocks noGrp="1"/>
          </p:cNvSpPr>
          <p:nvPr>
            <p:ph idx="1"/>
          </p:nvPr>
        </p:nvSpPr>
        <p:spPr>
          <a:xfrm>
            <a:off x="251520" y="1143000"/>
            <a:ext cx="8352928" cy="5157000"/>
          </a:xfrm>
        </p:spPr>
        <p:txBody>
          <a:bodyPr>
            <a:normAutofit/>
          </a:bodyPr>
          <a:lstStyle/>
          <a:p>
            <a:pPr marL="0" indent="0">
              <a:buNone/>
            </a:pPr>
            <a:r>
              <a:rPr lang="en-US" sz="2100" dirty="0"/>
              <a:t>For all companies, we retrieve:</a:t>
            </a:r>
          </a:p>
          <a:p>
            <a:endParaRPr lang="en-US" sz="900" dirty="0"/>
          </a:p>
          <a:p>
            <a:pPr lvl="1"/>
            <a:r>
              <a:rPr lang="en-US" sz="1700" b="1" dirty="0"/>
              <a:t>Financial data</a:t>
            </a:r>
            <a:r>
              <a:rPr lang="en-US" sz="1700" dirty="0"/>
              <a:t> </a:t>
            </a:r>
          </a:p>
          <a:p>
            <a:pPr lvl="2"/>
            <a:r>
              <a:rPr lang="en-US" sz="1600" u="sng" dirty="0"/>
              <a:t>Datastream </a:t>
            </a:r>
            <a:r>
              <a:rPr lang="en-US" sz="1600" u="sng" dirty="0" err="1"/>
              <a:t>Refinitiv</a:t>
            </a:r>
            <a:r>
              <a:rPr lang="en-US" sz="1600" dirty="0"/>
              <a:t>: prices including dividends, market capitalizations, book values of equity, cash holdings, total assets, incomes, net sales, and fixed assets</a:t>
            </a:r>
          </a:p>
          <a:p>
            <a:pPr marL="914400" lvl="2" indent="0">
              <a:buNone/>
            </a:pPr>
            <a:endParaRPr lang="en-US" sz="600" dirty="0"/>
          </a:p>
          <a:p>
            <a:pPr lvl="1"/>
            <a:r>
              <a:rPr lang="en-US" sz="1700" b="1" dirty="0"/>
              <a:t>Environmental data</a:t>
            </a:r>
          </a:p>
          <a:p>
            <a:pPr lvl="2"/>
            <a:r>
              <a:rPr lang="en-US" sz="1600" u="sng" dirty="0"/>
              <a:t>Datastream </a:t>
            </a:r>
            <a:r>
              <a:rPr lang="en-US" sz="1600" u="sng" dirty="0" err="1"/>
              <a:t>Refinitiv</a:t>
            </a:r>
            <a:r>
              <a:rPr lang="en-US" sz="1600" dirty="0"/>
              <a:t>: Carbon emissions (Scope 1 &amp; </a:t>
            </a:r>
            <a:r>
              <a:rPr lang="en-US" sz="1600" dirty="0" smtClean="0"/>
              <a:t>2)</a:t>
            </a:r>
          </a:p>
          <a:p>
            <a:pPr lvl="2"/>
            <a:r>
              <a:rPr lang="en-US" sz="1600" u="sng" dirty="0" smtClean="0"/>
              <a:t>Carbone </a:t>
            </a:r>
            <a:r>
              <a:rPr lang="en-US" sz="1600" u="sng" dirty="0"/>
              <a:t>4</a:t>
            </a:r>
            <a:r>
              <a:rPr lang="en-US" sz="1600" dirty="0"/>
              <a:t>: Carbon emissions </a:t>
            </a:r>
            <a:r>
              <a:rPr lang="en-US" sz="1600" i="1" dirty="0"/>
              <a:t>induced by portfolio holdings </a:t>
            </a:r>
            <a:r>
              <a:rPr lang="en-US" sz="1600" dirty="0"/>
              <a:t>(Scope 3) for financial institutions </a:t>
            </a:r>
          </a:p>
          <a:p>
            <a:pPr lvl="2"/>
            <a:r>
              <a:rPr lang="en-US" sz="1600" u="sng" dirty="0" err="1"/>
              <a:t>Trucost</a:t>
            </a:r>
            <a:r>
              <a:rPr lang="en-US" sz="1600" u="sng" dirty="0"/>
              <a:t>:</a:t>
            </a:r>
            <a:r>
              <a:rPr lang="en-US" sz="1600" dirty="0"/>
              <a:t> Main physical risk scores</a:t>
            </a:r>
          </a:p>
          <a:p>
            <a:pPr lvl="2"/>
            <a:r>
              <a:rPr lang="fr-FR" sz="1600" u="sng" dirty="0"/>
              <a:t>ISS-ESG/Carbone4</a:t>
            </a:r>
            <a:r>
              <a:rPr lang="fr-FR" sz="1600" dirty="0"/>
              <a:t>: </a:t>
            </a:r>
            <a:r>
              <a:rPr lang="en-US" sz="1600" dirty="0"/>
              <a:t>Alternative physical risk </a:t>
            </a:r>
            <a:r>
              <a:rPr lang="en-US" sz="1600" dirty="0" smtClean="0"/>
              <a:t>scores</a:t>
            </a:r>
          </a:p>
          <a:p>
            <a:pPr lvl="2"/>
            <a:r>
              <a:rPr lang="fr-FR" sz="1600" u="sng" dirty="0" smtClean="0"/>
              <a:t>Bloomberg/Datastream</a:t>
            </a:r>
            <a:r>
              <a:rPr lang="fr-FR" sz="1600" dirty="0" smtClean="0"/>
              <a:t>: Climate </a:t>
            </a:r>
            <a:r>
              <a:rPr lang="fr-FR" sz="1600" dirty="0" err="1" smtClean="0"/>
              <a:t>disclosure</a:t>
            </a:r>
            <a:r>
              <a:rPr lang="fr-FR" sz="1600" dirty="0" smtClean="0"/>
              <a:t>, </a:t>
            </a:r>
            <a:r>
              <a:rPr lang="en-US" sz="1600" dirty="0"/>
              <a:t>ESG </a:t>
            </a:r>
            <a:r>
              <a:rPr lang="en-US" sz="1600" dirty="0" smtClean="0"/>
              <a:t>characteristics</a:t>
            </a:r>
            <a:endParaRPr lang="en-US" sz="1600" dirty="0"/>
          </a:p>
          <a:p>
            <a:pPr marL="914400" lvl="2" indent="0">
              <a:buNone/>
            </a:pPr>
            <a:endParaRPr lang="en-US" sz="900" dirty="0"/>
          </a:p>
          <a:p>
            <a:pPr lvl="1"/>
            <a:r>
              <a:rPr lang="en-US" sz="1700" b="1" dirty="0"/>
              <a:t>Institutional ownership data</a:t>
            </a:r>
          </a:p>
          <a:p>
            <a:pPr lvl="2"/>
            <a:r>
              <a:rPr lang="en-US" sz="1600" u="sng" dirty="0"/>
              <a:t>Securities Holdings Statistics (SHS-S) database</a:t>
            </a:r>
            <a:r>
              <a:rPr lang="en-US" sz="1600" dirty="0"/>
              <a:t>: FIs holders by </a:t>
            </a:r>
            <a:r>
              <a:rPr lang="en-US" sz="1600" dirty="0" smtClean="0"/>
              <a:t>sector</a:t>
            </a:r>
          </a:p>
          <a:p>
            <a:pPr marL="914400" lvl="2" indent="0">
              <a:buNone/>
            </a:pPr>
            <a:r>
              <a:rPr lang="fr-FR" sz="1600" dirty="0" smtClean="0"/>
              <a:t>(</a:t>
            </a:r>
            <a:r>
              <a:rPr lang="en-US" sz="1600" dirty="0"/>
              <a:t>Percentage of ownership by banks, insurance, and pension funds </a:t>
            </a:r>
            <a:r>
              <a:rPr lang="en-US" sz="1600" dirty="0" smtClean="0"/>
              <a:t>: items </a:t>
            </a:r>
            <a:r>
              <a:rPr lang="en-US" sz="1600" dirty="0"/>
              <a:t>S_122, S_128, and </a:t>
            </a:r>
            <a:r>
              <a:rPr lang="en-US" sz="1600" dirty="0" smtClean="0"/>
              <a:t>S_129)</a:t>
            </a:r>
            <a:endParaRPr lang="en-US" sz="1600" dirty="0"/>
          </a:p>
          <a:p>
            <a:pPr marL="914400" lvl="2" indent="0">
              <a:buNone/>
            </a:pPr>
            <a:endParaRPr lang="en-US" sz="900" dirty="0"/>
          </a:p>
          <a:p>
            <a:pPr marL="0" indent="0">
              <a:buNone/>
            </a:pPr>
            <a:endParaRPr lang="fr-FR" dirty="0"/>
          </a:p>
        </p:txBody>
      </p:sp>
    </p:spTree>
    <p:extLst>
      <p:ext uri="{BB962C8B-B14F-4D97-AF65-F5344CB8AC3E}">
        <p14:creationId xmlns:p14="http://schemas.microsoft.com/office/powerpoint/2010/main" val="3061553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(iii)</a:t>
            </a:r>
            <a:endParaRPr lang="en-US" dirty="0"/>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17</a:t>
            </a:fld>
            <a:endParaRPr lang="fr-FR" dirty="0"/>
          </a:p>
        </p:txBody>
      </p:sp>
      <p:sp>
        <p:nvSpPr>
          <p:cNvPr id="5" name="Espace réservé du contenu 4"/>
          <p:cNvSpPr>
            <a:spLocks noGrp="1"/>
          </p:cNvSpPr>
          <p:nvPr>
            <p:ph idx="1"/>
          </p:nvPr>
        </p:nvSpPr>
        <p:spPr>
          <a:xfrm>
            <a:off x="468000" y="1268760"/>
            <a:ext cx="8229600" cy="4896544"/>
          </a:xfrm>
        </p:spPr>
        <p:txBody>
          <a:bodyPr>
            <a:normAutofit/>
          </a:bodyPr>
          <a:lstStyle/>
          <a:p>
            <a:r>
              <a:rPr lang="fr-FR" sz="2000" dirty="0" smtClean="0"/>
              <a:t>Control variables </a:t>
            </a:r>
            <a:r>
              <a:rPr lang="fr-FR" sz="2000" dirty="0" err="1" smtClean="0"/>
              <a:t>that</a:t>
            </a:r>
            <a:r>
              <a:rPr lang="fr-FR" sz="2000" dirty="0" smtClean="0"/>
              <a:t> </a:t>
            </a:r>
            <a:r>
              <a:rPr lang="fr-FR" sz="2000" dirty="0" err="1" smtClean="0"/>
              <a:t>can</a:t>
            </a:r>
            <a:r>
              <a:rPr lang="fr-FR" sz="2000" dirty="0" smtClean="0"/>
              <a:t> help </a:t>
            </a:r>
            <a:r>
              <a:rPr lang="fr-FR" sz="2000" dirty="0" err="1" smtClean="0"/>
              <a:t>explain</a:t>
            </a:r>
            <a:r>
              <a:rPr lang="fr-FR" sz="2000" dirty="0" smtClean="0"/>
              <a:t> variations in </a:t>
            </a:r>
            <a:r>
              <a:rPr lang="fr-FR" sz="2000" dirty="0" err="1" smtClean="0"/>
              <a:t>systemic</a:t>
            </a:r>
            <a:r>
              <a:rPr lang="fr-FR" sz="2000" dirty="0" smtClean="0"/>
              <a:t> risk:</a:t>
            </a:r>
          </a:p>
          <a:p>
            <a:endParaRPr lang="fr-FR" sz="1600" dirty="0" smtClean="0"/>
          </a:p>
          <a:p>
            <a:pPr lvl="1"/>
            <a:r>
              <a:rPr lang="en-US" sz="1800" b="1" dirty="0"/>
              <a:t>Systematic risk </a:t>
            </a:r>
            <a:r>
              <a:rPr lang="en-US" sz="1800" b="1" dirty="0" smtClean="0"/>
              <a:t>factors based on equity market </a:t>
            </a:r>
            <a:r>
              <a:rPr lang="en-US" sz="1800" b="1" dirty="0"/>
              <a:t>data (Harvey et al, </a:t>
            </a:r>
            <a:r>
              <a:rPr lang="en-US" sz="1800" b="1" dirty="0" smtClean="0"/>
              <a:t>2016)</a:t>
            </a:r>
            <a:endParaRPr lang="en-US" sz="1800" b="1" dirty="0"/>
          </a:p>
          <a:p>
            <a:pPr lvl="2"/>
            <a:r>
              <a:rPr lang="en-US" sz="1800" u="sng" dirty="0" err="1"/>
              <a:t>Hou</a:t>
            </a:r>
            <a:r>
              <a:rPr lang="en-US" sz="1800" u="sng" dirty="0"/>
              <a:t>-</a:t>
            </a:r>
            <a:r>
              <a:rPr lang="en-US" sz="1800" u="sng" dirty="0" err="1"/>
              <a:t>Xue</a:t>
            </a:r>
            <a:r>
              <a:rPr lang="en-US" sz="1800" u="sng" dirty="0"/>
              <a:t>-Zhang, Kenneth-French, Pastor-</a:t>
            </a:r>
            <a:r>
              <a:rPr lang="en-US" sz="1800" u="sng" dirty="0" err="1"/>
              <a:t>Stambaugh</a:t>
            </a:r>
            <a:r>
              <a:rPr lang="en-US" sz="1800" u="sng" dirty="0"/>
              <a:t>, AQR data libraries</a:t>
            </a:r>
            <a:r>
              <a:rPr lang="en-US" sz="1800" dirty="0"/>
              <a:t> : size, value, momentum, expected growth, liquidity, quality-minus-junk, etc.</a:t>
            </a:r>
          </a:p>
          <a:p>
            <a:pPr marL="914400" lvl="2" indent="0">
              <a:buNone/>
            </a:pPr>
            <a:r>
              <a:rPr lang="fr-FR" sz="1800" dirty="0"/>
              <a:t>=&gt; </a:t>
            </a:r>
            <a:r>
              <a:rPr lang="fr-FR" sz="1800" dirty="0" err="1"/>
              <a:t>They</a:t>
            </a:r>
            <a:r>
              <a:rPr lang="fr-FR" sz="1800" dirty="0"/>
              <a:t> capture « </a:t>
            </a:r>
            <a:r>
              <a:rPr lang="fr-FR" sz="1800" u="sng" dirty="0" err="1"/>
              <a:t>different</a:t>
            </a:r>
            <a:r>
              <a:rPr lang="fr-FR" sz="1800" u="sng" dirty="0"/>
              <a:t> set of </a:t>
            </a:r>
            <a:r>
              <a:rPr lang="fr-FR" sz="1800" u="sng" dirty="0" err="1"/>
              <a:t>bad</a:t>
            </a:r>
            <a:r>
              <a:rPr lang="fr-FR" sz="1800" u="sng" dirty="0"/>
              <a:t> times</a:t>
            </a:r>
            <a:r>
              <a:rPr lang="fr-FR" sz="1800" dirty="0"/>
              <a:t> » (Ang, 2014), </a:t>
            </a:r>
            <a:r>
              <a:rPr lang="fr-FR" sz="1800" dirty="0" err="1"/>
              <a:t>such</a:t>
            </a:r>
            <a:r>
              <a:rPr lang="fr-FR" sz="1800" dirty="0"/>
              <a:t> as </a:t>
            </a:r>
            <a:r>
              <a:rPr lang="fr-FR" sz="1800" dirty="0" err="1"/>
              <a:t>small</a:t>
            </a:r>
            <a:r>
              <a:rPr lang="fr-FR" sz="1800" dirty="0"/>
              <a:t> and value </a:t>
            </a:r>
            <a:r>
              <a:rPr lang="fr-FR" sz="1800" dirty="0" err="1"/>
              <a:t>firm</a:t>
            </a:r>
            <a:r>
              <a:rPr lang="fr-FR" sz="1800" dirty="0"/>
              <a:t> </a:t>
            </a:r>
            <a:r>
              <a:rPr lang="fr-FR" sz="1800" dirty="0" err="1"/>
              <a:t>distress</a:t>
            </a:r>
            <a:r>
              <a:rPr lang="fr-FR" sz="1800" dirty="0"/>
              <a:t> (</a:t>
            </a:r>
            <a:r>
              <a:rPr lang="fr-FR" sz="1800" dirty="0" err="1"/>
              <a:t>Fama</a:t>
            </a:r>
            <a:r>
              <a:rPr lang="fr-FR" sz="1800" dirty="0"/>
              <a:t> and French, 2015); </a:t>
            </a:r>
            <a:r>
              <a:rPr lang="fr-FR" sz="1800" dirty="0" err="1"/>
              <a:t>momentum</a:t>
            </a:r>
            <a:r>
              <a:rPr lang="fr-FR" sz="1800" dirty="0"/>
              <a:t> crashes (Daniel and </a:t>
            </a:r>
            <a:r>
              <a:rPr lang="fr-FR" sz="1800" dirty="0" err="1"/>
              <a:t>Moskowitz</a:t>
            </a:r>
            <a:r>
              <a:rPr lang="fr-FR" sz="1800" dirty="0"/>
              <a:t>, 2016)</a:t>
            </a:r>
            <a:endParaRPr lang="en-US" sz="1800" dirty="0"/>
          </a:p>
          <a:p>
            <a:pPr marL="914400" lvl="2" indent="0">
              <a:buNone/>
            </a:pPr>
            <a:endParaRPr lang="en-US" sz="1000" dirty="0"/>
          </a:p>
          <a:p>
            <a:pPr lvl="1"/>
            <a:r>
              <a:rPr lang="en-US" sz="1800" b="1" dirty="0"/>
              <a:t>Other macroeconomic and financial factors (</a:t>
            </a:r>
            <a:r>
              <a:rPr lang="en-US" sz="1800" b="1" dirty="0" err="1"/>
              <a:t>Lettau</a:t>
            </a:r>
            <a:r>
              <a:rPr lang="en-US" sz="1800" b="1" dirty="0"/>
              <a:t> et al., </a:t>
            </a:r>
            <a:r>
              <a:rPr lang="en-US" sz="1800" b="1" dirty="0" smtClean="0"/>
              <a:t>2008; Adrian et al, 2016)</a:t>
            </a:r>
            <a:endParaRPr lang="en-US" sz="1800" b="1" dirty="0"/>
          </a:p>
          <a:p>
            <a:pPr lvl="2"/>
            <a:r>
              <a:rPr lang="en-US" sz="1800" u="sng" dirty="0"/>
              <a:t>Bloomberg, ECB, Eurostat, Fred</a:t>
            </a:r>
            <a:r>
              <a:rPr lang="en-US" sz="1800" dirty="0"/>
              <a:t>: default premium, interbank market liquidity, yield curve spread, economic sentiment, etc</a:t>
            </a:r>
            <a:r>
              <a:rPr lang="en-US" sz="1800" dirty="0" smtClean="0"/>
              <a:t>.</a:t>
            </a:r>
            <a:endParaRPr lang="fr-FR" sz="2400" dirty="0"/>
          </a:p>
        </p:txBody>
      </p:sp>
    </p:spTree>
    <p:extLst>
      <p:ext uri="{BB962C8B-B14F-4D97-AF65-F5344CB8AC3E}">
        <p14:creationId xmlns:p14="http://schemas.microsoft.com/office/powerpoint/2010/main" val="1511655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p:cNvSpPr>
                <a:spLocks noGrp="1"/>
              </p:cNvSpPr>
              <p:nvPr>
                <p:ph sz="half" idx="1"/>
              </p:nvPr>
            </p:nvSpPr>
            <p:spPr>
              <a:xfrm>
                <a:off x="582240" y="1117600"/>
                <a:ext cx="8382247" cy="6455478"/>
              </a:xfrm>
            </p:spPr>
            <p:txBody>
              <a:bodyPr>
                <a:normAutofit/>
              </a:bodyPr>
              <a:lstStyle/>
              <a:p>
                <a:r>
                  <a:rPr lang="en-US" sz="1600" u="sng" dirty="0" smtClean="0"/>
                  <a:t>“Climate</a:t>
                </a:r>
                <a:r>
                  <a:rPr lang="en-US" sz="1600" u="sng" dirty="0"/>
                  <a:t>” Exposure </a:t>
                </a:r>
                <a:r>
                  <a:rPr lang="en-US" sz="1600" u="sng" dirty="0" err="1"/>
                  <a:t>CoVaR</a:t>
                </a:r>
                <a:r>
                  <a:rPr lang="en-US" sz="1600" u="sng" dirty="0"/>
                  <a:t>  </a:t>
                </a:r>
                <a:r>
                  <a:rPr lang="en-US" sz="1600" u="sng" dirty="0" smtClean="0"/>
                  <a:t>measure </a:t>
                </a:r>
                <a:r>
                  <a:rPr lang="en-US" sz="1600" dirty="0" smtClean="0"/>
                  <a:t>that </a:t>
                </a:r>
                <a:r>
                  <a:rPr lang="en-US" sz="1600" dirty="0"/>
                  <a:t>incorporates extreme climate risks as potential stress factors for financial institutions.</a:t>
                </a:r>
              </a:p>
              <a:p>
                <a:endParaRPr lang="en-US" sz="500" dirty="0" smtClean="0"/>
              </a:p>
              <a:p>
                <a:r>
                  <a:rPr lang="en-US" sz="1600" dirty="0" smtClean="0"/>
                  <a:t>Run </a:t>
                </a:r>
                <a:r>
                  <a:rPr lang="en-US" sz="1600" u="sng" dirty="0"/>
                  <a:t>individual time-series </a:t>
                </a:r>
                <a:r>
                  <a:rPr lang="en-US" sz="1600" u="sng" dirty="0" smtClean="0"/>
                  <a:t>regressions</a:t>
                </a:r>
                <a:endParaRPr lang="en-US" sz="1600" u="sng" dirty="0"/>
              </a:p>
              <a:p>
                <a:pPr marL="0" indent="0">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1">
                                  <a:lumMod val="65000"/>
                                  <a:lumOff val="35000"/>
                                </a:schemeClr>
                              </a:solidFill>
                              <a:latin typeface="Cambria Math" panose="02040503050406030204" pitchFamily="18" charset="0"/>
                            </a:rPr>
                          </m:ctrlPr>
                        </m:sSubPr>
                        <m:e>
                          <m:acc>
                            <m:accPr>
                              <m:chr m:val="̂"/>
                              <m:ctrlPr>
                                <a:rPr lang="en-US" sz="1800" i="1">
                                  <a:solidFill>
                                    <a:schemeClr val="tx1">
                                      <a:lumMod val="65000"/>
                                      <a:lumOff val="35000"/>
                                    </a:schemeClr>
                                  </a:solidFill>
                                  <a:latin typeface="Cambria Math" panose="02040503050406030204" pitchFamily="18" charset="0"/>
                                </a:rPr>
                              </m:ctrlPr>
                            </m:accPr>
                            <m:e>
                              <m:r>
                                <a:rPr lang="en-US" sz="1800" i="1" smtClean="0">
                                  <a:solidFill>
                                    <a:schemeClr val="tx1">
                                      <a:lumMod val="65000"/>
                                      <a:lumOff val="35000"/>
                                    </a:schemeClr>
                                  </a:solidFill>
                                  <a:latin typeface="Cambria Math" panose="02040503050406030204" pitchFamily="18" charset="0"/>
                                  <a:ea typeface="Cambria Math" panose="02040503050406030204" pitchFamily="18" charset="0"/>
                                </a:rPr>
                                <m:t>∆</m:t>
                              </m:r>
                              <m:r>
                                <m:rPr>
                                  <m:sty m:val="p"/>
                                </m:rPr>
                                <a:rPr lang="en-US" sz="1800" b="0" i="0" smtClean="0">
                                  <a:solidFill>
                                    <a:schemeClr val="tx1">
                                      <a:lumMod val="65000"/>
                                      <a:lumOff val="35000"/>
                                    </a:schemeClr>
                                  </a:solidFill>
                                  <a:latin typeface="Cambria Math" panose="02040503050406030204" pitchFamily="18" charset="0"/>
                                </a:rPr>
                                <m:t>VaR</m:t>
                              </m:r>
                            </m:e>
                          </m:acc>
                        </m:e>
                        <m:sub>
                          <m:r>
                            <a:rPr lang="en-US" sz="1800" b="0" i="1" smtClean="0">
                              <a:solidFill>
                                <a:schemeClr val="tx1">
                                  <a:lumMod val="65000"/>
                                  <a:lumOff val="35000"/>
                                </a:schemeClr>
                              </a:solidFill>
                              <a:latin typeface="Cambria Math" panose="02040503050406030204" pitchFamily="18" charset="0"/>
                            </a:rPr>
                            <m:t>𝑖</m:t>
                          </m:r>
                          <m:r>
                            <a:rPr lang="en-US" sz="1800" i="1">
                              <a:solidFill>
                                <a:schemeClr val="tx1">
                                  <a:lumMod val="65000"/>
                                  <a:lumOff val="35000"/>
                                </a:schemeClr>
                              </a:solidFill>
                              <a:latin typeface="Cambria Math" panose="02040503050406030204" pitchFamily="18" charset="0"/>
                            </a:rPr>
                            <m:t>,</m:t>
                          </m:r>
                          <m:r>
                            <a:rPr lang="en-US" sz="1800" i="1">
                              <a:solidFill>
                                <a:schemeClr val="tx1">
                                  <a:lumMod val="65000"/>
                                  <a:lumOff val="35000"/>
                                </a:schemeClr>
                              </a:solidFill>
                              <a:latin typeface="Cambria Math" panose="02040503050406030204" pitchFamily="18" charset="0"/>
                            </a:rPr>
                            <m:t>𝑡</m:t>
                          </m:r>
                        </m:sub>
                      </m:sSub>
                      <m:r>
                        <a:rPr lang="en-US" sz="1800">
                          <a:solidFill>
                            <a:schemeClr val="tx1">
                              <a:lumMod val="65000"/>
                              <a:lumOff val="35000"/>
                            </a:schemeClr>
                          </a:solidFill>
                          <a:latin typeface="Cambria Math" panose="02040503050406030204" pitchFamily="18" charset="0"/>
                        </a:rPr>
                        <m:t> </m:t>
                      </m:r>
                      <m:r>
                        <a:rPr lang="en-US" sz="1800" i="1">
                          <a:solidFill>
                            <a:schemeClr val="tx1">
                              <a:lumMod val="65000"/>
                              <a:lumOff val="35000"/>
                            </a:schemeClr>
                          </a:solidFill>
                          <a:latin typeface="Cambria Math" panose="02040503050406030204" pitchFamily="18" charset="0"/>
                        </a:rPr>
                        <m:t>=</m:t>
                      </m:r>
                      <m:r>
                        <a:rPr lang="en-US" sz="1800" i="1">
                          <a:solidFill>
                            <a:schemeClr val="tx1">
                              <a:lumMod val="65000"/>
                              <a:lumOff val="35000"/>
                            </a:schemeClr>
                          </a:solidFill>
                          <a:latin typeface="Cambria Math" panose="02040503050406030204" pitchFamily="18" charset="0"/>
                        </a:rPr>
                        <m:t>𝛼</m:t>
                      </m:r>
                      <m:r>
                        <a:rPr lang="en-US" sz="1800" i="1">
                          <a:solidFill>
                            <a:schemeClr val="tx1">
                              <a:lumMod val="65000"/>
                              <a:lumOff val="35000"/>
                            </a:schemeClr>
                          </a:solidFill>
                          <a:latin typeface="Cambria Math" panose="02040503050406030204" pitchFamily="18" charset="0"/>
                        </a:rPr>
                        <m:t>+ </m:t>
                      </m:r>
                      <m:sSub>
                        <m:sSubPr>
                          <m:ctrlPr>
                            <a:rPr lang="en-US"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𝛽</m:t>
                          </m:r>
                        </m:e>
                        <m:sub>
                          <m:r>
                            <a:rPr lang="en-US" sz="1800" i="1">
                              <a:solidFill>
                                <a:schemeClr val="tx1">
                                  <a:lumMod val="65000"/>
                                  <a:lumOff val="35000"/>
                                </a:schemeClr>
                              </a:solidFill>
                              <a:latin typeface="Cambria Math" panose="02040503050406030204" pitchFamily="18" charset="0"/>
                            </a:rPr>
                            <m:t>𝐵𝑀𝐺</m:t>
                          </m:r>
                        </m:sub>
                      </m:sSub>
                      <m:sSub>
                        <m:sSubPr>
                          <m:ctrlPr>
                            <a:rPr lang="en-US"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𝐵𝑀𝐺</m:t>
                          </m:r>
                        </m:e>
                        <m:sub>
                          <m:r>
                            <a:rPr lang="en-US" sz="1800" i="1">
                              <a:solidFill>
                                <a:schemeClr val="tx1">
                                  <a:lumMod val="65000"/>
                                  <a:lumOff val="35000"/>
                                </a:schemeClr>
                              </a:solidFill>
                              <a:latin typeface="Cambria Math" panose="02040503050406030204" pitchFamily="18" charset="0"/>
                            </a:rPr>
                            <m:t>𝑡</m:t>
                          </m:r>
                        </m:sub>
                      </m:sSub>
                      <m:r>
                        <a:rPr lang="en-US" sz="1800" i="1">
                          <a:solidFill>
                            <a:schemeClr val="tx1">
                              <a:lumMod val="65000"/>
                              <a:lumOff val="35000"/>
                            </a:schemeClr>
                          </a:solidFill>
                          <a:latin typeface="Cambria Math" panose="02040503050406030204" pitchFamily="18" charset="0"/>
                        </a:rPr>
                        <m:t>+</m:t>
                      </m:r>
                      <m:sSub>
                        <m:sSubPr>
                          <m:ctrlPr>
                            <a:rPr lang="en-US"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𝛽</m:t>
                          </m:r>
                        </m:e>
                        <m:sub>
                          <m:r>
                            <a:rPr lang="en-US" sz="1800" i="1">
                              <a:solidFill>
                                <a:schemeClr val="tx1">
                                  <a:lumMod val="65000"/>
                                  <a:lumOff val="35000"/>
                                </a:schemeClr>
                              </a:solidFill>
                              <a:latin typeface="Cambria Math" panose="02040503050406030204" pitchFamily="18" charset="0"/>
                            </a:rPr>
                            <m:t>𝑉𝑀𝑆</m:t>
                          </m:r>
                        </m:sub>
                      </m:sSub>
                      <m:sSub>
                        <m:sSubPr>
                          <m:ctrlPr>
                            <a:rPr lang="en-US"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𝑉𝑀𝑆</m:t>
                          </m:r>
                        </m:e>
                        <m:sub>
                          <m:r>
                            <a:rPr lang="en-US" sz="1800" i="1">
                              <a:solidFill>
                                <a:schemeClr val="tx1">
                                  <a:lumMod val="65000"/>
                                  <a:lumOff val="35000"/>
                                </a:schemeClr>
                              </a:solidFill>
                              <a:latin typeface="Cambria Math" panose="02040503050406030204" pitchFamily="18" charset="0"/>
                            </a:rPr>
                            <m:t>𝑡</m:t>
                          </m:r>
                        </m:sub>
                      </m:sSub>
                      <m:r>
                        <a:rPr lang="en-US" sz="1800" i="1">
                          <a:solidFill>
                            <a:schemeClr val="tx1">
                              <a:lumMod val="65000"/>
                              <a:lumOff val="35000"/>
                            </a:schemeClr>
                          </a:solidFill>
                          <a:latin typeface="Cambria Math" panose="02040503050406030204" pitchFamily="18" charset="0"/>
                        </a:rPr>
                        <m:t>+</m:t>
                      </m:r>
                      <m:nary>
                        <m:naryPr>
                          <m:chr m:val="∑"/>
                          <m:limLoc m:val="undOvr"/>
                          <m:ctrlPr>
                            <a:rPr lang="en-US" sz="1800" i="1">
                              <a:solidFill>
                                <a:schemeClr val="tx1">
                                  <a:lumMod val="65000"/>
                                  <a:lumOff val="35000"/>
                                </a:schemeClr>
                              </a:solidFill>
                              <a:latin typeface="Cambria Math" panose="02040503050406030204" pitchFamily="18" charset="0"/>
                            </a:rPr>
                          </m:ctrlPr>
                        </m:naryPr>
                        <m:sub>
                          <m:r>
                            <a:rPr lang="en-US" sz="1800" i="1">
                              <a:solidFill>
                                <a:schemeClr val="tx1">
                                  <a:lumMod val="65000"/>
                                  <a:lumOff val="35000"/>
                                </a:schemeClr>
                              </a:solidFill>
                              <a:latin typeface="Cambria Math" panose="02040503050406030204" pitchFamily="18" charset="0"/>
                            </a:rPr>
                            <m:t>𝑖</m:t>
                          </m:r>
                          <m:r>
                            <a:rPr lang="en-US" sz="1800" i="1">
                              <a:solidFill>
                                <a:schemeClr val="tx1">
                                  <a:lumMod val="65000"/>
                                  <a:lumOff val="35000"/>
                                </a:schemeClr>
                              </a:solidFill>
                              <a:latin typeface="Cambria Math" panose="02040503050406030204" pitchFamily="18" charset="0"/>
                            </a:rPr>
                            <m:t>=1</m:t>
                          </m:r>
                        </m:sub>
                        <m:sup>
                          <m:r>
                            <a:rPr lang="en-US" sz="1800" i="1">
                              <a:solidFill>
                                <a:schemeClr val="tx1">
                                  <a:lumMod val="65000"/>
                                  <a:lumOff val="35000"/>
                                </a:schemeClr>
                              </a:solidFill>
                              <a:latin typeface="Cambria Math" panose="02040503050406030204" pitchFamily="18" charset="0"/>
                            </a:rPr>
                            <m:t>𝐼</m:t>
                          </m:r>
                        </m:sup>
                        <m:e>
                          <m:sSub>
                            <m:sSubPr>
                              <m:ctrlPr>
                                <a:rPr lang="en-US"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𝛽</m:t>
                              </m:r>
                            </m:e>
                            <m:sub>
                              <m:sSub>
                                <m:sSubPr>
                                  <m:ctrlPr>
                                    <a:rPr lang="en-US"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𝑓</m:t>
                                  </m:r>
                                </m:e>
                                <m:sub>
                                  <m:r>
                                    <a:rPr lang="en-US" sz="1800" i="1">
                                      <a:solidFill>
                                        <a:schemeClr val="tx1">
                                          <a:lumMod val="65000"/>
                                          <a:lumOff val="35000"/>
                                        </a:schemeClr>
                                      </a:solidFill>
                                      <a:latin typeface="Cambria Math" panose="02040503050406030204" pitchFamily="18" charset="0"/>
                                    </a:rPr>
                                    <m:t>𝑖</m:t>
                                  </m:r>
                                </m:sub>
                              </m:sSub>
                            </m:sub>
                          </m:sSub>
                          <m:sSub>
                            <m:sSubPr>
                              <m:ctrlPr>
                                <a:rPr lang="en-US"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𝑓</m:t>
                              </m:r>
                            </m:e>
                            <m:sub>
                              <m:r>
                                <a:rPr lang="en-US" sz="1800" i="1">
                                  <a:solidFill>
                                    <a:schemeClr val="tx1">
                                      <a:lumMod val="65000"/>
                                      <a:lumOff val="35000"/>
                                    </a:schemeClr>
                                  </a:solidFill>
                                  <a:latin typeface="Cambria Math" panose="02040503050406030204" pitchFamily="18" charset="0"/>
                                </a:rPr>
                                <m:t>𝑖</m:t>
                              </m:r>
                              <m:r>
                                <a:rPr lang="en-US" sz="1800" i="1">
                                  <a:solidFill>
                                    <a:schemeClr val="tx1">
                                      <a:lumMod val="65000"/>
                                      <a:lumOff val="35000"/>
                                    </a:schemeClr>
                                  </a:solidFill>
                                  <a:latin typeface="Cambria Math" panose="02040503050406030204" pitchFamily="18" charset="0"/>
                                </a:rPr>
                                <m:t>,</m:t>
                              </m:r>
                              <m:r>
                                <a:rPr lang="en-US" sz="1800" i="1">
                                  <a:solidFill>
                                    <a:schemeClr val="tx1">
                                      <a:lumMod val="65000"/>
                                      <a:lumOff val="35000"/>
                                    </a:schemeClr>
                                  </a:solidFill>
                                  <a:latin typeface="Cambria Math" panose="02040503050406030204" pitchFamily="18" charset="0"/>
                                </a:rPr>
                                <m:t>𝑡</m:t>
                              </m:r>
                            </m:sub>
                          </m:sSub>
                        </m:e>
                      </m:nary>
                      <m:r>
                        <a:rPr lang="en-US" sz="1800" i="1">
                          <a:solidFill>
                            <a:schemeClr val="tx1">
                              <a:lumMod val="65000"/>
                              <a:lumOff val="35000"/>
                            </a:schemeClr>
                          </a:solidFill>
                          <a:latin typeface="Cambria Math" panose="02040503050406030204" pitchFamily="18" charset="0"/>
                        </a:rPr>
                        <m:t>+</m:t>
                      </m:r>
                      <m:sSub>
                        <m:sSubPr>
                          <m:ctrlPr>
                            <a:rPr lang="en-US"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𝜀</m:t>
                          </m:r>
                        </m:e>
                        <m:sub>
                          <m:r>
                            <a:rPr lang="en-US" sz="1800" i="1">
                              <a:solidFill>
                                <a:schemeClr val="tx1">
                                  <a:lumMod val="65000"/>
                                  <a:lumOff val="35000"/>
                                </a:schemeClr>
                              </a:solidFill>
                              <a:latin typeface="Cambria Math" panose="02040503050406030204" pitchFamily="18" charset="0"/>
                            </a:rPr>
                            <m:t>𝑡</m:t>
                          </m:r>
                        </m:sub>
                      </m:sSub>
                    </m:oMath>
                  </m:oMathPara>
                </a14:m>
                <a:endParaRPr lang="en-US" sz="1600" dirty="0"/>
              </a:p>
              <a:p>
                <a:pPr marL="0" indent="0">
                  <a:buNone/>
                </a:pPr>
                <a:endParaRPr lang="en-US" sz="1600" dirty="0"/>
              </a:p>
              <a:p>
                <a:r>
                  <a:rPr lang="en-US" sz="1600" u="sng" dirty="0"/>
                  <a:t>Aggregate results</a:t>
                </a:r>
                <a:r>
                  <a:rPr lang="en-US" sz="1600" dirty="0"/>
                  <a:t> using the mean-group estimator (</a:t>
                </a:r>
                <a:r>
                  <a:rPr lang="en-US" sz="1600" dirty="0" err="1"/>
                  <a:t>Pesaran</a:t>
                </a:r>
                <a:r>
                  <a:rPr lang="en-US" sz="1600" dirty="0"/>
                  <a:t>, 1995)</a:t>
                </a:r>
              </a:p>
              <a:p>
                <a:pPr marL="0" indent="0">
                  <a:buNone/>
                </a:pPr>
                <a:endParaRPr lang="en-US" sz="1100" dirty="0"/>
              </a:p>
              <a:p>
                <a:pPr marL="0" indent="0">
                  <a:buNone/>
                </a:pPr>
                <a:endParaRPr lang="fr-FR" sz="1600" dirty="0"/>
              </a:p>
              <a:p>
                <a:pPr marL="0" indent="0">
                  <a:buNone/>
                </a:pPr>
                <a:r>
                  <a:rPr lang="fr-FR" sz="1600" dirty="0"/>
                  <a:t>						</a:t>
                </a:r>
              </a:p>
              <a:p>
                <a:pPr marL="0" indent="0">
                  <a:buNone/>
                </a:pPr>
                <a:endParaRPr lang="fr-FR" sz="1600" u="sng" dirty="0"/>
              </a:p>
              <a:p>
                <a:pPr marL="0" indent="0">
                  <a:buNone/>
                </a:pPr>
                <a:endParaRPr lang="fr-FR" u="sng" dirty="0"/>
              </a:p>
              <a:p>
                <a:pPr marL="0" indent="0">
                  <a:buNone/>
                </a:pPr>
                <a:endParaRPr lang="fr-FR" u="sng" dirty="0"/>
              </a:p>
              <a:p>
                <a:pPr marL="0" indent="0">
                  <a:buNone/>
                </a:pPr>
                <a:endParaRPr lang="fr-FR" u="sng" dirty="0"/>
              </a:p>
              <a:p>
                <a:pPr marL="0" indent="0">
                  <a:buNone/>
                </a:pPr>
                <a:endParaRPr lang="fr-FR" dirty="0"/>
              </a:p>
              <a:p>
                <a:pPr lvl="1"/>
                <a:endParaRPr lang="fr-FR" sz="2000" dirty="0"/>
              </a:p>
              <a:p>
                <a:pPr marL="457200" lvl="1" indent="0">
                  <a:buNone/>
                </a:pPr>
                <a:endParaRPr lang="fr-FR" sz="2000" dirty="0"/>
              </a:p>
            </p:txBody>
          </p:sp>
        </mc:Choice>
        <mc:Fallback xmlns="">
          <p:sp>
            <p:nvSpPr>
              <p:cNvPr id="5" name="Espace réservé du contenu 4"/>
              <p:cNvSpPr>
                <a:spLocks noGrp="1" noRot="1" noChangeAspect="1" noMove="1" noResize="1" noEditPoints="1" noAdjustHandles="1" noChangeArrowheads="1" noChangeShapeType="1" noTextEdit="1"/>
              </p:cNvSpPr>
              <p:nvPr>
                <p:ph sz="half" idx="1"/>
              </p:nvPr>
            </p:nvSpPr>
            <p:spPr>
              <a:xfrm>
                <a:off x="582240" y="1117600"/>
                <a:ext cx="8382247" cy="6455478"/>
              </a:xfrm>
              <a:blipFill>
                <a:blip r:embed="rId2"/>
                <a:stretch>
                  <a:fillRect l="-291" t="-283"/>
                </a:stretch>
              </a:blipFill>
            </p:spPr>
            <p:txBody>
              <a:bodyPr/>
              <a:lstStyle/>
              <a:p>
                <a:r>
                  <a:rPr lang="en-US">
                    <a:noFill/>
                  </a:rPr>
                  <a:t> </a:t>
                </a:r>
              </a:p>
            </p:txBody>
          </p:sp>
        </mc:Fallback>
      </mc:AlternateContent>
      <p:sp>
        <p:nvSpPr>
          <p:cNvPr id="4" name="Espace réservé du numéro de diapositive 3"/>
          <p:cNvSpPr>
            <a:spLocks noGrp="1"/>
          </p:cNvSpPr>
          <p:nvPr>
            <p:ph type="sldNum" sz="quarter" idx="4"/>
          </p:nvPr>
        </p:nvSpPr>
        <p:spPr>
          <a:xfrm>
            <a:off x="8172400" y="6480000"/>
            <a:ext cx="540000" cy="360000"/>
          </a:xfrm>
        </p:spPr>
        <p:txBody>
          <a:bodyPr>
            <a:normAutofit/>
          </a:bodyPr>
          <a:lstStyle/>
          <a:p>
            <a:pPr>
              <a:spcAft>
                <a:spcPts val="600"/>
              </a:spcAft>
            </a:pPr>
            <a:fld id="{A5612AF6-3794-417C-8315-010C3BB3AD18}" type="slidenum">
              <a:rPr lang="fr-FR" smtClean="0"/>
              <a:pPr>
                <a:spcAft>
                  <a:spcPts val="600"/>
                </a:spcAft>
              </a:pPr>
              <a:t>18</a:t>
            </a:fld>
            <a:endParaRPr lang="fr-FR"/>
          </a:p>
        </p:txBody>
      </p:sp>
      <p:sp>
        <p:nvSpPr>
          <p:cNvPr id="2" name="Titre 1"/>
          <p:cNvSpPr>
            <a:spLocks noGrp="1"/>
          </p:cNvSpPr>
          <p:nvPr>
            <p:ph type="title"/>
          </p:nvPr>
        </p:nvSpPr>
        <p:spPr>
          <a:xfrm>
            <a:off x="468000" y="0"/>
            <a:ext cx="8229600" cy="1143000"/>
          </a:xfrm>
        </p:spPr>
        <p:txBody>
          <a:bodyPr anchor="ctr">
            <a:normAutofit/>
          </a:bodyPr>
          <a:lstStyle/>
          <a:p>
            <a:r>
              <a:rPr lang="fr-FR" dirty="0">
                <a:solidFill>
                  <a:srgbClr val="205AA7"/>
                </a:solidFill>
              </a:rPr>
              <a:t>Results – </a:t>
            </a:r>
            <a:r>
              <a:rPr lang="fr-FR" dirty="0" err="1">
                <a:solidFill>
                  <a:srgbClr val="205AA7"/>
                </a:solidFill>
              </a:rPr>
              <a:t>Individual</a:t>
            </a:r>
            <a:r>
              <a:rPr lang="fr-FR" dirty="0">
                <a:solidFill>
                  <a:srgbClr val="205AA7"/>
                </a:solidFill>
              </a:rPr>
              <a:t> </a:t>
            </a:r>
            <a:r>
              <a:rPr lang="fr-FR" dirty="0" err="1">
                <a:solidFill>
                  <a:srgbClr val="205AA7"/>
                </a:solidFill>
              </a:rPr>
              <a:t>exposures</a:t>
            </a:r>
            <a:r>
              <a:rPr lang="fr-FR" dirty="0">
                <a:solidFill>
                  <a:srgbClr val="205AA7"/>
                </a:solidFill>
              </a:rPr>
              <a:t> to climate </a:t>
            </a:r>
            <a:r>
              <a:rPr lang="fr-FR" dirty="0" err="1">
                <a:solidFill>
                  <a:srgbClr val="205AA7"/>
                </a:solidFill>
              </a:rPr>
              <a:t>risks</a:t>
            </a:r>
            <a:endParaRPr lang="fr-FR" dirty="0">
              <a:solidFill>
                <a:srgbClr val="205AA7"/>
              </a:solidFill>
            </a:endParaRPr>
          </a:p>
        </p:txBody>
      </p:sp>
      <p:sp>
        <p:nvSpPr>
          <p:cNvPr id="9" name="Accolade fermante 8"/>
          <p:cNvSpPr/>
          <p:nvPr/>
        </p:nvSpPr>
        <p:spPr>
          <a:xfrm rot="5400000">
            <a:off x="3919366" y="2221797"/>
            <a:ext cx="210371" cy="961256"/>
          </a:xfrm>
          <a:prstGeom prst="rightBrace">
            <a:avLst>
              <a:gd name="adj1" fmla="val 8333"/>
              <a:gd name="adj2" fmla="val 488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Accolade fermante 12"/>
          <p:cNvSpPr/>
          <p:nvPr/>
        </p:nvSpPr>
        <p:spPr>
          <a:xfrm rot="5400000">
            <a:off x="5206991" y="2230693"/>
            <a:ext cx="210371" cy="961256"/>
          </a:xfrm>
          <a:prstGeom prst="rightBrace">
            <a:avLst>
              <a:gd name="adj1" fmla="val 8333"/>
              <a:gd name="adj2" fmla="val 488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Accolade fermante 13"/>
          <p:cNvSpPr/>
          <p:nvPr/>
        </p:nvSpPr>
        <p:spPr>
          <a:xfrm rot="5400000">
            <a:off x="2271946" y="2336896"/>
            <a:ext cx="210374" cy="719585"/>
          </a:xfrm>
          <a:prstGeom prst="rightBrace">
            <a:avLst>
              <a:gd name="adj1" fmla="val 8333"/>
              <a:gd name="adj2" fmla="val 488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1694330" y="2800652"/>
            <a:ext cx="1365502" cy="276999"/>
          </a:xfrm>
          <a:prstGeom prst="rect">
            <a:avLst/>
          </a:prstGeom>
          <a:noFill/>
        </p:spPr>
        <p:txBody>
          <a:bodyPr wrap="none" rtlCol="0">
            <a:spAutoFit/>
          </a:bodyPr>
          <a:lstStyle/>
          <a:p>
            <a:r>
              <a:rPr lang="en-US" sz="1200" dirty="0">
                <a:solidFill>
                  <a:schemeClr val="tx1">
                    <a:lumMod val="65000"/>
                    <a:lumOff val="35000"/>
                  </a:schemeClr>
                </a:solidFill>
              </a:rPr>
              <a:t>Dynamic </a:t>
            </a:r>
            <a:r>
              <a:rPr lang="en-US" sz="1200" dirty="0" err="1">
                <a:solidFill>
                  <a:schemeClr val="tx1">
                    <a:lumMod val="65000"/>
                    <a:lumOff val="35000"/>
                  </a:schemeClr>
                </a:solidFill>
              </a:rPr>
              <a:t>VaR</a:t>
            </a:r>
            <a:r>
              <a:rPr lang="en-US" sz="1200" dirty="0">
                <a:solidFill>
                  <a:schemeClr val="tx1">
                    <a:lumMod val="65000"/>
                    <a:lumOff val="35000"/>
                  </a:schemeClr>
                </a:solidFill>
              </a:rPr>
              <a:t> of FIs</a:t>
            </a:r>
          </a:p>
        </p:txBody>
      </p:sp>
      <p:sp>
        <p:nvSpPr>
          <p:cNvPr id="16" name="ZoneTexte 15"/>
          <p:cNvSpPr txBox="1"/>
          <p:nvPr/>
        </p:nvSpPr>
        <p:spPr>
          <a:xfrm>
            <a:off x="3315404" y="2801875"/>
            <a:ext cx="1456296" cy="276999"/>
          </a:xfrm>
          <a:prstGeom prst="rect">
            <a:avLst/>
          </a:prstGeom>
          <a:noFill/>
        </p:spPr>
        <p:txBody>
          <a:bodyPr wrap="none" rtlCol="0">
            <a:spAutoFit/>
          </a:bodyPr>
          <a:lstStyle/>
          <a:p>
            <a:r>
              <a:rPr lang="fr-FR" sz="1200" dirty="0">
                <a:solidFill>
                  <a:schemeClr val="tx1">
                    <a:lumMod val="65000"/>
                    <a:lumOff val="35000"/>
                  </a:schemeClr>
                </a:solidFill>
              </a:rPr>
              <a:t>Transition risk factor</a:t>
            </a:r>
          </a:p>
        </p:txBody>
      </p:sp>
      <p:sp>
        <p:nvSpPr>
          <p:cNvPr id="17" name="ZoneTexte 16"/>
          <p:cNvSpPr txBox="1"/>
          <p:nvPr/>
        </p:nvSpPr>
        <p:spPr>
          <a:xfrm>
            <a:off x="4710893" y="2800652"/>
            <a:ext cx="1336776" cy="276999"/>
          </a:xfrm>
          <a:prstGeom prst="rect">
            <a:avLst/>
          </a:prstGeom>
          <a:noFill/>
        </p:spPr>
        <p:txBody>
          <a:bodyPr wrap="none" rtlCol="0">
            <a:spAutoFit/>
          </a:bodyPr>
          <a:lstStyle/>
          <a:p>
            <a:r>
              <a:rPr lang="fr-FR" sz="1200" dirty="0">
                <a:solidFill>
                  <a:schemeClr val="tx1">
                    <a:lumMod val="65000"/>
                    <a:lumOff val="35000"/>
                  </a:schemeClr>
                </a:solidFill>
              </a:rPr>
              <a:t>Physical risk factor</a:t>
            </a:r>
          </a:p>
        </p:txBody>
      </p:sp>
      <p:sp>
        <p:nvSpPr>
          <p:cNvPr id="18" name="ZoneTexte 17"/>
          <p:cNvSpPr txBox="1"/>
          <p:nvPr/>
        </p:nvSpPr>
        <p:spPr>
          <a:xfrm>
            <a:off x="6148123" y="2797580"/>
            <a:ext cx="1351588" cy="276999"/>
          </a:xfrm>
          <a:prstGeom prst="rect">
            <a:avLst/>
          </a:prstGeom>
          <a:noFill/>
        </p:spPr>
        <p:txBody>
          <a:bodyPr wrap="none" rtlCol="0">
            <a:spAutoFit/>
          </a:bodyPr>
          <a:lstStyle/>
          <a:p>
            <a:r>
              <a:rPr lang="en-US" sz="1200" dirty="0">
                <a:solidFill>
                  <a:schemeClr val="tx1">
                    <a:lumMod val="65000"/>
                    <a:lumOff val="35000"/>
                  </a:schemeClr>
                </a:solidFill>
              </a:rPr>
              <a:t>Market risk factors</a:t>
            </a:r>
          </a:p>
        </p:txBody>
      </p:sp>
      <p:pic>
        <p:nvPicPr>
          <p:cNvPr id="12" name="Image 11"/>
          <p:cNvPicPr>
            <a:picLocks noChangeAspect="1"/>
          </p:cNvPicPr>
          <p:nvPr/>
        </p:nvPicPr>
        <p:blipFill>
          <a:blip r:embed="rId3"/>
          <a:stretch>
            <a:fillRect/>
          </a:stretch>
        </p:blipFill>
        <p:spPr>
          <a:xfrm>
            <a:off x="435952" y="3747307"/>
            <a:ext cx="3734307" cy="2484000"/>
          </a:xfrm>
          <a:prstGeom prst="rect">
            <a:avLst/>
          </a:prstGeom>
        </p:spPr>
      </p:pic>
      <p:pic>
        <p:nvPicPr>
          <p:cNvPr id="15" name="Image 14"/>
          <p:cNvPicPr>
            <a:picLocks noChangeAspect="1"/>
          </p:cNvPicPr>
          <p:nvPr/>
        </p:nvPicPr>
        <p:blipFill>
          <a:blip r:embed="rId4"/>
          <a:stretch>
            <a:fillRect/>
          </a:stretch>
        </p:blipFill>
        <p:spPr>
          <a:xfrm>
            <a:off x="4575809" y="3744099"/>
            <a:ext cx="3751918" cy="2448000"/>
          </a:xfrm>
          <a:prstGeom prst="rect">
            <a:avLst/>
          </a:prstGeom>
        </p:spPr>
      </p:pic>
      <mc:AlternateContent xmlns:mc="http://schemas.openxmlformats.org/markup-compatibility/2006" xmlns:a14="http://schemas.microsoft.com/office/drawing/2010/main">
        <mc:Choice Requires="a14">
          <p:sp>
            <p:nvSpPr>
              <p:cNvPr id="19" name="ZoneTexte 18"/>
              <p:cNvSpPr txBox="1"/>
              <p:nvPr/>
            </p:nvSpPr>
            <p:spPr>
              <a:xfrm>
                <a:off x="1494786" y="3468126"/>
                <a:ext cx="1750607" cy="307777"/>
              </a:xfrm>
              <a:prstGeom prst="rect">
                <a:avLst/>
              </a:prstGeom>
              <a:noFill/>
            </p:spPr>
            <p:txBody>
              <a:bodyPr wrap="none" rtlCol="0">
                <a:spAutoFit/>
              </a:bodyPr>
              <a:lstStyle/>
              <a:p>
                <a:r>
                  <a:rPr lang="fr-FR" sz="1400" dirty="0">
                    <a:solidFill>
                      <a:schemeClr val="tx1">
                        <a:lumMod val="65000"/>
                        <a:lumOff val="35000"/>
                      </a:schemeClr>
                    </a:solidFill>
                  </a:rPr>
                  <a:t>Transition risk (</a:t>
                </a:r>
                <a14:m>
                  <m:oMath xmlns:m="http://schemas.openxmlformats.org/officeDocument/2006/math">
                    <m:sSub>
                      <m:sSubPr>
                        <m:ctrlPr>
                          <a:rPr lang="fr-FR" sz="1400" i="1">
                            <a:solidFill>
                              <a:schemeClr val="tx1">
                                <a:lumMod val="65000"/>
                                <a:lumOff val="35000"/>
                              </a:schemeClr>
                            </a:solidFill>
                            <a:latin typeface="Cambria Math" panose="02040503050406030204" pitchFamily="18" charset="0"/>
                          </a:rPr>
                        </m:ctrlPr>
                      </m:sSubPr>
                      <m:e>
                        <m:r>
                          <a:rPr lang="en-US" sz="1400" i="1">
                            <a:solidFill>
                              <a:schemeClr val="tx1">
                                <a:lumMod val="65000"/>
                                <a:lumOff val="35000"/>
                              </a:schemeClr>
                            </a:solidFill>
                            <a:latin typeface="Cambria Math" panose="02040503050406030204" pitchFamily="18" charset="0"/>
                          </a:rPr>
                          <m:t>𝛽</m:t>
                        </m:r>
                      </m:e>
                      <m:sub>
                        <m:r>
                          <a:rPr lang="en-US" sz="1400" i="1">
                            <a:solidFill>
                              <a:schemeClr val="tx1">
                                <a:lumMod val="65000"/>
                                <a:lumOff val="35000"/>
                              </a:schemeClr>
                            </a:solidFill>
                            <a:latin typeface="Cambria Math" panose="02040503050406030204" pitchFamily="18" charset="0"/>
                          </a:rPr>
                          <m:t>𝐵𝑀𝐺</m:t>
                        </m:r>
                      </m:sub>
                    </m:sSub>
                  </m:oMath>
                </a14:m>
                <a:r>
                  <a:rPr lang="fr-FR" sz="1400" dirty="0">
                    <a:solidFill>
                      <a:schemeClr val="tx1">
                        <a:lumMod val="65000"/>
                        <a:lumOff val="35000"/>
                      </a:schemeClr>
                    </a:solidFill>
                  </a:rPr>
                  <a:t>)</a:t>
                </a:r>
                <a:endParaRPr lang="en-US" sz="1400" dirty="0">
                  <a:solidFill>
                    <a:schemeClr val="tx1">
                      <a:lumMod val="65000"/>
                      <a:lumOff val="35000"/>
                    </a:schemeClr>
                  </a:solidFill>
                </a:endParaRPr>
              </a:p>
            </p:txBody>
          </p:sp>
        </mc:Choice>
        <mc:Fallback xmlns="">
          <p:sp>
            <p:nvSpPr>
              <p:cNvPr id="19" name="ZoneTexte 18"/>
              <p:cNvSpPr txBox="1">
                <a:spLocks noRot="1" noChangeAspect="1" noMove="1" noResize="1" noEditPoints="1" noAdjustHandles="1" noChangeArrowheads="1" noChangeShapeType="1" noTextEdit="1"/>
              </p:cNvSpPr>
              <p:nvPr/>
            </p:nvSpPr>
            <p:spPr>
              <a:xfrm>
                <a:off x="1494786" y="3468126"/>
                <a:ext cx="1750607" cy="307777"/>
              </a:xfrm>
              <a:prstGeom prst="rect">
                <a:avLst/>
              </a:prstGeom>
              <a:blipFill>
                <a:blip r:embed="rId5"/>
                <a:stretch>
                  <a:fillRect l="-1045" t="-4000" r="-3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5785814" y="3468137"/>
                <a:ext cx="1589025" cy="307777"/>
              </a:xfrm>
              <a:prstGeom prst="rect">
                <a:avLst/>
              </a:prstGeom>
              <a:noFill/>
            </p:spPr>
            <p:txBody>
              <a:bodyPr wrap="none" rtlCol="0">
                <a:spAutoFit/>
              </a:bodyPr>
              <a:lstStyle/>
              <a:p>
                <a:r>
                  <a:rPr lang="fr-FR" sz="1400" dirty="0">
                    <a:solidFill>
                      <a:schemeClr val="tx1">
                        <a:lumMod val="65000"/>
                        <a:lumOff val="35000"/>
                      </a:schemeClr>
                    </a:solidFill>
                  </a:rPr>
                  <a:t>Physical risk (</a:t>
                </a:r>
                <a14:m>
                  <m:oMath xmlns:m="http://schemas.openxmlformats.org/officeDocument/2006/math">
                    <m:sSub>
                      <m:sSubPr>
                        <m:ctrlPr>
                          <a:rPr lang="en-US" sz="1400" i="1">
                            <a:solidFill>
                              <a:schemeClr val="tx1">
                                <a:lumMod val="65000"/>
                                <a:lumOff val="35000"/>
                              </a:schemeClr>
                            </a:solidFill>
                            <a:latin typeface="Cambria Math" panose="02040503050406030204" pitchFamily="18" charset="0"/>
                          </a:rPr>
                        </m:ctrlPr>
                      </m:sSubPr>
                      <m:e>
                        <m:r>
                          <a:rPr lang="en-US" sz="1400" i="1">
                            <a:solidFill>
                              <a:schemeClr val="tx1">
                                <a:lumMod val="65000"/>
                                <a:lumOff val="35000"/>
                              </a:schemeClr>
                            </a:solidFill>
                            <a:latin typeface="Cambria Math" panose="02040503050406030204" pitchFamily="18" charset="0"/>
                          </a:rPr>
                          <m:t>𝛽</m:t>
                        </m:r>
                      </m:e>
                      <m:sub>
                        <m:r>
                          <a:rPr lang="en-US" sz="1400" i="1">
                            <a:solidFill>
                              <a:schemeClr val="tx1">
                                <a:lumMod val="65000"/>
                                <a:lumOff val="35000"/>
                              </a:schemeClr>
                            </a:solidFill>
                            <a:latin typeface="Cambria Math" panose="02040503050406030204" pitchFamily="18" charset="0"/>
                          </a:rPr>
                          <m:t>𝑉𝑀𝑆</m:t>
                        </m:r>
                      </m:sub>
                    </m:sSub>
                  </m:oMath>
                </a14:m>
                <a:r>
                  <a:rPr lang="fr-FR" sz="1400" dirty="0">
                    <a:solidFill>
                      <a:schemeClr val="tx1">
                        <a:lumMod val="65000"/>
                        <a:lumOff val="35000"/>
                      </a:schemeClr>
                    </a:solidFill>
                  </a:rPr>
                  <a:t>)</a:t>
                </a:r>
              </a:p>
            </p:txBody>
          </p:sp>
        </mc:Choice>
        <mc:Fallback xmlns="">
          <p:sp>
            <p:nvSpPr>
              <p:cNvPr id="22" name="ZoneTexte 21"/>
              <p:cNvSpPr txBox="1">
                <a:spLocks noRot="1" noChangeAspect="1" noMove="1" noResize="1" noEditPoints="1" noAdjustHandles="1" noChangeArrowheads="1" noChangeShapeType="1" noTextEdit="1"/>
              </p:cNvSpPr>
              <p:nvPr/>
            </p:nvSpPr>
            <p:spPr>
              <a:xfrm>
                <a:off x="5785814" y="3468137"/>
                <a:ext cx="1589025" cy="307777"/>
              </a:xfrm>
              <a:prstGeom prst="rect">
                <a:avLst/>
              </a:prstGeom>
              <a:blipFill>
                <a:blip r:embed="rId6"/>
                <a:stretch>
                  <a:fillRect l="-1149" t="-4000" r="-383" b="-20000"/>
                </a:stretch>
              </a:blipFill>
            </p:spPr>
            <p:txBody>
              <a:bodyPr/>
              <a:lstStyle/>
              <a:p>
                <a:r>
                  <a:rPr lang="en-US">
                    <a:noFill/>
                  </a:rPr>
                  <a:t> </a:t>
                </a:r>
              </a:p>
            </p:txBody>
          </p:sp>
        </mc:Fallback>
      </mc:AlternateContent>
      <p:sp>
        <p:nvSpPr>
          <p:cNvPr id="23"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4103699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Results – Transition risk by </a:t>
            </a:r>
            <a:r>
              <a:rPr lang="fr-FR" dirty="0" err="1"/>
              <a:t>financial</a:t>
            </a:r>
            <a:r>
              <a:rPr lang="fr-FR" dirty="0"/>
              <a:t> </a:t>
            </a:r>
            <a:r>
              <a:rPr lang="fr-FR" dirty="0" err="1"/>
              <a:t>industry</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19</a:t>
            </a:fld>
            <a:endParaRPr lang="fr-FR" dirty="0"/>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pic>
        <p:nvPicPr>
          <p:cNvPr id="8" name="Image 7"/>
          <p:cNvPicPr/>
          <p:nvPr/>
        </p:nvPicPr>
        <p:blipFill>
          <a:blip r:embed="rId2"/>
          <a:stretch>
            <a:fillRect/>
          </a:stretch>
        </p:blipFill>
        <p:spPr>
          <a:xfrm>
            <a:off x="1990492" y="836712"/>
            <a:ext cx="5184616" cy="5340315"/>
          </a:xfrm>
          <a:prstGeom prst="rect">
            <a:avLst/>
          </a:prstGeom>
        </p:spPr>
      </p:pic>
    </p:spTree>
    <p:extLst>
      <p:ext uri="{BB962C8B-B14F-4D97-AF65-F5344CB8AC3E}">
        <p14:creationId xmlns:p14="http://schemas.microsoft.com/office/powerpoint/2010/main" val="295847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Layout</a:t>
            </a:r>
            <a:endParaRPr lang="fr-FR" dirty="0"/>
          </a:p>
        </p:txBody>
      </p:sp>
      <p:sp>
        <p:nvSpPr>
          <p:cNvPr id="3"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2</a:t>
            </a:fld>
            <a:endParaRPr lang="fr-FR" dirty="0"/>
          </a:p>
        </p:txBody>
      </p:sp>
      <p:sp>
        <p:nvSpPr>
          <p:cNvPr id="5" name="Espace réservé du contenu 4"/>
          <p:cNvSpPr>
            <a:spLocks noGrp="1"/>
          </p:cNvSpPr>
          <p:nvPr>
            <p:ph idx="1"/>
          </p:nvPr>
        </p:nvSpPr>
        <p:spPr>
          <a:xfrm>
            <a:off x="468000" y="1268760"/>
            <a:ext cx="8229600" cy="4525963"/>
          </a:xfrm>
        </p:spPr>
        <p:txBody>
          <a:bodyPr>
            <a:normAutofit/>
          </a:bodyPr>
          <a:lstStyle/>
          <a:p>
            <a:pPr algn="just"/>
            <a:r>
              <a:rPr lang="fr-FR" sz="2400" dirty="0"/>
              <a:t>Introduction</a:t>
            </a:r>
          </a:p>
          <a:p>
            <a:pPr algn="just"/>
            <a:r>
              <a:rPr lang="fr-FR" sz="2400" dirty="0"/>
              <a:t>Objective</a:t>
            </a:r>
          </a:p>
          <a:p>
            <a:pPr algn="just"/>
            <a:r>
              <a:rPr lang="fr-FR" sz="2400" dirty="0"/>
              <a:t>Framework</a:t>
            </a:r>
          </a:p>
          <a:p>
            <a:pPr algn="just"/>
            <a:r>
              <a:rPr lang="fr-FR" sz="2400" dirty="0" err="1"/>
              <a:t>Literature</a:t>
            </a:r>
            <a:r>
              <a:rPr lang="fr-FR" sz="2400" dirty="0"/>
              <a:t> </a:t>
            </a:r>
            <a:r>
              <a:rPr lang="fr-FR" sz="2400" dirty="0" err="1"/>
              <a:t>review</a:t>
            </a:r>
            <a:endParaRPr lang="fr-FR" sz="2400" dirty="0"/>
          </a:p>
          <a:p>
            <a:pPr algn="just"/>
            <a:r>
              <a:rPr lang="fr-FR" sz="2400" dirty="0"/>
              <a:t>Data</a:t>
            </a:r>
          </a:p>
          <a:p>
            <a:pPr algn="just"/>
            <a:r>
              <a:rPr lang="fr-FR" sz="2400" dirty="0"/>
              <a:t>Results</a:t>
            </a:r>
          </a:p>
          <a:p>
            <a:pPr algn="just"/>
            <a:r>
              <a:rPr lang="fr-FR" sz="2400" dirty="0" err="1"/>
              <a:t>Robustness</a:t>
            </a:r>
            <a:endParaRPr lang="fr-FR" sz="2200" dirty="0"/>
          </a:p>
          <a:p>
            <a:pPr algn="just"/>
            <a:r>
              <a:rPr lang="fr-FR" sz="2400" dirty="0"/>
              <a:t>Conclusion</a:t>
            </a:r>
          </a:p>
          <a:p>
            <a:pPr algn="just"/>
            <a:r>
              <a:rPr lang="fr-FR" sz="2400" dirty="0" err="1"/>
              <a:t>Appendix</a:t>
            </a:r>
            <a:endParaRPr lang="fr-FR" sz="2400" dirty="0"/>
          </a:p>
        </p:txBody>
      </p:sp>
    </p:spTree>
    <p:extLst>
      <p:ext uri="{BB962C8B-B14F-4D97-AF65-F5344CB8AC3E}">
        <p14:creationId xmlns:p14="http://schemas.microsoft.com/office/powerpoint/2010/main" val="99119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Results – </a:t>
            </a:r>
            <a:r>
              <a:rPr lang="fr-FR" dirty="0" err="1"/>
              <a:t>Effect</a:t>
            </a:r>
            <a:r>
              <a:rPr lang="fr-FR" dirty="0"/>
              <a:t> of climate </a:t>
            </a:r>
            <a:r>
              <a:rPr lang="fr-FR" dirty="0" err="1"/>
              <a:t>risks</a:t>
            </a:r>
            <a:r>
              <a:rPr lang="fr-FR" dirty="0"/>
              <a:t> on </a:t>
            </a:r>
            <a:r>
              <a:rPr lang="fr-FR" dirty="0" err="1"/>
              <a:t>systemic</a:t>
            </a:r>
            <a:r>
              <a:rPr lang="fr-FR" dirty="0"/>
              <a:t> risk (I)</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20</a:t>
            </a:fld>
            <a:endParaRPr lang="fr-FR" dirty="0"/>
          </a:p>
        </p:txBody>
      </p:sp>
      <mc:AlternateContent xmlns:mc="http://schemas.openxmlformats.org/markup-compatibility/2006" xmlns:a14="http://schemas.microsoft.com/office/drawing/2010/main">
        <mc:Choice Requires="a14">
          <p:sp>
            <p:nvSpPr>
              <p:cNvPr id="5" name="Espace réservé du contenu 4"/>
              <p:cNvSpPr>
                <a:spLocks noGrp="1"/>
              </p:cNvSpPr>
              <p:nvPr>
                <p:ph idx="1"/>
              </p:nvPr>
            </p:nvSpPr>
            <p:spPr>
              <a:xfrm>
                <a:off x="468000" y="980728"/>
                <a:ext cx="8229600" cy="4525963"/>
              </a:xfrm>
            </p:spPr>
            <p:txBody>
              <a:bodyPr>
                <a:normAutofit/>
              </a:bodyPr>
              <a:lstStyle/>
              <a:p>
                <a:r>
                  <a:rPr lang="fr-FR" sz="2000" dirty="0"/>
                  <a:t>The </a:t>
                </a:r>
                <a:r>
                  <a:rPr lang="fr-FR" sz="2000" dirty="0" err="1"/>
                  <a:t>two-pass</a:t>
                </a:r>
                <a:r>
                  <a:rPr lang="fr-FR" sz="2000" dirty="0"/>
                  <a:t> test </a:t>
                </a:r>
                <a:r>
                  <a:rPr lang="fr-FR" sz="2000" dirty="0" err="1"/>
                  <a:t>procedure</a:t>
                </a:r>
                <a:r>
                  <a:rPr lang="fr-FR" sz="2000" dirty="0"/>
                  <a:t>:</a:t>
                </a:r>
              </a:p>
              <a:p>
                <a:endParaRPr lang="fr-FR" sz="1100" dirty="0"/>
              </a:p>
              <a:p>
                <a:pPr marL="800100" lvl="1" indent="-342900">
                  <a:buFont typeface="+mj-lt"/>
                  <a:buAutoNum type="arabicPeriod"/>
                </a:pPr>
                <a:r>
                  <a:rPr lang="fr-FR" sz="1600" b="1" dirty="0"/>
                  <a:t>Time </a:t>
                </a:r>
                <a:r>
                  <a:rPr lang="fr-FR" sz="1600" b="1" dirty="0" err="1"/>
                  <a:t>series</a:t>
                </a:r>
                <a:r>
                  <a:rPr lang="fr-FR" sz="1600" b="1" dirty="0"/>
                  <a:t> </a:t>
                </a:r>
                <a:r>
                  <a:rPr lang="fr-FR" sz="1600" b="1" dirty="0" err="1"/>
                  <a:t>regression</a:t>
                </a:r>
                <a:r>
                  <a:rPr lang="fr-FR" sz="1600" b="1" dirty="0"/>
                  <a:t> </a:t>
                </a:r>
                <a:r>
                  <a:rPr lang="fr-FR" sz="1600" dirty="0"/>
                  <a:t>: are </a:t>
                </a:r>
                <a:r>
                  <a:rPr lang="fr-FR" sz="1600" dirty="0" err="1"/>
                  <a:t>climate</a:t>
                </a:r>
                <a:r>
                  <a:rPr lang="fr-FR" sz="1600" dirty="0"/>
                  <a:t> </a:t>
                </a:r>
                <a:r>
                  <a:rPr lang="fr-FR" sz="1600" dirty="0" err="1"/>
                  <a:t>risks</a:t>
                </a:r>
                <a:r>
                  <a:rPr lang="fr-FR" sz="1600" dirty="0"/>
                  <a:t> </a:t>
                </a:r>
                <a:r>
                  <a:rPr lang="fr-FR" sz="1600" dirty="0" err="1"/>
                  <a:t>associated</a:t>
                </a:r>
                <a:r>
                  <a:rPr lang="fr-FR" sz="1600" dirty="0"/>
                  <a:t> </a:t>
                </a:r>
                <a:r>
                  <a:rPr lang="fr-FR" sz="1600" dirty="0" err="1"/>
                  <a:t>with</a:t>
                </a:r>
                <a:r>
                  <a:rPr lang="fr-FR" sz="1600" dirty="0"/>
                  <a:t> </a:t>
                </a:r>
                <a:r>
                  <a:rPr lang="fr-FR" sz="1600" dirty="0" err="1"/>
                  <a:t>tail</a:t>
                </a:r>
                <a:r>
                  <a:rPr lang="fr-FR" sz="1600" dirty="0"/>
                  <a:t> risk </a:t>
                </a:r>
                <a:r>
                  <a:rPr lang="fr-FR" sz="1600" dirty="0" err="1"/>
                  <a:t>dependence</a:t>
                </a:r>
                <a:r>
                  <a:rPr lang="fr-FR" sz="1600" dirty="0"/>
                  <a:t> </a:t>
                </a:r>
                <a:r>
                  <a:rPr lang="fr-FR" sz="1600" dirty="0" err="1"/>
                  <a:t>among</a:t>
                </a:r>
                <a:r>
                  <a:rPr lang="fr-FR" sz="1600" dirty="0"/>
                  <a:t> </a:t>
                </a:r>
                <a:r>
                  <a:rPr lang="fr-FR" sz="1600" dirty="0" err="1"/>
                  <a:t>FIs</a:t>
                </a:r>
                <a:r>
                  <a:rPr lang="fr-FR" sz="1600" dirty="0"/>
                  <a:t>?</a:t>
                </a:r>
              </a:p>
              <a:p>
                <a:pPr marL="0" indent="0">
                  <a:buNone/>
                </a:pPr>
                <a14:m>
                  <m:oMathPara xmlns:m="http://schemas.openxmlformats.org/officeDocument/2006/math">
                    <m:oMathParaPr>
                      <m:jc m:val="centerGroup"/>
                    </m:oMathParaPr>
                    <m:oMath xmlns:m="http://schemas.openxmlformats.org/officeDocument/2006/math">
                      <m:sSub>
                        <m:sSubPr>
                          <m:ctrlPr>
                            <a:rPr lang="fr-FR" sz="1900" i="1" smtClean="0">
                              <a:solidFill>
                                <a:schemeClr val="tx1">
                                  <a:lumMod val="65000"/>
                                  <a:lumOff val="35000"/>
                                </a:schemeClr>
                              </a:solidFill>
                              <a:latin typeface="Cambria Math" panose="02040503050406030204" pitchFamily="18" charset="0"/>
                            </a:rPr>
                          </m:ctrlPr>
                        </m:sSubPr>
                        <m:e>
                          <m:acc>
                            <m:accPr>
                              <m:chr m:val="̂"/>
                              <m:ctrlPr>
                                <a:rPr lang="fr-FR" sz="1900" i="1">
                                  <a:solidFill>
                                    <a:schemeClr val="tx1">
                                      <a:lumMod val="65000"/>
                                      <a:lumOff val="35000"/>
                                    </a:schemeClr>
                                  </a:solidFill>
                                  <a:latin typeface="Cambria Math" panose="02040503050406030204" pitchFamily="18" charset="0"/>
                                </a:rPr>
                              </m:ctrlPr>
                            </m:accPr>
                            <m:e>
                              <m:r>
                                <m:rPr>
                                  <m:sty m:val="p"/>
                                </m:rPr>
                                <a:rPr lang="en-US" sz="1900">
                                  <a:solidFill>
                                    <a:schemeClr val="tx1">
                                      <a:lumMod val="65000"/>
                                      <a:lumOff val="35000"/>
                                    </a:schemeClr>
                                  </a:solidFill>
                                  <a:latin typeface="Cambria Math" panose="02040503050406030204" pitchFamily="18" charset="0"/>
                                </a:rPr>
                                <m:t>Ω</m:t>
                              </m:r>
                            </m:e>
                          </m:acc>
                        </m:e>
                        <m:sub>
                          <m:r>
                            <a:rPr lang="en-US" sz="1900" i="1">
                              <a:solidFill>
                                <a:schemeClr val="tx1">
                                  <a:lumMod val="65000"/>
                                  <a:lumOff val="35000"/>
                                </a:schemeClr>
                              </a:solidFill>
                              <a:latin typeface="Cambria Math" panose="02040503050406030204" pitchFamily="18" charset="0"/>
                            </a:rPr>
                            <m:t>1,</m:t>
                          </m:r>
                          <m:r>
                            <a:rPr lang="en-US" sz="1900" i="1">
                              <a:solidFill>
                                <a:schemeClr val="tx1">
                                  <a:lumMod val="65000"/>
                                  <a:lumOff val="35000"/>
                                </a:schemeClr>
                              </a:solidFill>
                              <a:latin typeface="Cambria Math" panose="02040503050406030204" pitchFamily="18" charset="0"/>
                            </a:rPr>
                            <m:t>𝑡</m:t>
                          </m:r>
                        </m:sub>
                      </m:sSub>
                      <m:r>
                        <a:rPr lang="en-US" sz="1900">
                          <a:solidFill>
                            <a:schemeClr val="tx1">
                              <a:lumMod val="65000"/>
                              <a:lumOff val="35000"/>
                            </a:schemeClr>
                          </a:solidFill>
                          <a:latin typeface="Cambria Math" panose="02040503050406030204" pitchFamily="18" charset="0"/>
                        </a:rPr>
                        <m:t> </m:t>
                      </m:r>
                      <m:r>
                        <a:rPr lang="en-US" sz="1900" i="1">
                          <a:solidFill>
                            <a:schemeClr val="tx1">
                              <a:lumMod val="65000"/>
                              <a:lumOff val="35000"/>
                            </a:schemeClr>
                          </a:solidFill>
                          <a:latin typeface="Cambria Math" panose="02040503050406030204" pitchFamily="18" charset="0"/>
                        </a:rPr>
                        <m:t>=</m:t>
                      </m:r>
                      <m:r>
                        <a:rPr lang="en-US" sz="1900" i="1">
                          <a:solidFill>
                            <a:schemeClr val="tx1">
                              <a:lumMod val="65000"/>
                              <a:lumOff val="35000"/>
                            </a:schemeClr>
                          </a:solidFill>
                          <a:latin typeface="Cambria Math" panose="02040503050406030204" pitchFamily="18" charset="0"/>
                        </a:rPr>
                        <m:t>𝛼</m:t>
                      </m:r>
                      <m:r>
                        <a:rPr lang="en-US" sz="1900" i="1">
                          <a:solidFill>
                            <a:schemeClr val="tx1">
                              <a:lumMod val="65000"/>
                              <a:lumOff val="35000"/>
                            </a:schemeClr>
                          </a:solidFill>
                          <a:latin typeface="Cambria Math" panose="02040503050406030204" pitchFamily="18" charset="0"/>
                        </a:rPr>
                        <m:t>+ </m:t>
                      </m:r>
                      <m:sSub>
                        <m:sSubPr>
                          <m:ctrlPr>
                            <a:rPr lang="fr-FR" sz="1900" i="1">
                              <a:solidFill>
                                <a:schemeClr val="tx1">
                                  <a:lumMod val="65000"/>
                                  <a:lumOff val="35000"/>
                                </a:schemeClr>
                              </a:solidFill>
                              <a:latin typeface="Cambria Math" panose="02040503050406030204" pitchFamily="18" charset="0"/>
                            </a:rPr>
                          </m:ctrlPr>
                        </m:sSubPr>
                        <m:e>
                          <m:r>
                            <a:rPr lang="en-US" sz="1900" i="1">
                              <a:solidFill>
                                <a:schemeClr val="tx1">
                                  <a:lumMod val="65000"/>
                                  <a:lumOff val="35000"/>
                                </a:schemeClr>
                              </a:solidFill>
                              <a:latin typeface="Cambria Math" panose="02040503050406030204" pitchFamily="18" charset="0"/>
                            </a:rPr>
                            <m:t>𝛽</m:t>
                          </m:r>
                        </m:e>
                        <m:sub>
                          <m:r>
                            <a:rPr lang="en-US" sz="1900" i="1">
                              <a:solidFill>
                                <a:schemeClr val="tx1">
                                  <a:lumMod val="65000"/>
                                  <a:lumOff val="35000"/>
                                </a:schemeClr>
                              </a:solidFill>
                              <a:latin typeface="Cambria Math" panose="02040503050406030204" pitchFamily="18" charset="0"/>
                            </a:rPr>
                            <m:t>𝐵𝑀𝐺</m:t>
                          </m:r>
                        </m:sub>
                      </m:sSub>
                      <m:sSub>
                        <m:sSubPr>
                          <m:ctrlPr>
                            <a:rPr lang="fr-FR" sz="1900" i="1">
                              <a:solidFill>
                                <a:schemeClr val="tx1">
                                  <a:lumMod val="65000"/>
                                  <a:lumOff val="35000"/>
                                </a:schemeClr>
                              </a:solidFill>
                              <a:latin typeface="Cambria Math" panose="02040503050406030204" pitchFamily="18" charset="0"/>
                            </a:rPr>
                          </m:ctrlPr>
                        </m:sSubPr>
                        <m:e>
                          <m:r>
                            <a:rPr lang="en-US" sz="1900" i="1">
                              <a:solidFill>
                                <a:schemeClr val="tx1">
                                  <a:lumMod val="65000"/>
                                  <a:lumOff val="35000"/>
                                </a:schemeClr>
                              </a:solidFill>
                              <a:latin typeface="Cambria Math" panose="02040503050406030204" pitchFamily="18" charset="0"/>
                            </a:rPr>
                            <m:t>𝐵𝑀𝐺</m:t>
                          </m:r>
                        </m:e>
                        <m:sub>
                          <m:r>
                            <a:rPr lang="en-US" sz="1900" i="1">
                              <a:solidFill>
                                <a:schemeClr val="tx1">
                                  <a:lumMod val="65000"/>
                                  <a:lumOff val="35000"/>
                                </a:schemeClr>
                              </a:solidFill>
                              <a:latin typeface="Cambria Math" panose="02040503050406030204" pitchFamily="18" charset="0"/>
                            </a:rPr>
                            <m:t>𝑡</m:t>
                          </m:r>
                        </m:sub>
                      </m:sSub>
                      <m:r>
                        <a:rPr lang="en-US" sz="1900" i="1">
                          <a:solidFill>
                            <a:schemeClr val="tx1">
                              <a:lumMod val="65000"/>
                              <a:lumOff val="35000"/>
                            </a:schemeClr>
                          </a:solidFill>
                          <a:latin typeface="Cambria Math" panose="02040503050406030204" pitchFamily="18" charset="0"/>
                        </a:rPr>
                        <m:t>+</m:t>
                      </m:r>
                      <m:sSub>
                        <m:sSubPr>
                          <m:ctrlPr>
                            <a:rPr lang="fr-FR" sz="1900" i="1">
                              <a:solidFill>
                                <a:schemeClr val="tx1">
                                  <a:lumMod val="65000"/>
                                  <a:lumOff val="35000"/>
                                </a:schemeClr>
                              </a:solidFill>
                              <a:latin typeface="Cambria Math" panose="02040503050406030204" pitchFamily="18" charset="0"/>
                            </a:rPr>
                          </m:ctrlPr>
                        </m:sSubPr>
                        <m:e>
                          <m:r>
                            <a:rPr lang="en-US" sz="1900" i="1">
                              <a:solidFill>
                                <a:schemeClr val="tx1">
                                  <a:lumMod val="65000"/>
                                  <a:lumOff val="35000"/>
                                </a:schemeClr>
                              </a:solidFill>
                              <a:latin typeface="Cambria Math" panose="02040503050406030204" pitchFamily="18" charset="0"/>
                            </a:rPr>
                            <m:t>𝛽</m:t>
                          </m:r>
                        </m:e>
                        <m:sub>
                          <m:r>
                            <a:rPr lang="en-US" sz="1900" i="1">
                              <a:solidFill>
                                <a:schemeClr val="tx1">
                                  <a:lumMod val="65000"/>
                                  <a:lumOff val="35000"/>
                                </a:schemeClr>
                              </a:solidFill>
                              <a:latin typeface="Cambria Math" panose="02040503050406030204" pitchFamily="18" charset="0"/>
                            </a:rPr>
                            <m:t>𝑉𝑀𝑆</m:t>
                          </m:r>
                        </m:sub>
                      </m:sSub>
                      <m:sSub>
                        <m:sSubPr>
                          <m:ctrlPr>
                            <a:rPr lang="fr-FR" sz="1900" i="1">
                              <a:solidFill>
                                <a:schemeClr val="tx1">
                                  <a:lumMod val="65000"/>
                                  <a:lumOff val="35000"/>
                                </a:schemeClr>
                              </a:solidFill>
                              <a:latin typeface="Cambria Math" panose="02040503050406030204" pitchFamily="18" charset="0"/>
                            </a:rPr>
                          </m:ctrlPr>
                        </m:sSubPr>
                        <m:e>
                          <m:r>
                            <a:rPr lang="en-US" sz="1900" i="1">
                              <a:solidFill>
                                <a:schemeClr val="tx1">
                                  <a:lumMod val="65000"/>
                                  <a:lumOff val="35000"/>
                                </a:schemeClr>
                              </a:solidFill>
                              <a:latin typeface="Cambria Math" panose="02040503050406030204" pitchFamily="18" charset="0"/>
                            </a:rPr>
                            <m:t>𝑉𝑀𝑆</m:t>
                          </m:r>
                        </m:e>
                        <m:sub>
                          <m:r>
                            <a:rPr lang="en-US" sz="1900" i="1">
                              <a:solidFill>
                                <a:schemeClr val="tx1">
                                  <a:lumMod val="65000"/>
                                  <a:lumOff val="35000"/>
                                </a:schemeClr>
                              </a:solidFill>
                              <a:latin typeface="Cambria Math" panose="02040503050406030204" pitchFamily="18" charset="0"/>
                            </a:rPr>
                            <m:t>𝑡</m:t>
                          </m:r>
                        </m:sub>
                      </m:sSub>
                      <m:r>
                        <a:rPr lang="en-US" sz="1900" i="1">
                          <a:solidFill>
                            <a:schemeClr val="tx1">
                              <a:lumMod val="65000"/>
                              <a:lumOff val="35000"/>
                            </a:schemeClr>
                          </a:solidFill>
                          <a:latin typeface="Cambria Math" panose="02040503050406030204" pitchFamily="18" charset="0"/>
                        </a:rPr>
                        <m:t>+</m:t>
                      </m:r>
                      <m:nary>
                        <m:naryPr>
                          <m:chr m:val="∑"/>
                          <m:limLoc m:val="undOvr"/>
                          <m:ctrlPr>
                            <a:rPr lang="fr-FR" sz="1900" i="1">
                              <a:solidFill>
                                <a:schemeClr val="tx1">
                                  <a:lumMod val="65000"/>
                                  <a:lumOff val="35000"/>
                                </a:schemeClr>
                              </a:solidFill>
                              <a:latin typeface="Cambria Math" panose="02040503050406030204" pitchFamily="18" charset="0"/>
                            </a:rPr>
                          </m:ctrlPr>
                        </m:naryPr>
                        <m:sub>
                          <m:r>
                            <a:rPr lang="en-US" sz="1900" i="1">
                              <a:solidFill>
                                <a:schemeClr val="tx1">
                                  <a:lumMod val="65000"/>
                                  <a:lumOff val="35000"/>
                                </a:schemeClr>
                              </a:solidFill>
                              <a:latin typeface="Cambria Math" panose="02040503050406030204" pitchFamily="18" charset="0"/>
                            </a:rPr>
                            <m:t>𝑖</m:t>
                          </m:r>
                          <m:r>
                            <a:rPr lang="en-US" sz="1900" i="1">
                              <a:solidFill>
                                <a:schemeClr val="tx1">
                                  <a:lumMod val="65000"/>
                                  <a:lumOff val="35000"/>
                                </a:schemeClr>
                              </a:solidFill>
                              <a:latin typeface="Cambria Math" panose="02040503050406030204" pitchFamily="18" charset="0"/>
                            </a:rPr>
                            <m:t>=1</m:t>
                          </m:r>
                        </m:sub>
                        <m:sup>
                          <m:r>
                            <a:rPr lang="en-US" sz="1900" i="1">
                              <a:solidFill>
                                <a:schemeClr val="tx1">
                                  <a:lumMod val="65000"/>
                                  <a:lumOff val="35000"/>
                                </a:schemeClr>
                              </a:solidFill>
                              <a:latin typeface="Cambria Math" panose="02040503050406030204" pitchFamily="18" charset="0"/>
                            </a:rPr>
                            <m:t>𝐼</m:t>
                          </m:r>
                        </m:sup>
                        <m:e>
                          <m:sSub>
                            <m:sSubPr>
                              <m:ctrlPr>
                                <a:rPr lang="fr-FR" sz="1900" i="1">
                                  <a:solidFill>
                                    <a:schemeClr val="tx1">
                                      <a:lumMod val="65000"/>
                                      <a:lumOff val="35000"/>
                                    </a:schemeClr>
                                  </a:solidFill>
                                  <a:latin typeface="Cambria Math" panose="02040503050406030204" pitchFamily="18" charset="0"/>
                                </a:rPr>
                              </m:ctrlPr>
                            </m:sSubPr>
                            <m:e>
                              <m:r>
                                <a:rPr lang="en-US" sz="1900" i="1">
                                  <a:solidFill>
                                    <a:schemeClr val="tx1">
                                      <a:lumMod val="65000"/>
                                      <a:lumOff val="35000"/>
                                    </a:schemeClr>
                                  </a:solidFill>
                                  <a:latin typeface="Cambria Math" panose="02040503050406030204" pitchFamily="18" charset="0"/>
                                </a:rPr>
                                <m:t>𝛽</m:t>
                              </m:r>
                            </m:e>
                            <m:sub>
                              <m:sSub>
                                <m:sSubPr>
                                  <m:ctrlPr>
                                    <a:rPr lang="fr-FR" sz="1900" i="1">
                                      <a:solidFill>
                                        <a:schemeClr val="tx1">
                                          <a:lumMod val="65000"/>
                                          <a:lumOff val="35000"/>
                                        </a:schemeClr>
                                      </a:solidFill>
                                      <a:latin typeface="Cambria Math" panose="02040503050406030204" pitchFamily="18" charset="0"/>
                                    </a:rPr>
                                  </m:ctrlPr>
                                </m:sSubPr>
                                <m:e>
                                  <m:r>
                                    <a:rPr lang="en-US" sz="1900" i="1">
                                      <a:solidFill>
                                        <a:schemeClr val="tx1">
                                          <a:lumMod val="65000"/>
                                          <a:lumOff val="35000"/>
                                        </a:schemeClr>
                                      </a:solidFill>
                                      <a:latin typeface="Cambria Math" panose="02040503050406030204" pitchFamily="18" charset="0"/>
                                    </a:rPr>
                                    <m:t>𝑓</m:t>
                                  </m:r>
                                </m:e>
                                <m:sub>
                                  <m:r>
                                    <a:rPr lang="en-US" sz="1900" i="1">
                                      <a:solidFill>
                                        <a:schemeClr val="tx1">
                                          <a:lumMod val="65000"/>
                                          <a:lumOff val="35000"/>
                                        </a:schemeClr>
                                      </a:solidFill>
                                      <a:latin typeface="Cambria Math" panose="02040503050406030204" pitchFamily="18" charset="0"/>
                                    </a:rPr>
                                    <m:t>𝑖</m:t>
                                  </m:r>
                                </m:sub>
                              </m:sSub>
                            </m:sub>
                          </m:sSub>
                          <m:sSub>
                            <m:sSubPr>
                              <m:ctrlPr>
                                <a:rPr lang="fr-FR" sz="1900" i="1">
                                  <a:solidFill>
                                    <a:schemeClr val="tx1">
                                      <a:lumMod val="65000"/>
                                      <a:lumOff val="35000"/>
                                    </a:schemeClr>
                                  </a:solidFill>
                                  <a:latin typeface="Cambria Math" panose="02040503050406030204" pitchFamily="18" charset="0"/>
                                </a:rPr>
                              </m:ctrlPr>
                            </m:sSubPr>
                            <m:e>
                              <m:r>
                                <a:rPr lang="en-US" sz="1900" i="1">
                                  <a:solidFill>
                                    <a:schemeClr val="tx1">
                                      <a:lumMod val="65000"/>
                                      <a:lumOff val="35000"/>
                                    </a:schemeClr>
                                  </a:solidFill>
                                  <a:latin typeface="Cambria Math" panose="02040503050406030204" pitchFamily="18" charset="0"/>
                                </a:rPr>
                                <m:t>𝑓</m:t>
                              </m:r>
                            </m:e>
                            <m:sub>
                              <m:r>
                                <a:rPr lang="en-US" sz="1900" i="1">
                                  <a:solidFill>
                                    <a:schemeClr val="tx1">
                                      <a:lumMod val="65000"/>
                                      <a:lumOff val="35000"/>
                                    </a:schemeClr>
                                  </a:solidFill>
                                  <a:latin typeface="Cambria Math" panose="02040503050406030204" pitchFamily="18" charset="0"/>
                                </a:rPr>
                                <m:t>𝑖</m:t>
                              </m:r>
                              <m:r>
                                <a:rPr lang="en-US" sz="1900" i="1">
                                  <a:solidFill>
                                    <a:schemeClr val="tx1">
                                      <a:lumMod val="65000"/>
                                      <a:lumOff val="35000"/>
                                    </a:schemeClr>
                                  </a:solidFill>
                                  <a:latin typeface="Cambria Math" panose="02040503050406030204" pitchFamily="18" charset="0"/>
                                </a:rPr>
                                <m:t>,</m:t>
                              </m:r>
                              <m:r>
                                <a:rPr lang="en-US" sz="1900" i="1">
                                  <a:solidFill>
                                    <a:schemeClr val="tx1">
                                      <a:lumMod val="65000"/>
                                      <a:lumOff val="35000"/>
                                    </a:schemeClr>
                                  </a:solidFill>
                                  <a:latin typeface="Cambria Math" panose="02040503050406030204" pitchFamily="18" charset="0"/>
                                </a:rPr>
                                <m:t>𝑡</m:t>
                              </m:r>
                            </m:sub>
                          </m:sSub>
                        </m:e>
                      </m:nary>
                      <m:r>
                        <a:rPr lang="en-US" sz="1900" i="1">
                          <a:solidFill>
                            <a:schemeClr val="tx1">
                              <a:lumMod val="65000"/>
                              <a:lumOff val="35000"/>
                            </a:schemeClr>
                          </a:solidFill>
                          <a:latin typeface="Cambria Math" panose="02040503050406030204" pitchFamily="18" charset="0"/>
                        </a:rPr>
                        <m:t>+</m:t>
                      </m:r>
                      <m:sSub>
                        <m:sSubPr>
                          <m:ctrlPr>
                            <a:rPr lang="fr-FR" sz="1900" i="1">
                              <a:solidFill>
                                <a:schemeClr val="tx1">
                                  <a:lumMod val="65000"/>
                                  <a:lumOff val="35000"/>
                                </a:schemeClr>
                              </a:solidFill>
                              <a:latin typeface="Cambria Math" panose="02040503050406030204" pitchFamily="18" charset="0"/>
                            </a:rPr>
                          </m:ctrlPr>
                        </m:sSubPr>
                        <m:e>
                          <m:r>
                            <a:rPr lang="en-US" sz="1900" i="1">
                              <a:solidFill>
                                <a:schemeClr val="tx1">
                                  <a:lumMod val="65000"/>
                                  <a:lumOff val="35000"/>
                                </a:schemeClr>
                              </a:solidFill>
                              <a:latin typeface="Cambria Math" panose="02040503050406030204" pitchFamily="18" charset="0"/>
                            </a:rPr>
                            <m:t>𝜀</m:t>
                          </m:r>
                        </m:e>
                        <m:sub>
                          <m:r>
                            <a:rPr lang="en-US" sz="1900" i="1">
                              <a:solidFill>
                                <a:schemeClr val="tx1">
                                  <a:lumMod val="65000"/>
                                  <a:lumOff val="35000"/>
                                </a:schemeClr>
                              </a:solidFill>
                              <a:latin typeface="Cambria Math" panose="02040503050406030204" pitchFamily="18" charset="0"/>
                            </a:rPr>
                            <m:t>𝑡</m:t>
                          </m:r>
                        </m:sub>
                      </m:sSub>
                    </m:oMath>
                  </m:oMathPara>
                </a14:m>
                <a:endParaRPr lang="fr-FR" sz="1800" dirty="0"/>
              </a:p>
              <a:p>
                <a:pPr marL="0" indent="0">
                  <a:buNone/>
                </a:pPr>
                <a:endParaRPr lang="fr-FR" sz="1800" dirty="0"/>
              </a:p>
              <a:p>
                <a:pPr marL="0" indent="0">
                  <a:buNone/>
                </a:pPr>
                <a:endParaRPr lang="fr-FR" sz="1800" dirty="0"/>
              </a:p>
              <a:p>
                <a:pPr marL="800100" lvl="1" indent="-342900">
                  <a:buFont typeface="+mj-lt"/>
                  <a:buAutoNum type="arabicPeriod" startAt="2"/>
                </a:pPr>
                <a:r>
                  <a:rPr lang="fr-FR" sz="1600" b="1" dirty="0"/>
                  <a:t>Cross-</a:t>
                </a:r>
                <a:r>
                  <a:rPr lang="fr-FR" sz="1600" b="1" dirty="0" err="1"/>
                  <a:t>sectional</a:t>
                </a:r>
                <a:r>
                  <a:rPr lang="fr-FR" sz="1600" b="1" dirty="0"/>
                  <a:t> </a:t>
                </a:r>
                <a:r>
                  <a:rPr lang="fr-FR" sz="1600" b="1" dirty="0" err="1"/>
                  <a:t>regression</a:t>
                </a:r>
                <a:r>
                  <a:rPr lang="fr-FR" sz="1600" b="1" dirty="0"/>
                  <a:t> : </a:t>
                </a:r>
                <a:r>
                  <a:rPr lang="fr-FR" sz="1600" dirty="0"/>
                  <a:t>Do </a:t>
                </a:r>
                <a:r>
                  <a:rPr lang="fr-FR" sz="1600" dirty="0" err="1"/>
                  <a:t>FIs</a:t>
                </a:r>
                <a:r>
                  <a:rPr lang="fr-FR" sz="1600" dirty="0"/>
                  <a:t> </a:t>
                </a:r>
                <a:r>
                  <a:rPr lang="fr-FR" sz="1600" dirty="0" err="1"/>
                  <a:t>most</a:t>
                </a:r>
                <a:r>
                  <a:rPr lang="fr-FR" sz="1600" dirty="0"/>
                  <a:t> </a:t>
                </a:r>
                <a:r>
                  <a:rPr lang="fr-FR" sz="1600" dirty="0" err="1"/>
                  <a:t>exposed</a:t>
                </a:r>
                <a:r>
                  <a:rPr lang="fr-FR" sz="1600" dirty="0"/>
                  <a:t> to </a:t>
                </a:r>
                <a:r>
                  <a:rPr lang="fr-FR" sz="1600" dirty="0" err="1"/>
                  <a:t>climate</a:t>
                </a:r>
                <a:r>
                  <a:rPr lang="fr-FR" sz="1600" dirty="0"/>
                  <a:t> </a:t>
                </a:r>
                <a:r>
                  <a:rPr lang="fr-FR" sz="1600" dirty="0" err="1"/>
                  <a:t>risks</a:t>
                </a:r>
                <a:r>
                  <a:rPr lang="fr-FR" sz="1600" dirty="0"/>
                  <a:t> </a:t>
                </a:r>
                <a:r>
                  <a:rPr lang="fr-FR" sz="1600" dirty="0" err="1"/>
                  <a:t>contribute</a:t>
                </a:r>
                <a:r>
                  <a:rPr lang="fr-FR" sz="1600" dirty="0"/>
                  <a:t> more to global risk?</a:t>
                </a:r>
                <a:endParaRPr lang="fr-FR" sz="1800" dirty="0"/>
              </a:p>
              <a:p>
                <a:pPr marL="0" indent="0">
                  <a:buNone/>
                </a:pPr>
                <a14:m>
                  <m:oMathPara xmlns:m="http://schemas.openxmlformats.org/officeDocument/2006/math">
                    <m:oMathParaPr>
                      <m:jc m:val="centerGroup"/>
                    </m:oMathParaPr>
                    <m:oMath xmlns:m="http://schemas.openxmlformats.org/officeDocument/2006/math">
                      <m:sSub>
                        <m:sSubPr>
                          <m:ctrlPr>
                            <a:rPr lang="fr-FR" sz="1800" i="1" smtClean="0">
                              <a:solidFill>
                                <a:schemeClr val="tx1">
                                  <a:lumMod val="65000"/>
                                  <a:lumOff val="35000"/>
                                </a:schemeClr>
                              </a:solidFill>
                              <a:latin typeface="Cambria Math" panose="02040503050406030204" pitchFamily="18" charset="0"/>
                            </a:rPr>
                          </m:ctrlPr>
                        </m:sSubPr>
                        <m:e>
                          <m:acc>
                            <m:accPr>
                              <m:chr m:val="̂"/>
                              <m:ctrlPr>
                                <a:rPr lang="fr-FR" sz="1800" i="1">
                                  <a:solidFill>
                                    <a:schemeClr val="tx1">
                                      <a:lumMod val="65000"/>
                                      <a:lumOff val="35000"/>
                                    </a:schemeClr>
                                  </a:solidFill>
                                  <a:latin typeface="Cambria Math" panose="02040503050406030204" pitchFamily="18" charset="0"/>
                                </a:rPr>
                              </m:ctrlPr>
                            </m:accPr>
                            <m:e>
                              <m:r>
                                <m:rPr>
                                  <m:sty m:val="p"/>
                                </m:rPr>
                                <a:rPr lang="en-US" sz="1800">
                                  <a:solidFill>
                                    <a:schemeClr val="tx1">
                                      <a:lumMod val="65000"/>
                                      <a:lumOff val="35000"/>
                                    </a:schemeClr>
                                  </a:solidFill>
                                  <a:latin typeface="Cambria Math" panose="02040503050406030204" pitchFamily="18" charset="0"/>
                                </a:rPr>
                                <m:t>Χ</m:t>
                              </m:r>
                            </m:e>
                          </m:acc>
                        </m:e>
                        <m:sub>
                          <m:r>
                            <a:rPr lang="en-US" sz="1800" i="1">
                              <a:solidFill>
                                <a:schemeClr val="tx1">
                                  <a:lumMod val="65000"/>
                                  <a:lumOff val="35000"/>
                                </a:schemeClr>
                              </a:solidFill>
                              <a:latin typeface="Cambria Math" panose="02040503050406030204" pitchFamily="18" charset="0"/>
                            </a:rPr>
                            <m:t>1,</m:t>
                          </m:r>
                          <m:r>
                            <a:rPr lang="en-US" sz="1800" i="1">
                              <a:solidFill>
                                <a:schemeClr val="tx1">
                                  <a:lumMod val="65000"/>
                                  <a:lumOff val="35000"/>
                                </a:schemeClr>
                              </a:solidFill>
                              <a:latin typeface="Cambria Math" panose="02040503050406030204" pitchFamily="18" charset="0"/>
                            </a:rPr>
                            <m:t>𝑗</m:t>
                          </m:r>
                        </m:sub>
                      </m:sSub>
                      <m:r>
                        <a:rPr lang="en-US" sz="1800" i="1">
                          <a:solidFill>
                            <a:schemeClr val="tx1">
                              <a:lumMod val="65000"/>
                              <a:lumOff val="35000"/>
                            </a:schemeClr>
                          </a:solidFill>
                          <a:latin typeface="Cambria Math" panose="02040503050406030204" pitchFamily="18" charset="0"/>
                        </a:rPr>
                        <m:t>=</m:t>
                      </m:r>
                      <m:r>
                        <a:rPr lang="en-US" sz="1800" i="1">
                          <a:solidFill>
                            <a:schemeClr val="tx1">
                              <a:lumMod val="65000"/>
                              <a:lumOff val="35000"/>
                            </a:schemeClr>
                          </a:solidFill>
                          <a:latin typeface="Cambria Math" panose="02040503050406030204" pitchFamily="18" charset="0"/>
                        </a:rPr>
                        <m:t>𝛼</m:t>
                      </m:r>
                      <m:r>
                        <a:rPr lang="en-US" sz="1800" i="1">
                          <a:solidFill>
                            <a:schemeClr val="tx1">
                              <a:lumMod val="65000"/>
                              <a:lumOff val="35000"/>
                            </a:schemeClr>
                          </a:solidFill>
                          <a:latin typeface="Cambria Math" panose="02040503050406030204" pitchFamily="18" charset="0"/>
                        </a:rPr>
                        <m:t>+ </m:t>
                      </m:r>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𝛾</m:t>
                          </m:r>
                        </m:e>
                        <m:sub>
                          <m:r>
                            <a:rPr lang="en-US" sz="1800" i="1">
                              <a:solidFill>
                                <a:schemeClr val="tx1">
                                  <a:lumMod val="65000"/>
                                  <a:lumOff val="35000"/>
                                </a:schemeClr>
                              </a:solidFill>
                              <a:latin typeface="Cambria Math" panose="02040503050406030204" pitchFamily="18" charset="0"/>
                            </a:rPr>
                            <m:t>𝐵𝑀𝐺</m:t>
                          </m:r>
                        </m:sub>
                      </m:sSub>
                      <m:sSub>
                        <m:sSubPr>
                          <m:ctrlPr>
                            <a:rPr lang="fr-FR" sz="1800" i="1">
                              <a:solidFill>
                                <a:schemeClr val="tx1">
                                  <a:lumMod val="65000"/>
                                  <a:lumOff val="35000"/>
                                </a:schemeClr>
                              </a:solidFill>
                              <a:latin typeface="Cambria Math" panose="02040503050406030204" pitchFamily="18" charset="0"/>
                            </a:rPr>
                          </m:ctrlPr>
                        </m:sSubPr>
                        <m:e>
                          <m:acc>
                            <m:accPr>
                              <m:chr m:val="̂"/>
                              <m:ctrlPr>
                                <a:rPr lang="fr-FR" sz="1800" i="1">
                                  <a:solidFill>
                                    <a:schemeClr val="tx1">
                                      <a:lumMod val="65000"/>
                                      <a:lumOff val="35000"/>
                                    </a:schemeClr>
                                  </a:solidFill>
                                  <a:latin typeface="Cambria Math" panose="02040503050406030204" pitchFamily="18" charset="0"/>
                                </a:rPr>
                              </m:ctrlPr>
                            </m:accPr>
                            <m:e>
                              <m:r>
                                <a:rPr lang="en-US" sz="1800" i="1">
                                  <a:solidFill>
                                    <a:schemeClr val="tx1">
                                      <a:lumMod val="65000"/>
                                      <a:lumOff val="35000"/>
                                    </a:schemeClr>
                                  </a:solidFill>
                                  <a:latin typeface="Cambria Math" panose="02040503050406030204" pitchFamily="18" charset="0"/>
                                </a:rPr>
                                <m:t>𝛽</m:t>
                              </m:r>
                            </m:e>
                          </m:acc>
                        </m:e>
                        <m:sub>
                          <m:r>
                            <a:rPr lang="en-US" sz="1800" i="1">
                              <a:solidFill>
                                <a:schemeClr val="tx1">
                                  <a:lumMod val="65000"/>
                                  <a:lumOff val="35000"/>
                                </a:schemeClr>
                              </a:solidFill>
                              <a:latin typeface="Cambria Math" panose="02040503050406030204" pitchFamily="18" charset="0"/>
                            </a:rPr>
                            <m:t>𝐵𝑀𝐺</m:t>
                          </m:r>
                          <m:r>
                            <a:rPr lang="en-US" sz="1800" i="1">
                              <a:solidFill>
                                <a:schemeClr val="tx1">
                                  <a:lumMod val="65000"/>
                                  <a:lumOff val="35000"/>
                                </a:schemeClr>
                              </a:solidFill>
                              <a:latin typeface="Cambria Math" panose="02040503050406030204" pitchFamily="18" charset="0"/>
                            </a:rPr>
                            <m:t>,</m:t>
                          </m:r>
                          <m:r>
                            <a:rPr lang="en-US" sz="1800" i="1">
                              <a:solidFill>
                                <a:schemeClr val="tx1">
                                  <a:lumMod val="65000"/>
                                  <a:lumOff val="35000"/>
                                </a:schemeClr>
                              </a:solidFill>
                              <a:latin typeface="Cambria Math" panose="02040503050406030204" pitchFamily="18" charset="0"/>
                            </a:rPr>
                            <m:t>𝑗</m:t>
                          </m:r>
                        </m:sub>
                      </m:sSub>
                      <m:r>
                        <a:rPr lang="en-US" sz="1800" i="1">
                          <a:solidFill>
                            <a:schemeClr val="tx1">
                              <a:lumMod val="65000"/>
                              <a:lumOff val="35000"/>
                            </a:schemeClr>
                          </a:solidFill>
                          <a:latin typeface="Cambria Math" panose="02040503050406030204" pitchFamily="18" charset="0"/>
                        </a:rPr>
                        <m:t>+</m:t>
                      </m:r>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𝛾</m:t>
                          </m:r>
                        </m:e>
                        <m:sub>
                          <m:r>
                            <a:rPr lang="en-US" sz="1800" i="1">
                              <a:solidFill>
                                <a:schemeClr val="tx1">
                                  <a:lumMod val="65000"/>
                                  <a:lumOff val="35000"/>
                                </a:schemeClr>
                              </a:solidFill>
                              <a:latin typeface="Cambria Math" panose="02040503050406030204" pitchFamily="18" charset="0"/>
                            </a:rPr>
                            <m:t>𝑉𝑀𝑆</m:t>
                          </m:r>
                        </m:sub>
                      </m:sSub>
                      <m:sSub>
                        <m:sSubPr>
                          <m:ctrlPr>
                            <a:rPr lang="fr-FR" sz="1800" i="1">
                              <a:solidFill>
                                <a:schemeClr val="tx1">
                                  <a:lumMod val="65000"/>
                                  <a:lumOff val="35000"/>
                                </a:schemeClr>
                              </a:solidFill>
                              <a:latin typeface="Cambria Math" panose="02040503050406030204" pitchFamily="18" charset="0"/>
                            </a:rPr>
                          </m:ctrlPr>
                        </m:sSubPr>
                        <m:e>
                          <m:acc>
                            <m:accPr>
                              <m:chr m:val="̂"/>
                              <m:ctrlPr>
                                <a:rPr lang="fr-FR" sz="1800" i="1">
                                  <a:solidFill>
                                    <a:schemeClr val="tx1">
                                      <a:lumMod val="65000"/>
                                      <a:lumOff val="35000"/>
                                    </a:schemeClr>
                                  </a:solidFill>
                                  <a:latin typeface="Cambria Math" panose="02040503050406030204" pitchFamily="18" charset="0"/>
                                </a:rPr>
                              </m:ctrlPr>
                            </m:accPr>
                            <m:e>
                              <m:r>
                                <a:rPr lang="en-US" sz="1800" i="1">
                                  <a:solidFill>
                                    <a:schemeClr val="tx1">
                                      <a:lumMod val="65000"/>
                                      <a:lumOff val="35000"/>
                                    </a:schemeClr>
                                  </a:solidFill>
                                  <a:latin typeface="Cambria Math" panose="02040503050406030204" pitchFamily="18" charset="0"/>
                                </a:rPr>
                                <m:t>𝛽</m:t>
                              </m:r>
                            </m:e>
                          </m:acc>
                        </m:e>
                        <m:sub>
                          <m:r>
                            <a:rPr lang="en-US" sz="1800" i="1">
                              <a:solidFill>
                                <a:schemeClr val="tx1">
                                  <a:lumMod val="65000"/>
                                  <a:lumOff val="35000"/>
                                </a:schemeClr>
                              </a:solidFill>
                              <a:latin typeface="Cambria Math" panose="02040503050406030204" pitchFamily="18" charset="0"/>
                            </a:rPr>
                            <m:t>𝑉𝑀𝑆</m:t>
                          </m:r>
                          <m:r>
                            <a:rPr lang="en-US" sz="1800" i="1">
                              <a:solidFill>
                                <a:schemeClr val="tx1">
                                  <a:lumMod val="65000"/>
                                  <a:lumOff val="35000"/>
                                </a:schemeClr>
                              </a:solidFill>
                              <a:latin typeface="Cambria Math" panose="02040503050406030204" pitchFamily="18" charset="0"/>
                            </a:rPr>
                            <m:t>,</m:t>
                          </m:r>
                          <m:r>
                            <a:rPr lang="en-US" sz="1800" i="1">
                              <a:solidFill>
                                <a:schemeClr val="tx1">
                                  <a:lumMod val="65000"/>
                                  <a:lumOff val="35000"/>
                                </a:schemeClr>
                              </a:solidFill>
                              <a:latin typeface="Cambria Math" panose="02040503050406030204" pitchFamily="18" charset="0"/>
                            </a:rPr>
                            <m:t>𝑗</m:t>
                          </m:r>
                        </m:sub>
                      </m:sSub>
                      <m:r>
                        <a:rPr lang="en-US" sz="1800" i="1">
                          <a:solidFill>
                            <a:schemeClr val="tx1">
                              <a:lumMod val="65000"/>
                              <a:lumOff val="35000"/>
                            </a:schemeClr>
                          </a:solidFill>
                          <a:latin typeface="Cambria Math" panose="02040503050406030204" pitchFamily="18" charset="0"/>
                        </a:rPr>
                        <m:t>+</m:t>
                      </m:r>
                      <m:nary>
                        <m:naryPr>
                          <m:chr m:val="∑"/>
                          <m:limLoc m:val="undOvr"/>
                          <m:ctrlPr>
                            <a:rPr lang="fr-FR" sz="1800" i="1">
                              <a:solidFill>
                                <a:schemeClr val="tx1">
                                  <a:lumMod val="65000"/>
                                  <a:lumOff val="35000"/>
                                </a:schemeClr>
                              </a:solidFill>
                              <a:latin typeface="Cambria Math" panose="02040503050406030204" pitchFamily="18" charset="0"/>
                            </a:rPr>
                          </m:ctrlPr>
                        </m:naryPr>
                        <m:sub>
                          <m:r>
                            <a:rPr lang="en-US" sz="1800" i="1">
                              <a:solidFill>
                                <a:schemeClr val="tx1">
                                  <a:lumMod val="65000"/>
                                  <a:lumOff val="35000"/>
                                </a:schemeClr>
                              </a:solidFill>
                              <a:latin typeface="Cambria Math" panose="02040503050406030204" pitchFamily="18" charset="0"/>
                            </a:rPr>
                            <m:t>𝑖</m:t>
                          </m:r>
                          <m:r>
                            <a:rPr lang="en-US" sz="1800" i="1">
                              <a:solidFill>
                                <a:schemeClr val="tx1">
                                  <a:lumMod val="65000"/>
                                  <a:lumOff val="35000"/>
                                </a:schemeClr>
                              </a:solidFill>
                              <a:latin typeface="Cambria Math" panose="02040503050406030204" pitchFamily="18" charset="0"/>
                            </a:rPr>
                            <m:t>=1</m:t>
                          </m:r>
                        </m:sub>
                        <m:sup>
                          <m:r>
                            <a:rPr lang="en-US" sz="1800" i="1">
                              <a:solidFill>
                                <a:schemeClr val="tx1">
                                  <a:lumMod val="65000"/>
                                  <a:lumOff val="35000"/>
                                </a:schemeClr>
                              </a:solidFill>
                              <a:latin typeface="Cambria Math" panose="02040503050406030204" pitchFamily="18" charset="0"/>
                            </a:rPr>
                            <m:t>𝐼</m:t>
                          </m:r>
                        </m:sup>
                        <m:e>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𝛾</m:t>
                              </m:r>
                            </m:e>
                            <m:sub>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𝑓</m:t>
                                  </m:r>
                                </m:e>
                                <m:sub>
                                  <m:r>
                                    <a:rPr lang="en-US" sz="1800" i="1">
                                      <a:solidFill>
                                        <a:schemeClr val="tx1">
                                          <a:lumMod val="65000"/>
                                          <a:lumOff val="35000"/>
                                        </a:schemeClr>
                                      </a:solidFill>
                                      <a:latin typeface="Cambria Math" panose="02040503050406030204" pitchFamily="18" charset="0"/>
                                    </a:rPr>
                                    <m:t>𝑖</m:t>
                                  </m:r>
                                </m:sub>
                              </m:sSub>
                            </m:sub>
                          </m:sSub>
                          <m:sSub>
                            <m:sSubPr>
                              <m:ctrlPr>
                                <a:rPr lang="fr-FR" sz="1800" i="1">
                                  <a:solidFill>
                                    <a:schemeClr val="tx1">
                                      <a:lumMod val="65000"/>
                                      <a:lumOff val="35000"/>
                                    </a:schemeClr>
                                  </a:solidFill>
                                  <a:latin typeface="Cambria Math" panose="02040503050406030204" pitchFamily="18" charset="0"/>
                                </a:rPr>
                              </m:ctrlPr>
                            </m:sSubPr>
                            <m:e>
                              <m:acc>
                                <m:accPr>
                                  <m:chr m:val="̂"/>
                                  <m:ctrlPr>
                                    <a:rPr lang="fr-FR" sz="1800" i="1">
                                      <a:solidFill>
                                        <a:schemeClr val="tx1">
                                          <a:lumMod val="65000"/>
                                          <a:lumOff val="35000"/>
                                        </a:schemeClr>
                                      </a:solidFill>
                                      <a:latin typeface="Cambria Math" panose="02040503050406030204" pitchFamily="18" charset="0"/>
                                    </a:rPr>
                                  </m:ctrlPr>
                                </m:accPr>
                                <m:e>
                                  <m:r>
                                    <a:rPr lang="en-US" sz="1800" i="1">
                                      <a:solidFill>
                                        <a:schemeClr val="tx1">
                                          <a:lumMod val="65000"/>
                                          <a:lumOff val="35000"/>
                                        </a:schemeClr>
                                      </a:solidFill>
                                      <a:latin typeface="Cambria Math" panose="02040503050406030204" pitchFamily="18" charset="0"/>
                                    </a:rPr>
                                    <m:t>𝛽</m:t>
                                  </m:r>
                                </m:e>
                              </m:acc>
                            </m:e>
                            <m:sub>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𝑓</m:t>
                                  </m:r>
                                </m:e>
                                <m:sub>
                                  <m:r>
                                    <a:rPr lang="en-US" sz="1800" i="1">
                                      <a:solidFill>
                                        <a:schemeClr val="tx1">
                                          <a:lumMod val="65000"/>
                                          <a:lumOff val="35000"/>
                                        </a:schemeClr>
                                      </a:solidFill>
                                      <a:latin typeface="Cambria Math" panose="02040503050406030204" pitchFamily="18" charset="0"/>
                                    </a:rPr>
                                    <m:t>𝑖</m:t>
                                  </m:r>
                                  <m:r>
                                    <a:rPr lang="en-US" sz="1800" i="1">
                                      <a:solidFill>
                                        <a:schemeClr val="tx1">
                                          <a:lumMod val="65000"/>
                                          <a:lumOff val="35000"/>
                                        </a:schemeClr>
                                      </a:solidFill>
                                      <a:latin typeface="Cambria Math" panose="02040503050406030204" pitchFamily="18" charset="0"/>
                                    </a:rPr>
                                    <m:t>,</m:t>
                                  </m:r>
                                  <m:r>
                                    <a:rPr lang="en-US" sz="1800" i="1">
                                      <a:solidFill>
                                        <a:schemeClr val="tx1">
                                          <a:lumMod val="65000"/>
                                          <a:lumOff val="35000"/>
                                        </a:schemeClr>
                                      </a:solidFill>
                                      <a:latin typeface="Cambria Math" panose="02040503050406030204" pitchFamily="18" charset="0"/>
                                    </a:rPr>
                                    <m:t>𝑗</m:t>
                                  </m:r>
                                </m:sub>
                              </m:sSub>
                            </m:sub>
                          </m:sSub>
                        </m:e>
                      </m:nary>
                      <m:r>
                        <a:rPr lang="en-US" sz="1800" i="1">
                          <a:solidFill>
                            <a:schemeClr val="tx1">
                              <a:lumMod val="65000"/>
                              <a:lumOff val="35000"/>
                            </a:schemeClr>
                          </a:solidFill>
                          <a:latin typeface="Cambria Math" panose="02040503050406030204" pitchFamily="18" charset="0"/>
                        </a:rPr>
                        <m:t>+</m:t>
                      </m:r>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𝜀</m:t>
                          </m:r>
                        </m:e>
                        <m:sub>
                          <m:r>
                            <a:rPr lang="en-US" sz="1800" i="1">
                              <a:solidFill>
                                <a:schemeClr val="tx1">
                                  <a:lumMod val="65000"/>
                                  <a:lumOff val="35000"/>
                                </a:schemeClr>
                              </a:solidFill>
                              <a:latin typeface="Cambria Math" panose="02040503050406030204" pitchFamily="18" charset="0"/>
                            </a:rPr>
                            <m:t>𝑗</m:t>
                          </m:r>
                        </m:sub>
                      </m:sSub>
                    </m:oMath>
                  </m:oMathPara>
                </a14:m>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xfrm>
                <a:off x="468000" y="980728"/>
                <a:ext cx="8229600" cy="4525963"/>
              </a:xfrm>
              <a:blipFill>
                <a:blip r:embed="rId2"/>
                <a:stretch>
                  <a:fillRect l="-667" t="-809"/>
                </a:stretch>
              </a:blipFill>
            </p:spPr>
            <p:txBody>
              <a:bodyPr/>
              <a:lstStyle/>
              <a:p>
                <a:r>
                  <a:rPr lang="fr-FR">
                    <a:noFill/>
                  </a:rPr>
                  <a:t> </a:t>
                </a:r>
              </a:p>
            </p:txBody>
          </p:sp>
        </mc:Fallback>
      </mc:AlternateContent>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
        <p:nvSpPr>
          <p:cNvPr id="3" name="ZoneTexte 2"/>
          <p:cNvSpPr txBox="1"/>
          <p:nvPr/>
        </p:nvSpPr>
        <p:spPr>
          <a:xfrm>
            <a:off x="1183335" y="2819673"/>
            <a:ext cx="1873398" cy="523220"/>
          </a:xfrm>
          <a:prstGeom prst="rect">
            <a:avLst/>
          </a:prstGeom>
          <a:noFill/>
        </p:spPr>
        <p:txBody>
          <a:bodyPr wrap="none" rtlCol="0">
            <a:spAutoFit/>
          </a:bodyPr>
          <a:lstStyle/>
          <a:p>
            <a:pPr algn="ctr"/>
            <a:r>
              <a:rPr lang="en-US" sz="1400" dirty="0">
                <a:solidFill>
                  <a:schemeClr val="tx1">
                    <a:lumMod val="65000"/>
                    <a:lumOff val="35000"/>
                  </a:schemeClr>
                </a:solidFill>
              </a:rPr>
              <a:t>Covariations in tail risk </a:t>
            </a:r>
          </a:p>
          <a:p>
            <a:pPr algn="ctr"/>
            <a:r>
              <a:rPr lang="en-US" sz="1400" dirty="0">
                <a:solidFill>
                  <a:schemeClr val="tx1">
                    <a:lumMod val="65000"/>
                    <a:lumOff val="35000"/>
                  </a:schemeClr>
                </a:solidFill>
              </a:rPr>
              <a:t>among FIs (1</a:t>
            </a:r>
            <a:r>
              <a:rPr lang="en-US" sz="1400" baseline="30000" dirty="0">
                <a:solidFill>
                  <a:schemeClr val="tx1">
                    <a:lumMod val="65000"/>
                    <a:lumOff val="35000"/>
                  </a:schemeClr>
                </a:solidFill>
              </a:rPr>
              <a:t>st</a:t>
            </a:r>
            <a:r>
              <a:rPr lang="en-US" sz="1400" dirty="0">
                <a:solidFill>
                  <a:schemeClr val="tx1">
                    <a:lumMod val="65000"/>
                    <a:lumOff val="35000"/>
                  </a:schemeClr>
                </a:solidFill>
              </a:rPr>
              <a:t> PC)</a:t>
            </a:r>
          </a:p>
        </p:txBody>
      </p:sp>
      <p:sp>
        <p:nvSpPr>
          <p:cNvPr id="10" name="Accolade ouvrante 9"/>
          <p:cNvSpPr/>
          <p:nvPr/>
        </p:nvSpPr>
        <p:spPr>
          <a:xfrm rot="16200000">
            <a:off x="2029056" y="4468424"/>
            <a:ext cx="209285" cy="495408"/>
          </a:xfrm>
          <a:prstGeom prst="lef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ZoneTexte 10"/>
          <p:cNvSpPr txBox="1"/>
          <p:nvPr/>
        </p:nvSpPr>
        <p:spPr>
          <a:xfrm>
            <a:off x="1039546" y="4875416"/>
            <a:ext cx="2160976" cy="738664"/>
          </a:xfrm>
          <a:prstGeom prst="rect">
            <a:avLst/>
          </a:prstGeom>
          <a:noFill/>
        </p:spPr>
        <p:txBody>
          <a:bodyPr wrap="none" rtlCol="0">
            <a:spAutoFit/>
          </a:bodyPr>
          <a:lstStyle/>
          <a:p>
            <a:pPr algn="ctr"/>
            <a:r>
              <a:rPr lang="en-US" sz="1400" dirty="0">
                <a:solidFill>
                  <a:schemeClr val="tx1">
                    <a:lumMod val="65000"/>
                    <a:lumOff val="35000"/>
                  </a:schemeClr>
                </a:solidFill>
              </a:rPr>
              <a:t>Contribution of each FIs to </a:t>
            </a:r>
          </a:p>
          <a:p>
            <a:pPr algn="ctr"/>
            <a:r>
              <a:rPr lang="en-US" sz="1400" dirty="0">
                <a:solidFill>
                  <a:schemeClr val="tx1">
                    <a:lumMod val="65000"/>
                    <a:lumOff val="35000"/>
                  </a:schemeClr>
                </a:solidFill>
              </a:rPr>
              <a:t>tail risk dependence</a:t>
            </a:r>
          </a:p>
          <a:p>
            <a:pPr algn="ctr"/>
            <a:r>
              <a:rPr lang="en-US" sz="1400" dirty="0">
                <a:solidFill>
                  <a:schemeClr val="tx1">
                    <a:lumMod val="65000"/>
                    <a:lumOff val="35000"/>
                  </a:schemeClr>
                </a:solidFill>
              </a:rPr>
              <a:t>(weights on the 1</a:t>
            </a:r>
            <a:r>
              <a:rPr lang="en-US" sz="1400" baseline="30000" dirty="0">
                <a:solidFill>
                  <a:schemeClr val="tx1">
                    <a:lumMod val="65000"/>
                    <a:lumOff val="35000"/>
                  </a:schemeClr>
                </a:solidFill>
              </a:rPr>
              <a:t>st</a:t>
            </a:r>
            <a:r>
              <a:rPr lang="en-US" sz="1400" dirty="0">
                <a:solidFill>
                  <a:schemeClr val="tx1">
                    <a:lumMod val="65000"/>
                    <a:lumOff val="35000"/>
                  </a:schemeClr>
                </a:solidFill>
              </a:rPr>
              <a:t> PC)</a:t>
            </a:r>
          </a:p>
        </p:txBody>
      </p:sp>
      <p:sp>
        <p:nvSpPr>
          <p:cNvPr id="13" name="Accolade ouvrante 12"/>
          <p:cNvSpPr/>
          <p:nvPr/>
        </p:nvSpPr>
        <p:spPr>
          <a:xfrm rot="16200000">
            <a:off x="2015392" y="2467326"/>
            <a:ext cx="209285" cy="495408"/>
          </a:xfrm>
          <a:prstGeom prst="lef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017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Results – </a:t>
            </a:r>
            <a:r>
              <a:rPr lang="fr-FR" dirty="0" err="1"/>
              <a:t>Effect</a:t>
            </a:r>
            <a:r>
              <a:rPr lang="fr-FR" dirty="0"/>
              <a:t> of climate </a:t>
            </a:r>
            <a:r>
              <a:rPr lang="fr-FR" dirty="0" err="1"/>
              <a:t>risks</a:t>
            </a:r>
            <a:r>
              <a:rPr lang="fr-FR" dirty="0"/>
              <a:t> on </a:t>
            </a:r>
            <a:r>
              <a:rPr lang="fr-FR" dirty="0" err="1"/>
              <a:t>systemic</a:t>
            </a:r>
            <a:r>
              <a:rPr lang="fr-FR" dirty="0"/>
              <a:t> risk (II)</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21</a:t>
            </a:fld>
            <a:endParaRPr lang="fr-FR" dirty="0"/>
          </a:p>
        </p:txBody>
      </p:sp>
      <p:sp>
        <p:nvSpPr>
          <p:cNvPr id="5" name="Espace réservé du contenu 4"/>
          <p:cNvSpPr>
            <a:spLocks noGrp="1"/>
          </p:cNvSpPr>
          <p:nvPr>
            <p:ph idx="1"/>
          </p:nvPr>
        </p:nvSpPr>
        <p:spPr>
          <a:xfrm>
            <a:off x="468000" y="980728"/>
            <a:ext cx="8229600" cy="4525963"/>
          </a:xfrm>
        </p:spPr>
        <p:txBody>
          <a:bodyPr>
            <a:normAutofit/>
          </a:bodyPr>
          <a:lstStyle/>
          <a:p>
            <a:r>
              <a:rPr lang="en-US" sz="1800" dirty="0"/>
              <a:t>Transition risk affects systemic risk, while physical risk does not.</a:t>
            </a:r>
          </a:p>
          <a:p>
            <a:r>
              <a:rPr lang="fr-FR" sz="1800" dirty="0"/>
              <a:t>The magnitude of the </a:t>
            </a:r>
            <a:r>
              <a:rPr lang="fr-FR" sz="1800" dirty="0" err="1"/>
              <a:t>effect</a:t>
            </a:r>
            <a:r>
              <a:rPr lang="fr-FR" sz="1800" dirty="0"/>
              <a:t> of transition risk </a:t>
            </a:r>
            <a:r>
              <a:rPr lang="fr-FR" sz="1800" dirty="0" err="1"/>
              <a:t>is</a:t>
            </a:r>
            <a:r>
              <a:rPr lang="fr-FR" sz="1800" dirty="0"/>
              <a:t> </a:t>
            </a:r>
            <a:r>
              <a:rPr lang="fr-FR" sz="1800" dirty="0" err="1"/>
              <a:t>moderate</a:t>
            </a:r>
            <a:r>
              <a:rPr lang="fr-FR" sz="1800" dirty="0"/>
              <a:t>.</a:t>
            </a:r>
            <a:endParaRPr lang="en-US" sz="1800" dirty="0"/>
          </a:p>
          <a:p>
            <a:r>
              <a:rPr lang="en-US" sz="1800" dirty="0"/>
              <a:t>Results are robust to alternative sets of systematic and market stress factors.</a:t>
            </a:r>
            <a:endParaRPr lang="fr-FR" sz="1800" dirty="0"/>
          </a:p>
          <a:p>
            <a:pPr marL="0" indent="0">
              <a:buNone/>
            </a:pPr>
            <a:endParaRPr lang="fr-FR" sz="100" dirty="0"/>
          </a:p>
          <a:p>
            <a:pPr marL="0" indent="0" algn="ctr">
              <a:buNone/>
            </a:pPr>
            <a:r>
              <a:rPr lang="fr-FR" sz="1400" u="sng" dirty="0">
                <a:solidFill>
                  <a:schemeClr val="tx1">
                    <a:lumMod val="65000"/>
                    <a:lumOff val="35000"/>
                  </a:schemeClr>
                </a:solidFill>
              </a:rPr>
              <a:t>In the time </a:t>
            </a:r>
            <a:r>
              <a:rPr lang="fr-FR" sz="1400" u="sng" dirty="0" err="1">
                <a:solidFill>
                  <a:schemeClr val="tx1">
                    <a:lumMod val="65000"/>
                    <a:lumOff val="35000"/>
                  </a:schemeClr>
                </a:solidFill>
              </a:rPr>
              <a:t>series</a:t>
            </a:r>
            <a:r>
              <a:rPr lang="fr-FR" sz="1400" dirty="0">
                <a:solidFill>
                  <a:schemeClr val="tx1">
                    <a:lumMod val="65000"/>
                    <a:lumOff val="35000"/>
                  </a:schemeClr>
                </a:solidFill>
              </a:rPr>
              <a:t>				</a:t>
            </a:r>
            <a:r>
              <a:rPr lang="fr-FR" sz="1400" u="sng" dirty="0">
                <a:solidFill>
                  <a:schemeClr val="tx1">
                    <a:lumMod val="65000"/>
                    <a:lumOff val="35000"/>
                  </a:schemeClr>
                </a:solidFill>
              </a:rPr>
              <a:t>In the cross-section</a:t>
            </a:r>
            <a:endParaRPr lang="fr-FR" sz="1800" u="sng" dirty="0">
              <a:solidFill>
                <a:schemeClr val="tx1">
                  <a:lumMod val="65000"/>
                  <a:lumOff val="35000"/>
                </a:schemeClr>
              </a:solidFill>
            </a:endParaRPr>
          </a:p>
          <a:p>
            <a:pPr marL="0" indent="0">
              <a:buNone/>
            </a:pP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mc:AlternateContent xmlns:mc="http://schemas.openxmlformats.org/markup-compatibility/2006" xmlns:a14="http://schemas.microsoft.com/office/drawing/2010/main">
        <mc:Choice Requires="a14">
          <p:graphicFrame>
            <p:nvGraphicFramePr>
              <p:cNvPr id="17" name="Tableau 16"/>
              <p:cNvGraphicFramePr>
                <a:graphicFrameLocks noGrp="1"/>
              </p:cNvGraphicFramePr>
              <p:nvPr>
                <p:extLst>
                  <p:ext uri="{D42A27DB-BD31-4B8C-83A1-F6EECF244321}">
                    <p14:modId xmlns:p14="http://schemas.microsoft.com/office/powerpoint/2010/main" val="3412672531"/>
                  </p:ext>
                </p:extLst>
              </p:nvPr>
            </p:nvGraphicFramePr>
            <p:xfrm>
              <a:off x="5364087" y="2344121"/>
              <a:ext cx="2808313" cy="3772667"/>
            </p:xfrm>
            <a:graphic>
              <a:graphicData uri="http://schemas.openxmlformats.org/drawingml/2006/table">
                <a:tbl>
                  <a:tblPr/>
                  <a:tblGrid>
                    <a:gridCol w="1080120">
                      <a:extLst>
                        <a:ext uri="{9D8B030D-6E8A-4147-A177-3AD203B41FA5}">
                          <a16:colId xmlns:a16="http://schemas.microsoft.com/office/drawing/2014/main" val="2757629071"/>
                        </a:ext>
                      </a:extLst>
                    </a:gridCol>
                    <a:gridCol w="864096">
                      <a:extLst>
                        <a:ext uri="{9D8B030D-6E8A-4147-A177-3AD203B41FA5}">
                          <a16:colId xmlns:a16="http://schemas.microsoft.com/office/drawing/2014/main" val="2010277529"/>
                        </a:ext>
                      </a:extLst>
                    </a:gridCol>
                    <a:gridCol w="864097">
                      <a:extLst>
                        <a:ext uri="{9D8B030D-6E8A-4147-A177-3AD203B41FA5}">
                          <a16:colId xmlns:a16="http://schemas.microsoft.com/office/drawing/2014/main" val="3515697441"/>
                        </a:ext>
                      </a:extLst>
                    </a:gridCol>
                  </a:tblGrid>
                  <a:tr h="164029">
                    <a:tc rowSpan="2">
                      <a:txBody>
                        <a:bodyPr/>
                        <a:lstStyle/>
                        <a:p>
                          <a:pPr>
                            <a:lnSpc>
                              <a:spcPct val="107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VARIABLES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0638263"/>
                      </a:ext>
                    </a:extLst>
                  </a:tr>
                  <a:tr h="164029">
                    <a:tc vMerge="1">
                      <a:txBody>
                        <a:bodyPr/>
                        <a:lstStyle/>
                        <a:p>
                          <a:endParaRPr lang="en-US"/>
                        </a:p>
                      </a:txBody>
                      <a:tcP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900">
                                            <a:effectLst/>
                                            <a:latin typeface="Cambria Math" panose="02040503050406030204" pitchFamily="18" charset="0"/>
                                            <a:ea typeface="Times New Roman" panose="02020603050405020304" pitchFamily="18" charset="0"/>
                                            <a:cs typeface="Times New Roman" panose="02020603050405020304" pitchFamily="18" charset="0"/>
                                          </a:rPr>
                                          <m:t>Χ</m:t>
                                        </m:r>
                                      </m:e>
                                    </m:acc>
                                  </m:e>
                                  <m:sub>
                                    <m:r>
                                      <a:rPr lang="en-US" sz="9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900">
                                            <a:effectLst/>
                                            <a:latin typeface="Cambria Math" panose="02040503050406030204" pitchFamily="18" charset="0"/>
                                            <a:ea typeface="Times New Roman" panose="02020603050405020304" pitchFamily="18" charset="0"/>
                                            <a:cs typeface="Times New Roman" panose="02020603050405020304" pitchFamily="18" charset="0"/>
                                          </a:rPr>
                                          <m:t>Χ</m:t>
                                        </m:r>
                                      </m:e>
                                    </m:acc>
                                  </m:e>
                                  <m:sub>
                                    <m:r>
                                      <a:rPr lang="en-US" sz="9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242996"/>
                      </a:ext>
                    </a:extLst>
                  </a:tr>
                  <a:tr h="164029">
                    <a:tc>
                      <a:txBody>
                        <a:bodyPr/>
                        <a:lstStyle/>
                        <a:p>
                          <a:pPr algn="l">
                            <a:lnSpc>
                              <a:spcPct val="107000"/>
                            </a:lnSpc>
                            <a:spcAft>
                              <a:spcPts val="0"/>
                            </a:spcAft>
                          </a:pPr>
                          <a14:m>
                            <m:oMathPara xmlns:m="http://schemas.openxmlformats.org/officeDocument/2006/math">
                              <m:oMathParaPr>
                                <m:jc m:val="left"/>
                              </m:oMathParaPr>
                              <m:oMath xmlns:m="http://schemas.openxmlformats.org/officeDocument/2006/math">
                                <m:sSub>
                                  <m:sSubPr>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𝛽</m:t>
                                        </m:r>
                                      </m:e>
                                    </m:acc>
                                  </m:e>
                                  <m:sub>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𝐵𝑀𝐺</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848213906"/>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extLst>
                      <a:ext uri="{0D108BD9-81ED-4DB2-BD59-A6C34878D82A}">
                        <a16:rowId xmlns:a16="http://schemas.microsoft.com/office/drawing/2014/main" val="3143802742"/>
                      </a:ext>
                    </a:extLst>
                  </a:tr>
                  <a:tr h="164029">
                    <a:tc>
                      <a:txBody>
                        <a:bodyPr/>
                        <a:lstStyle/>
                        <a:p>
                          <a:pPr algn="l">
                            <a:lnSpc>
                              <a:spcPct val="107000"/>
                            </a:lnSpc>
                            <a:spcAft>
                              <a:spcPts val="0"/>
                            </a:spcAft>
                          </a:pPr>
                          <a14:m>
                            <m:oMathPara xmlns:m="http://schemas.openxmlformats.org/officeDocument/2006/math">
                              <m:oMathParaPr>
                                <m:jc m:val="left"/>
                              </m:oMathParaPr>
                              <m:oMath xmlns:m="http://schemas.openxmlformats.org/officeDocument/2006/math">
                                <m:sSub>
                                  <m:sSubPr>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𝛽</m:t>
                                        </m:r>
                                      </m:e>
                                    </m:acc>
                                  </m:e>
                                  <m:sub>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𝑉𝑀𝑆</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extLst>
                      <a:ext uri="{0D108BD9-81ED-4DB2-BD59-A6C34878D82A}">
                        <a16:rowId xmlns:a16="http://schemas.microsoft.com/office/drawing/2014/main" val="141938699"/>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extLst>
                      <a:ext uri="{0D108BD9-81ED-4DB2-BD59-A6C34878D82A}">
                        <a16:rowId xmlns:a16="http://schemas.microsoft.com/office/drawing/2014/main" val="1286882081"/>
                      </a:ext>
                    </a:extLst>
                  </a:tr>
                  <a:tr h="164029">
                    <a:tc>
                      <a:txBody>
                        <a:bodyPr/>
                        <a:lstStyle/>
                        <a:p>
                          <a:pPr algn="l">
                            <a:lnSpc>
                              <a:spcPct val="107000"/>
                            </a:lnSpc>
                            <a:spcAft>
                              <a:spcPts val="0"/>
                            </a:spcAft>
                          </a:pPr>
                          <a14:m>
                            <m:oMathPara xmlns:m="http://schemas.openxmlformats.org/officeDocument/2006/math">
                              <m:oMathParaPr>
                                <m:jc m:val="left"/>
                              </m:oMathParaPr>
                              <m:oMath xmlns:m="http://schemas.openxmlformats.org/officeDocument/2006/math">
                                <m:sSub>
                                  <m:sSubPr>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𝛽</m:t>
                                        </m:r>
                                      </m:e>
                                    </m:acc>
                                  </m:e>
                                  <m:sub>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𝑀𝐾𝑇</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1936465527"/>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4015838789"/>
                      </a:ext>
                    </a:extLst>
                  </a:tr>
                  <a:tr h="164029">
                    <a:tc>
                      <a:txBody>
                        <a:bodyPr/>
                        <a:lstStyle/>
                        <a:p>
                          <a:pPr algn="l">
                            <a:lnSpc>
                              <a:spcPct val="107000"/>
                            </a:lnSpc>
                            <a:spcAft>
                              <a:spcPts val="0"/>
                            </a:spcAft>
                          </a:pPr>
                          <a14:m>
                            <m:oMathPara xmlns:m="http://schemas.openxmlformats.org/officeDocument/2006/math">
                              <m:oMathParaPr>
                                <m:jc m:val="left"/>
                              </m:oMathParaPr>
                              <m:oMath xmlns:m="http://schemas.openxmlformats.org/officeDocument/2006/math">
                                <m:sSub>
                                  <m:sSubPr>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𝛽</m:t>
                                        </m:r>
                                      </m:e>
                                    </m:acc>
                                  </m:e>
                                  <m:sub>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𝑆𝑀𝐵</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1525393454"/>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3241393589"/>
                      </a:ext>
                    </a:extLst>
                  </a:tr>
                  <a:tr h="164029">
                    <a:tc>
                      <a:txBody>
                        <a:bodyPr/>
                        <a:lstStyle/>
                        <a:p>
                          <a:pPr algn="l">
                            <a:lnSpc>
                              <a:spcPct val="107000"/>
                            </a:lnSpc>
                            <a:spcAft>
                              <a:spcPts val="0"/>
                            </a:spcAft>
                          </a:pPr>
                          <a14:m>
                            <m:oMathPara xmlns:m="http://schemas.openxmlformats.org/officeDocument/2006/math">
                              <m:oMathParaPr>
                                <m:jc m:val="left"/>
                              </m:oMathParaPr>
                              <m:oMath xmlns:m="http://schemas.openxmlformats.org/officeDocument/2006/math">
                                <m:sSub>
                                  <m:sSubPr>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𝛽</m:t>
                                        </m:r>
                                      </m:e>
                                    </m:acc>
                                  </m:e>
                                  <m:sub>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𝐻𝑀𝐿</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650922432"/>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1169353695"/>
                      </a:ext>
                    </a:extLst>
                  </a:tr>
                  <a:tr h="164029">
                    <a:tc>
                      <a:txBody>
                        <a:bodyPr/>
                        <a:lstStyle/>
                        <a:p>
                          <a:pPr algn="l">
                            <a:lnSpc>
                              <a:spcPct val="107000"/>
                            </a:lnSpc>
                            <a:spcAft>
                              <a:spcPts val="0"/>
                            </a:spcAft>
                          </a:pPr>
                          <a14:m>
                            <m:oMathPara xmlns:m="http://schemas.openxmlformats.org/officeDocument/2006/math">
                              <m:oMathParaPr>
                                <m:jc m:val="left"/>
                              </m:oMathParaPr>
                              <m:oMath xmlns:m="http://schemas.openxmlformats.org/officeDocument/2006/math">
                                <m:sSub>
                                  <m:sSubPr>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𝛽</m:t>
                                        </m:r>
                                      </m:e>
                                    </m:acc>
                                  </m:e>
                                  <m:sub>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𝑅𝑀𝑊</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842966280"/>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717445474"/>
                      </a:ext>
                    </a:extLst>
                  </a:tr>
                  <a:tr h="164029">
                    <a:tc>
                      <a:txBody>
                        <a:bodyPr/>
                        <a:lstStyle/>
                        <a:p>
                          <a:pPr algn="l">
                            <a:lnSpc>
                              <a:spcPct val="107000"/>
                            </a:lnSpc>
                            <a:spcAft>
                              <a:spcPts val="0"/>
                            </a:spcAft>
                          </a:pPr>
                          <a14:m>
                            <m:oMathPara xmlns:m="http://schemas.openxmlformats.org/officeDocument/2006/math">
                              <m:oMathParaPr>
                                <m:jc m:val="left"/>
                              </m:oMathParaPr>
                              <m:oMath xmlns:m="http://schemas.openxmlformats.org/officeDocument/2006/math">
                                <m:sSub>
                                  <m:sSubPr>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𝛽</m:t>
                                        </m:r>
                                      </m:e>
                                    </m:acc>
                                  </m:e>
                                  <m:sub>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𝐶𝑀𝐴</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2197325951"/>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3349283297"/>
                      </a:ext>
                    </a:extLst>
                  </a:tr>
                  <a:tr h="164029">
                    <a:tc>
                      <a:txBody>
                        <a:bodyPr/>
                        <a:lstStyle/>
                        <a:p>
                          <a:pPr lvl="0" algn="l">
                            <a:lnSpc>
                              <a:spcPct val="107000"/>
                            </a:lnSpc>
                            <a:spcAft>
                              <a:spcPts val="0"/>
                            </a:spcAft>
                          </a:pPr>
                          <a14:m>
                            <m:oMathPara xmlns:m="http://schemas.openxmlformats.org/officeDocument/2006/math">
                              <m:oMathParaPr>
                                <m:jc m:val="left"/>
                              </m:oMathParaPr>
                              <m:oMath xmlns:m="http://schemas.openxmlformats.org/officeDocument/2006/math">
                                <m:sSub>
                                  <m:sSubPr>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𝛽</m:t>
                                        </m:r>
                                      </m:e>
                                    </m:acc>
                                  </m:e>
                                  <m:sub>
                                    <m:r>
                                      <a:rPr lang="en-US" sz="900" i="1">
                                        <a:effectLst/>
                                        <a:latin typeface="Cambria Math" panose="02040503050406030204" pitchFamily="18" charset="0"/>
                                        <a:ea typeface="Times New Roman" panose="02020603050405020304" pitchFamily="18" charset="0"/>
                                        <a:cs typeface="Times New Roman" panose="02020603050405020304" pitchFamily="18" charset="0"/>
                                      </a:rPr>
                                      <m:t>𝑊𝑀𝐿</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178214720"/>
                      </a:ext>
                    </a:extLst>
                  </a:tr>
                  <a:tr h="164029">
                    <a:tc>
                      <a:txBody>
                        <a:bodyPr/>
                        <a:lstStyle/>
                        <a:p>
                          <a:pPr>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448861"/>
                      </a:ext>
                    </a:extLst>
                  </a:tr>
                  <a:tr h="164029">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95905293"/>
                      </a:ext>
                    </a:extLst>
                  </a:tr>
                  <a:tr h="164029">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R-squared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extLst>
                      <a:ext uri="{0D108BD9-81ED-4DB2-BD59-A6C34878D82A}">
                        <a16:rowId xmlns:a16="http://schemas.microsoft.com/office/drawing/2014/main" val="638346533"/>
                      </a:ext>
                    </a:extLst>
                  </a:tr>
                  <a:tr h="164029">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Adjusted R-squared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extLst>
                      <a:ext uri="{0D108BD9-81ED-4DB2-BD59-A6C34878D82A}">
                        <a16:rowId xmlns:a16="http://schemas.microsoft.com/office/drawing/2014/main" val="2699117268"/>
                      </a:ext>
                    </a:extLst>
                  </a:tr>
                  <a:tr h="164029">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 : Country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extLst>
                      <a:ext uri="{0D108BD9-81ED-4DB2-BD59-A6C34878D82A}">
                        <a16:rowId xmlns:a16="http://schemas.microsoft.com/office/drawing/2014/main" val="2653386499"/>
                      </a:ext>
                    </a:extLst>
                  </a:tr>
                  <a:tr h="164029">
                    <a:tc>
                      <a:txBody>
                        <a:bodyPr/>
                        <a:lstStyle/>
                        <a:p>
                          <a:pP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 : </a:t>
                          </a:r>
                          <a:r>
                            <a:rPr lang="fr-FR"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Industry</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112359"/>
                      </a:ext>
                    </a:extLst>
                  </a:tr>
                </a:tbl>
              </a:graphicData>
            </a:graphic>
          </p:graphicFrame>
        </mc:Choice>
        <mc:Fallback xmlns="">
          <p:graphicFrame>
            <p:nvGraphicFramePr>
              <p:cNvPr id="17" name="Tableau 16"/>
              <p:cNvGraphicFramePr>
                <a:graphicFrameLocks noGrp="1"/>
              </p:cNvGraphicFramePr>
              <p:nvPr>
                <p:extLst>
                  <p:ext uri="{D42A27DB-BD31-4B8C-83A1-F6EECF244321}">
                    <p14:modId xmlns:p14="http://schemas.microsoft.com/office/powerpoint/2010/main" val="3412672531"/>
                  </p:ext>
                </p:extLst>
              </p:nvPr>
            </p:nvGraphicFramePr>
            <p:xfrm>
              <a:off x="5364087" y="2344121"/>
              <a:ext cx="2808313" cy="3772667"/>
            </p:xfrm>
            <a:graphic>
              <a:graphicData uri="http://schemas.openxmlformats.org/drawingml/2006/table">
                <a:tbl>
                  <a:tblPr/>
                  <a:tblGrid>
                    <a:gridCol w="1080120">
                      <a:extLst>
                        <a:ext uri="{9D8B030D-6E8A-4147-A177-3AD203B41FA5}">
                          <a16:colId xmlns:a16="http://schemas.microsoft.com/office/drawing/2014/main" val="2757629071"/>
                        </a:ext>
                      </a:extLst>
                    </a:gridCol>
                    <a:gridCol w="864096">
                      <a:extLst>
                        <a:ext uri="{9D8B030D-6E8A-4147-A177-3AD203B41FA5}">
                          <a16:colId xmlns:a16="http://schemas.microsoft.com/office/drawing/2014/main" val="2010277529"/>
                        </a:ext>
                      </a:extLst>
                    </a:gridCol>
                    <a:gridCol w="864097">
                      <a:extLst>
                        <a:ext uri="{9D8B030D-6E8A-4147-A177-3AD203B41FA5}">
                          <a16:colId xmlns:a16="http://schemas.microsoft.com/office/drawing/2014/main" val="3515697441"/>
                        </a:ext>
                      </a:extLst>
                    </a:gridCol>
                  </a:tblGrid>
                  <a:tr h="164029">
                    <a:tc rowSpan="2">
                      <a:txBody>
                        <a:bodyPr/>
                        <a:lstStyle/>
                        <a:p>
                          <a:pPr>
                            <a:lnSpc>
                              <a:spcPct val="107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VARIABLES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0638263"/>
                      </a:ext>
                    </a:extLst>
                  </a:tr>
                  <a:tr h="164029">
                    <a:tc vMerge="1">
                      <a:txBody>
                        <a:bodyPr/>
                        <a:lstStyle/>
                        <a:p>
                          <a:endParaRPr lang="en-US"/>
                        </a:p>
                      </a:txBody>
                      <a:tcPr/>
                    </a:tc>
                    <a:tc>
                      <a:txBody>
                        <a:bodyPr/>
                        <a:lstStyle/>
                        <a:p>
                          <a:endParaRPr lang="en-US"/>
                        </a:p>
                      </a:txBody>
                      <a:tcPr marL="47625" marR="47625" marT="0" marB="0">
                        <a:lnL>
                          <a:noFill/>
                        </a:lnL>
                        <a:lnR>
                          <a:noFill/>
                        </a:lnR>
                        <a:lnT>
                          <a:noFill/>
                        </a:lnT>
                        <a:lnB w="12700" cap="flat" cmpd="sng" algn="ctr">
                          <a:solidFill>
                            <a:srgbClr val="000000"/>
                          </a:solidFill>
                          <a:prstDash val="solid"/>
                          <a:round/>
                          <a:headEnd type="none" w="med" len="med"/>
                          <a:tailEnd type="none" w="med" len="med"/>
                        </a:lnB>
                        <a:blipFill>
                          <a:blip r:embed="rId2"/>
                          <a:stretch>
                            <a:fillRect l="-125352" t="-118519" r="-100704" b="-2118519"/>
                          </a:stretch>
                        </a:blipFill>
                      </a:tcPr>
                    </a:tc>
                    <a:tc>
                      <a:txBody>
                        <a:bodyPr/>
                        <a:lstStyle/>
                        <a:p>
                          <a:endParaRPr lang="en-US"/>
                        </a:p>
                      </a:txBody>
                      <a:tcPr marL="47625" marR="47625" marT="0" marB="0">
                        <a:lnL>
                          <a:noFill/>
                        </a:lnL>
                        <a:lnR>
                          <a:noFill/>
                        </a:lnR>
                        <a:lnT>
                          <a:noFill/>
                        </a:lnT>
                        <a:lnB w="12700" cap="flat" cmpd="sng" algn="ctr">
                          <a:solidFill>
                            <a:srgbClr val="000000"/>
                          </a:solidFill>
                          <a:prstDash val="solid"/>
                          <a:round/>
                          <a:headEnd type="none" w="med" len="med"/>
                          <a:tailEnd type="none" w="med" len="med"/>
                        </a:lnB>
                        <a:blipFill>
                          <a:blip r:embed="rId2"/>
                          <a:stretch>
                            <a:fillRect l="-225352" t="-118519" r="-704" b="-2118519"/>
                          </a:stretch>
                        </a:blipFill>
                      </a:tcPr>
                    </a:tc>
                    <a:extLst>
                      <a:ext uri="{0D108BD9-81ED-4DB2-BD59-A6C34878D82A}">
                        <a16:rowId xmlns:a16="http://schemas.microsoft.com/office/drawing/2014/main" val="3685242996"/>
                      </a:ext>
                    </a:extLst>
                  </a:tr>
                  <a:tr h="164029">
                    <a:tc>
                      <a:txBody>
                        <a:bodyPr/>
                        <a:lstStyle/>
                        <a:p>
                          <a:endParaRPr lang="en-US"/>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blipFill>
                          <a:blip r:embed="rId2"/>
                          <a:stretch>
                            <a:fillRect t="-218519" r="-160112" b="-2018519"/>
                          </a:stretch>
                        </a:blip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848213906"/>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extLst>
                      <a:ext uri="{0D108BD9-81ED-4DB2-BD59-A6C34878D82A}">
                        <a16:rowId xmlns:a16="http://schemas.microsoft.com/office/drawing/2014/main" val="3143802742"/>
                      </a:ext>
                    </a:extLst>
                  </a:tr>
                  <a:tr h="164029">
                    <a:tc>
                      <a:txBody>
                        <a:bodyPr/>
                        <a:lstStyle/>
                        <a:p>
                          <a:endParaRPr lang="en-US"/>
                        </a:p>
                      </a:txBody>
                      <a:tcPr marL="47625" marR="47625" marT="0" marB="0" anchor="b">
                        <a:lnL>
                          <a:noFill/>
                        </a:lnL>
                        <a:lnR>
                          <a:noFill/>
                        </a:lnR>
                        <a:lnT>
                          <a:noFill/>
                        </a:lnT>
                        <a:lnB>
                          <a:noFill/>
                        </a:lnB>
                        <a:blipFill>
                          <a:blip r:embed="rId2"/>
                          <a:stretch>
                            <a:fillRect t="-418519" r="-160112" b="-1818519"/>
                          </a:stretch>
                        </a:blip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extLst>
                      <a:ext uri="{0D108BD9-81ED-4DB2-BD59-A6C34878D82A}">
                        <a16:rowId xmlns:a16="http://schemas.microsoft.com/office/drawing/2014/main" val="141938699"/>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extLst>
                      <a:ext uri="{0D108BD9-81ED-4DB2-BD59-A6C34878D82A}">
                        <a16:rowId xmlns:a16="http://schemas.microsoft.com/office/drawing/2014/main" val="1286882081"/>
                      </a:ext>
                    </a:extLst>
                  </a:tr>
                  <a:tr h="164029">
                    <a:tc>
                      <a:txBody>
                        <a:bodyPr/>
                        <a:lstStyle/>
                        <a:p>
                          <a:endParaRPr lang="en-US"/>
                        </a:p>
                      </a:txBody>
                      <a:tcPr marL="47625" marR="47625" marT="0" marB="0" anchor="b">
                        <a:lnL>
                          <a:noFill/>
                        </a:lnL>
                        <a:lnR>
                          <a:noFill/>
                        </a:lnR>
                        <a:lnT>
                          <a:noFill/>
                        </a:lnT>
                        <a:lnB>
                          <a:noFill/>
                        </a:lnB>
                        <a:blipFill>
                          <a:blip r:embed="rId2"/>
                          <a:stretch>
                            <a:fillRect t="-618519" r="-160112" b="-1618519"/>
                          </a:stretch>
                        </a:blip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1936465527"/>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4015838789"/>
                      </a:ext>
                    </a:extLst>
                  </a:tr>
                  <a:tr h="164029">
                    <a:tc>
                      <a:txBody>
                        <a:bodyPr/>
                        <a:lstStyle/>
                        <a:p>
                          <a:endParaRPr lang="en-US"/>
                        </a:p>
                      </a:txBody>
                      <a:tcPr marL="47625" marR="47625" marT="0" marB="0" anchor="b">
                        <a:lnL>
                          <a:noFill/>
                        </a:lnL>
                        <a:lnR>
                          <a:noFill/>
                        </a:lnR>
                        <a:lnT>
                          <a:noFill/>
                        </a:lnT>
                        <a:lnB>
                          <a:noFill/>
                        </a:lnB>
                        <a:blipFill>
                          <a:blip r:embed="rId2"/>
                          <a:stretch>
                            <a:fillRect t="-818519" r="-160112" b="-1418519"/>
                          </a:stretch>
                        </a:blip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1525393454"/>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3241393589"/>
                      </a:ext>
                    </a:extLst>
                  </a:tr>
                  <a:tr h="164029">
                    <a:tc>
                      <a:txBody>
                        <a:bodyPr/>
                        <a:lstStyle/>
                        <a:p>
                          <a:endParaRPr lang="en-US"/>
                        </a:p>
                      </a:txBody>
                      <a:tcPr marL="47625" marR="47625" marT="0" marB="0" anchor="b">
                        <a:lnL>
                          <a:noFill/>
                        </a:lnL>
                        <a:lnR>
                          <a:noFill/>
                        </a:lnR>
                        <a:lnT>
                          <a:noFill/>
                        </a:lnT>
                        <a:lnB>
                          <a:noFill/>
                        </a:lnB>
                        <a:blipFill>
                          <a:blip r:embed="rId2"/>
                          <a:stretch>
                            <a:fillRect t="-1018519" r="-160112" b="-1218519"/>
                          </a:stretch>
                        </a:blip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650922432"/>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1169353695"/>
                      </a:ext>
                    </a:extLst>
                  </a:tr>
                  <a:tr h="164029">
                    <a:tc>
                      <a:txBody>
                        <a:bodyPr/>
                        <a:lstStyle/>
                        <a:p>
                          <a:endParaRPr lang="en-US"/>
                        </a:p>
                      </a:txBody>
                      <a:tcPr marL="47625" marR="47625" marT="0" marB="0" anchor="b">
                        <a:lnL>
                          <a:noFill/>
                        </a:lnL>
                        <a:lnR>
                          <a:noFill/>
                        </a:lnR>
                        <a:lnT>
                          <a:noFill/>
                        </a:lnT>
                        <a:lnB>
                          <a:noFill/>
                        </a:lnB>
                        <a:blipFill>
                          <a:blip r:embed="rId2"/>
                          <a:stretch>
                            <a:fillRect t="-1214815" r="-160112" b="-1022222"/>
                          </a:stretch>
                        </a:blip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842966280"/>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717445474"/>
                      </a:ext>
                    </a:extLst>
                  </a:tr>
                  <a:tr h="164029">
                    <a:tc>
                      <a:txBody>
                        <a:bodyPr/>
                        <a:lstStyle/>
                        <a:p>
                          <a:endParaRPr lang="en-US"/>
                        </a:p>
                      </a:txBody>
                      <a:tcPr marL="47625" marR="47625" marT="0" marB="0" anchor="b">
                        <a:lnL>
                          <a:noFill/>
                        </a:lnL>
                        <a:lnR>
                          <a:noFill/>
                        </a:lnR>
                        <a:lnT>
                          <a:noFill/>
                        </a:lnT>
                        <a:lnB>
                          <a:noFill/>
                        </a:lnB>
                        <a:blipFill>
                          <a:blip r:embed="rId2"/>
                          <a:stretch>
                            <a:fillRect t="-1414815" r="-160112" b="-822222"/>
                          </a:stretch>
                        </a:blip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2197325951"/>
                      </a:ext>
                    </a:extLst>
                  </a:tr>
                  <a:tr h="164029">
                    <a:tc>
                      <a:txBody>
                        <a:bodyPr/>
                        <a:lstStyle/>
                        <a:p>
                          <a:pPr algn="l">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3349283297"/>
                      </a:ext>
                    </a:extLst>
                  </a:tr>
                  <a:tr h="164029">
                    <a:tc>
                      <a:txBody>
                        <a:bodyPr/>
                        <a:lstStyle/>
                        <a:p>
                          <a:endParaRPr lang="en-US"/>
                        </a:p>
                      </a:txBody>
                      <a:tcPr marL="47625" marR="47625" marT="0" marB="0" anchor="b">
                        <a:lnL>
                          <a:noFill/>
                        </a:lnL>
                        <a:lnR>
                          <a:noFill/>
                        </a:lnR>
                        <a:lnT>
                          <a:noFill/>
                        </a:lnT>
                        <a:lnB>
                          <a:noFill/>
                        </a:lnB>
                        <a:blipFill>
                          <a:blip r:embed="rId2"/>
                          <a:stretch>
                            <a:fillRect t="-1614815" r="-160112" b="-622222"/>
                          </a:stretch>
                        </a:blip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extLst>
                      <a:ext uri="{0D108BD9-81ED-4DB2-BD59-A6C34878D82A}">
                        <a16:rowId xmlns:a16="http://schemas.microsoft.com/office/drawing/2014/main" val="178214720"/>
                      </a:ext>
                    </a:extLst>
                  </a:tr>
                  <a:tr h="164029">
                    <a:tc>
                      <a:txBody>
                        <a:bodyPr/>
                        <a:lstStyle/>
                        <a:p>
                          <a:pPr>
                            <a:lnSpc>
                              <a:spcPct val="107000"/>
                            </a:lnSpc>
                            <a:spcAft>
                              <a:spcPts val="0"/>
                            </a:spcAft>
                          </a:pPr>
                          <a:r>
                            <a:rPr lang="fr-FR" sz="9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448861"/>
                      </a:ext>
                    </a:extLst>
                  </a:tr>
                  <a:tr h="164029">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95905293"/>
                      </a:ext>
                    </a:extLst>
                  </a:tr>
                  <a:tr h="164029">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R-squared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extLst>
                      <a:ext uri="{0D108BD9-81ED-4DB2-BD59-A6C34878D82A}">
                        <a16:rowId xmlns:a16="http://schemas.microsoft.com/office/drawing/2014/main" val="638346533"/>
                      </a:ext>
                    </a:extLst>
                  </a:tr>
                  <a:tr h="164029">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Adjusted R-squared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extLst>
                      <a:ext uri="{0D108BD9-81ED-4DB2-BD59-A6C34878D82A}">
                        <a16:rowId xmlns:a16="http://schemas.microsoft.com/office/drawing/2014/main" val="2699117268"/>
                      </a:ext>
                    </a:extLst>
                  </a:tr>
                  <a:tr h="164029">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 : Country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extLst>
                      <a:ext uri="{0D108BD9-81ED-4DB2-BD59-A6C34878D82A}">
                        <a16:rowId xmlns:a16="http://schemas.microsoft.com/office/drawing/2014/main" val="2653386499"/>
                      </a:ext>
                    </a:extLst>
                  </a:tr>
                  <a:tr h="164029">
                    <a:tc>
                      <a:txBody>
                        <a:bodyPr/>
                        <a:lstStyle/>
                        <a:p>
                          <a:pP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 : </a:t>
                          </a:r>
                          <a:r>
                            <a:rPr lang="fr-FR"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Industry</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11235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au 17"/>
              <p:cNvGraphicFramePr>
                <a:graphicFrameLocks noGrp="1"/>
              </p:cNvGraphicFramePr>
              <p:nvPr>
                <p:extLst>
                  <p:ext uri="{D42A27DB-BD31-4B8C-83A1-F6EECF244321}">
                    <p14:modId xmlns:p14="http://schemas.microsoft.com/office/powerpoint/2010/main" val="1809009926"/>
                  </p:ext>
                </p:extLst>
              </p:nvPr>
            </p:nvGraphicFramePr>
            <p:xfrm>
              <a:off x="899592" y="2344111"/>
              <a:ext cx="2591520" cy="3772677"/>
            </p:xfrm>
            <a:graphic>
              <a:graphicData uri="http://schemas.openxmlformats.org/drawingml/2006/table">
                <a:tbl>
                  <a:tblPr/>
                  <a:tblGrid>
                    <a:gridCol w="1008112">
                      <a:extLst>
                        <a:ext uri="{9D8B030D-6E8A-4147-A177-3AD203B41FA5}">
                          <a16:colId xmlns:a16="http://schemas.microsoft.com/office/drawing/2014/main" val="3106976745"/>
                        </a:ext>
                      </a:extLst>
                    </a:gridCol>
                    <a:gridCol w="792088">
                      <a:extLst>
                        <a:ext uri="{9D8B030D-6E8A-4147-A177-3AD203B41FA5}">
                          <a16:colId xmlns:a16="http://schemas.microsoft.com/office/drawing/2014/main" val="3846238875"/>
                        </a:ext>
                      </a:extLst>
                    </a:gridCol>
                    <a:gridCol w="791320">
                      <a:extLst>
                        <a:ext uri="{9D8B030D-6E8A-4147-A177-3AD203B41FA5}">
                          <a16:colId xmlns:a16="http://schemas.microsoft.com/office/drawing/2014/main" val="3913452002"/>
                        </a:ext>
                      </a:extLst>
                    </a:gridCol>
                  </a:tblGrid>
                  <a:tr h="163822">
                    <a:tc rowSpan="2">
                      <a:txBody>
                        <a:bodyPr/>
                        <a:lstStyle/>
                        <a:p>
                          <a:pPr>
                            <a:lnSpc>
                              <a:spcPct val="107000"/>
                            </a:lnSpc>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VARIABLES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9622478"/>
                      </a:ext>
                    </a:extLst>
                  </a:tr>
                  <a:tr h="163822">
                    <a:tc vMerge="1">
                      <a:txBody>
                        <a:bodyPr/>
                        <a:lstStyle/>
                        <a:p>
                          <a:endParaRPr lang="en-US"/>
                        </a:p>
                      </a:txBody>
                      <a:tcP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fr-FR" sz="10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1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000">
                                            <a:effectLst/>
                                            <a:latin typeface="Cambria Math" panose="02040503050406030204" pitchFamily="18" charset="0"/>
                                            <a:ea typeface="Times New Roman" panose="02020603050405020304" pitchFamily="18" charset="0"/>
                                            <a:cs typeface="Times New Roman" panose="02020603050405020304" pitchFamily="18" charset="0"/>
                                          </a:rPr>
                                          <m:t>Ω</m:t>
                                        </m:r>
                                      </m:e>
                                    </m:acc>
                                  </m:e>
                                  <m:sub>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fr-FR" sz="10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fr-FR" sz="1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000">
                                            <a:effectLst/>
                                            <a:latin typeface="Cambria Math" panose="02040503050406030204" pitchFamily="18" charset="0"/>
                                            <a:ea typeface="Times New Roman" panose="02020603050405020304" pitchFamily="18" charset="0"/>
                                            <a:cs typeface="Times New Roman" panose="02020603050405020304" pitchFamily="18" charset="0"/>
                                          </a:rPr>
                                          <m:t>Ω</m:t>
                                        </m:r>
                                      </m:e>
                                    </m:acc>
                                  </m:e>
                                  <m:sub>
                                    <m:r>
                                      <a:rPr lang="en-US" sz="1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01837"/>
                      </a:ext>
                    </a:extLst>
                  </a:tr>
                  <a:tr h="163822">
                    <a:tc>
                      <a:txBody>
                        <a:bodyPr/>
                        <a:lstStyle/>
                        <a:p>
                          <a:pPr>
                            <a:lnSpc>
                              <a:spcPct val="107000"/>
                            </a:lnSpc>
                            <a:spcAft>
                              <a:spcPts val="0"/>
                            </a:spcAft>
                          </a:pPr>
                          <a:r>
                            <a:rPr lang="fr-FR" sz="800" dirty="0">
                              <a:effectLst/>
                              <a:latin typeface="Times New Roman" panose="02020603050405020304" pitchFamily="18" charset="0"/>
                              <a:ea typeface="Times New Roman" panose="02020603050405020304" pitchFamily="18" charset="0"/>
                              <a:cs typeface="Times New Roman" panose="02020603050405020304" pitchFamily="18" charset="0"/>
                            </a:rPr>
                            <a:t>BMG</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2320166963"/>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extLst>
                      <a:ext uri="{0D108BD9-81ED-4DB2-BD59-A6C34878D82A}">
                        <a16:rowId xmlns:a16="http://schemas.microsoft.com/office/drawing/2014/main" val="1961947961"/>
                      </a:ext>
                    </a:extLst>
                  </a:tr>
                  <a:tr h="163822">
                    <a:tc>
                      <a:txBody>
                        <a:bodyPr/>
                        <a:lstStyle/>
                        <a:p>
                          <a:pPr>
                            <a:lnSpc>
                              <a:spcPct val="107000"/>
                            </a:lnSpc>
                            <a:spcAft>
                              <a:spcPts val="0"/>
                            </a:spcAft>
                          </a:pPr>
                          <a:r>
                            <a:rPr lang="fr-FR" sz="800">
                              <a:effectLst/>
                              <a:latin typeface="Times New Roman" panose="02020603050405020304" pitchFamily="18" charset="0"/>
                              <a:ea typeface="Times New Roman" panose="02020603050405020304" pitchFamily="18" charset="0"/>
                              <a:cs typeface="Times New Roman" panose="02020603050405020304" pitchFamily="18" charset="0"/>
                            </a:rPr>
                            <a:t>VMS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extLst>
                      <a:ext uri="{0D108BD9-81ED-4DB2-BD59-A6C34878D82A}">
                        <a16:rowId xmlns:a16="http://schemas.microsoft.com/office/drawing/2014/main" val="2311623204"/>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extLst>
                      <a:ext uri="{0D108BD9-81ED-4DB2-BD59-A6C34878D82A}">
                        <a16:rowId xmlns:a16="http://schemas.microsoft.com/office/drawing/2014/main" val="2990320116"/>
                      </a:ext>
                    </a:extLst>
                  </a:tr>
                  <a:tr h="163822">
                    <a:tc>
                      <a:txBody>
                        <a:bodyPr/>
                        <a:lstStyle/>
                        <a:p>
                          <a:pPr>
                            <a:lnSpc>
                              <a:spcPct val="107000"/>
                            </a:lnSpc>
                            <a:spcAft>
                              <a:spcPts val="0"/>
                            </a:spcAft>
                          </a:pPr>
                          <a:r>
                            <a:rPr lang="fr-FR" sz="800">
                              <a:effectLst/>
                              <a:latin typeface="Times New Roman" panose="02020603050405020304" pitchFamily="18" charset="0"/>
                              <a:ea typeface="Times New Roman" panose="02020603050405020304" pitchFamily="18" charset="0"/>
                              <a:cs typeface="Times New Roman" panose="02020603050405020304" pitchFamily="18" charset="0"/>
                            </a:rPr>
                            <a:t>MKT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3.272***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2169110936"/>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3716953266"/>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SMB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11.396***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3005456693"/>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3389039619"/>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HML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738036728"/>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3161137023"/>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RMW</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-0.988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2748226783"/>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(3.388)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2263631759"/>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1139816742"/>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3213113859"/>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WML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1734443096"/>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62053301"/>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Constant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1369152000"/>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5735787"/>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35326619"/>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R-squared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solidFill>
                          <a:srgbClr val="FFFFFF"/>
                        </a:solidFill>
                      </a:tcPr>
                    </a:tc>
                    <a:extLst>
                      <a:ext uri="{0D108BD9-81ED-4DB2-BD59-A6C34878D82A}">
                        <a16:rowId xmlns:a16="http://schemas.microsoft.com/office/drawing/2014/main" val="1280239943"/>
                      </a:ext>
                    </a:extLst>
                  </a:tr>
                  <a:tr h="163822">
                    <a:tc>
                      <a:txBody>
                        <a:bodyPr/>
                        <a:lstStyle/>
                        <a:p>
                          <a:pPr>
                            <a:lnSpc>
                              <a:spcPct val="107000"/>
                            </a:lnSpc>
                            <a:spcAft>
                              <a:spcPts val="0"/>
                            </a:spcAft>
                          </a:pPr>
                          <a:r>
                            <a:rPr lang="fr-FR"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Adjusted</a:t>
                          </a: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t>
                          </a:r>
                          <a:r>
                            <a:rPr lang="fr-FR"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squared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3394982"/>
                      </a:ext>
                    </a:extLst>
                  </a:tr>
                </a:tbl>
              </a:graphicData>
            </a:graphic>
          </p:graphicFrame>
        </mc:Choice>
        <mc:Fallback xmlns="">
          <p:graphicFrame>
            <p:nvGraphicFramePr>
              <p:cNvPr id="18" name="Tableau 17"/>
              <p:cNvGraphicFramePr>
                <a:graphicFrameLocks noGrp="1"/>
              </p:cNvGraphicFramePr>
              <p:nvPr>
                <p:extLst>
                  <p:ext uri="{D42A27DB-BD31-4B8C-83A1-F6EECF244321}">
                    <p14:modId xmlns:p14="http://schemas.microsoft.com/office/powerpoint/2010/main" val="1809009926"/>
                  </p:ext>
                </p:extLst>
              </p:nvPr>
            </p:nvGraphicFramePr>
            <p:xfrm>
              <a:off x="899592" y="2344111"/>
              <a:ext cx="2591520" cy="3772677"/>
            </p:xfrm>
            <a:graphic>
              <a:graphicData uri="http://schemas.openxmlformats.org/drawingml/2006/table">
                <a:tbl>
                  <a:tblPr/>
                  <a:tblGrid>
                    <a:gridCol w="1008112">
                      <a:extLst>
                        <a:ext uri="{9D8B030D-6E8A-4147-A177-3AD203B41FA5}">
                          <a16:colId xmlns:a16="http://schemas.microsoft.com/office/drawing/2014/main" val="3106976745"/>
                        </a:ext>
                      </a:extLst>
                    </a:gridCol>
                    <a:gridCol w="792088">
                      <a:extLst>
                        <a:ext uri="{9D8B030D-6E8A-4147-A177-3AD203B41FA5}">
                          <a16:colId xmlns:a16="http://schemas.microsoft.com/office/drawing/2014/main" val="3846238875"/>
                        </a:ext>
                      </a:extLst>
                    </a:gridCol>
                    <a:gridCol w="791320">
                      <a:extLst>
                        <a:ext uri="{9D8B030D-6E8A-4147-A177-3AD203B41FA5}">
                          <a16:colId xmlns:a16="http://schemas.microsoft.com/office/drawing/2014/main" val="3913452002"/>
                        </a:ext>
                      </a:extLst>
                    </a:gridCol>
                  </a:tblGrid>
                  <a:tr h="163822">
                    <a:tc rowSpan="2">
                      <a:txBody>
                        <a:bodyPr/>
                        <a:lstStyle/>
                        <a:p>
                          <a:pPr>
                            <a:lnSpc>
                              <a:spcPct val="107000"/>
                            </a:lnSpc>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VARIABLES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8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9622478"/>
                      </a:ext>
                    </a:extLst>
                  </a:tr>
                  <a:tr h="168593">
                    <a:tc vMerge="1">
                      <a:txBody>
                        <a:bodyPr/>
                        <a:lstStyle/>
                        <a:p>
                          <a:endParaRPr lang="en-US"/>
                        </a:p>
                      </a:txBody>
                      <a:tcPr/>
                    </a:tc>
                    <a:tc>
                      <a:txBody>
                        <a:bodyPr/>
                        <a:lstStyle/>
                        <a:p>
                          <a:endParaRPr lang="en-US"/>
                        </a:p>
                      </a:txBody>
                      <a:tcPr marL="47625" marR="47625" marT="0" marB="0">
                        <a:lnL>
                          <a:noFill/>
                        </a:lnL>
                        <a:lnR>
                          <a:noFill/>
                        </a:lnR>
                        <a:lnT>
                          <a:noFill/>
                        </a:lnT>
                        <a:lnB w="12700" cap="flat" cmpd="sng" algn="ctr">
                          <a:solidFill>
                            <a:srgbClr val="000000"/>
                          </a:solidFill>
                          <a:prstDash val="solid"/>
                          <a:round/>
                          <a:headEnd type="none" w="med" len="med"/>
                          <a:tailEnd type="none" w="med" len="med"/>
                        </a:lnB>
                        <a:blipFill>
                          <a:blip r:embed="rId3"/>
                          <a:stretch>
                            <a:fillRect l="-127692" t="-114286" r="-100769" b="-2039286"/>
                          </a:stretch>
                        </a:blipFill>
                      </a:tcPr>
                    </a:tc>
                    <a:tc>
                      <a:txBody>
                        <a:bodyPr/>
                        <a:lstStyle/>
                        <a:p>
                          <a:endParaRPr lang="en-US"/>
                        </a:p>
                      </a:txBody>
                      <a:tcPr marL="47625" marR="47625" marT="0" marB="0">
                        <a:lnL>
                          <a:noFill/>
                        </a:lnL>
                        <a:lnR>
                          <a:noFill/>
                        </a:lnR>
                        <a:lnT>
                          <a:noFill/>
                        </a:lnT>
                        <a:lnB w="12700" cap="flat" cmpd="sng" algn="ctr">
                          <a:solidFill>
                            <a:srgbClr val="000000"/>
                          </a:solidFill>
                          <a:prstDash val="solid"/>
                          <a:round/>
                          <a:headEnd type="none" w="med" len="med"/>
                          <a:tailEnd type="none" w="med" len="med"/>
                        </a:lnB>
                        <a:blipFill>
                          <a:blip r:embed="rId3"/>
                          <a:stretch>
                            <a:fillRect l="-227692" t="-114286" r="-769" b="-2039286"/>
                          </a:stretch>
                        </a:blipFill>
                      </a:tcPr>
                    </a:tc>
                    <a:extLst>
                      <a:ext uri="{0D108BD9-81ED-4DB2-BD59-A6C34878D82A}">
                        <a16:rowId xmlns:a16="http://schemas.microsoft.com/office/drawing/2014/main" val="240601837"/>
                      </a:ext>
                    </a:extLst>
                  </a:tr>
                  <a:tr h="163822">
                    <a:tc>
                      <a:txBody>
                        <a:bodyPr/>
                        <a:lstStyle/>
                        <a:p>
                          <a:pPr>
                            <a:lnSpc>
                              <a:spcPct val="107000"/>
                            </a:lnSpc>
                            <a:spcAft>
                              <a:spcPts val="0"/>
                            </a:spcAft>
                          </a:pPr>
                          <a:r>
                            <a:rPr lang="fr-FR" sz="800" dirty="0">
                              <a:effectLst/>
                              <a:latin typeface="Times New Roman" panose="02020603050405020304" pitchFamily="18" charset="0"/>
                              <a:ea typeface="Times New Roman" panose="02020603050405020304" pitchFamily="18" charset="0"/>
                              <a:cs typeface="Times New Roman" panose="02020603050405020304" pitchFamily="18" charset="0"/>
                            </a:rPr>
                            <a:t>BMG</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2320166963"/>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extLst>
                      <a:ext uri="{0D108BD9-81ED-4DB2-BD59-A6C34878D82A}">
                        <a16:rowId xmlns:a16="http://schemas.microsoft.com/office/drawing/2014/main" val="1961947961"/>
                      </a:ext>
                    </a:extLst>
                  </a:tr>
                  <a:tr h="163822">
                    <a:tc>
                      <a:txBody>
                        <a:bodyPr/>
                        <a:lstStyle/>
                        <a:p>
                          <a:pPr>
                            <a:lnSpc>
                              <a:spcPct val="107000"/>
                            </a:lnSpc>
                            <a:spcAft>
                              <a:spcPts val="0"/>
                            </a:spcAft>
                          </a:pPr>
                          <a:r>
                            <a:rPr lang="fr-FR" sz="800">
                              <a:effectLst/>
                              <a:latin typeface="Times New Roman" panose="02020603050405020304" pitchFamily="18" charset="0"/>
                              <a:ea typeface="Times New Roman" panose="02020603050405020304" pitchFamily="18" charset="0"/>
                              <a:cs typeface="Times New Roman" panose="02020603050405020304" pitchFamily="18" charset="0"/>
                            </a:rPr>
                            <a:t>VMS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2CC"/>
                        </a:solidFill>
                      </a:tcPr>
                    </a:tc>
                    <a:extLst>
                      <a:ext uri="{0D108BD9-81ED-4DB2-BD59-A6C34878D82A}">
                        <a16:rowId xmlns:a16="http://schemas.microsoft.com/office/drawing/2014/main" val="2311623204"/>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2CC"/>
                        </a:solidFill>
                      </a:tcPr>
                    </a:tc>
                    <a:extLst>
                      <a:ext uri="{0D108BD9-81ED-4DB2-BD59-A6C34878D82A}">
                        <a16:rowId xmlns:a16="http://schemas.microsoft.com/office/drawing/2014/main" val="2990320116"/>
                      </a:ext>
                    </a:extLst>
                  </a:tr>
                  <a:tr h="163822">
                    <a:tc>
                      <a:txBody>
                        <a:bodyPr/>
                        <a:lstStyle/>
                        <a:p>
                          <a:pPr>
                            <a:lnSpc>
                              <a:spcPct val="107000"/>
                            </a:lnSpc>
                            <a:spcAft>
                              <a:spcPts val="0"/>
                            </a:spcAft>
                          </a:pPr>
                          <a:r>
                            <a:rPr lang="fr-FR" sz="800">
                              <a:effectLst/>
                              <a:latin typeface="Times New Roman" panose="02020603050405020304" pitchFamily="18" charset="0"/>
                              <a:ea typeface="Times New Roman" panose="02020603050405020304" pitchFamily="18" charset="0"/>
                              <a:cs typeface="Times New Roman" panose="02020603050405020304" pitchFamily="18" charset="0"/>
                            </a:rPr>
                            <a:t>MKT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3.272***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2169110936"/>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3716953266"/>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SMB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11.396***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3005456693"/>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3389039619"/>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HML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738036728"/>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3161137023"/>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RMW</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-0.988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2748226783"/>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(3.388)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2263631759"/>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CMA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1139816742"/>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3213113859"/>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WML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1734443096"/>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solidFill>
                          <a:srgbClr val="FFFFFF"/>
                        </a:solidFill>
                      </a:tcPr>
                    </a:tc>
                    <a:extLst>
                      <a:ext uri="{0D108BD9-81ED-4DB2-BD59-A6C34878D82A}">
                        <a16:rowId xmlns:a16="http://schemas.microsoft.com/office/drawing/2014/main" val="62053301"/>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Constant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b">
                        <a:lnL>
                          <a:noFill/>
                        </a:lnL>
                        <a:lnR>
                          <a:noFill/>
                        </a:lnR>
                        <a:lnT>
                          <a:noFill/>
                        </a:lnT>
                        <a:lnB>
                          <a:noFill/>
                        </a:lnB>
                        <a:solidFill>
                          <a:srgbClr val="FFFFFF"/>
                        </a:solidFill>
                      </a:tcPr>
                    </a:tc>
                    <a:extLst>
                      <a:ext uri="{0D108BD9-81ED-4DB2-BD59-A6C34878D82A}">
                        <a16:rowId xmlns:a16="http://schemas.microsoft.com/office/drawing/2014/main" val="1369152000"/>
                      </a:ext>
                    </a:extLst>
                  </a:tr>
                  <a:tr h="163822">
                    <a:tc>
                      <a:txBody>
                        <a:bodyPr/>
                        <a:lstStyle/>
                        <a:p>
                          <a:pPr>
                            <a:lnSpc>
                              <a:spcPct val="107000"/>
                            </a:lnSpc>
                            <a:spcAft>
                              <a:spcPts val="0"/>
                            </a:spcAft>
                          </a:pPr>
                          <a:r>
                            <a:rPr lang="fr-FR" sz="80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5735787"/>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35326619"/>
                      </a:ext>
                    </a:extLst>
                  </a:tr>
                  <a:tr h="163822">
                    <a:tc>
                      <a:txBody>
                        <a:bodyPr/>
                        <a:lstStyle/>
                        <a:p>
                          <a:pP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R-squared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solidFill>
                          <a:srgbClr val="FFFFFF"/>
                        </a:solidFill>
                      </a:tcPr>
                    </a:tc>
                    <a:tc>
                      <a:txBody>
                        <a:bodyPr/>
                        <a:lstStyle/>
                        <a:p>
                          <a:pPr algn="ctr">
                            <a:lnSpc>
                              <a:spcPct val="107000"/>
                            </a:lnSpc>
                            <a:spcAft>
                              <a:spcPts val="0"/>
                            </a:spcAft>
                          </a:pPr>
                          <a:r>
                            <a:rPr lang="fr-FR"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solidFill>
                          <a:srgbClr val="FFFFFF"/>
                        </a:solidFill>
                      </a:tcPr>
                    </a:tc>
                    <a:extLst>
                      <a:ext uri="{0D108BD9-81ED-4DB2-BD59-A6C34878D82A}">
                        <a16:rowId xmlns:a16="http://schemas.microsoft.com/office/drawing/2014/main" val="1280239943"/>
                      </a:ext>
                    </a:extLst>
                  </a:tr>
                  <a:tr h="163822">
                    <a:tc>
                      <a:txBody>
                        <a:bodyPr/>
                        <a:lstStyle/>
                        <a:p>
                          <a:pPr>
                            <a:lnSpc>
                              <a:spcPct val="107000"/>
                            </a:lnSpc>
                            <a:spcAft>
                              <a:spcPts val="0"/>
                            </a:spcAft>
                          </a:pPr>
                          <a:r>
                            <a:rPr lang="fr-FR"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Adjusted</a:t>
                          </a: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t>
                          </a:r>
                          <a:r>
                            <a:rPr lang="fr-FR" sz="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squared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0.816</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3394982"/>
                      </a:ext>
                    </a:extLst>
                  </a:tr>
                </a:tbl>
              </a:graphicData>
            </a:graphic>
          </p:graphicFrame>
        </mc:Fallback>
      </mc:AlternateContent>
    </p:spTree>
    <p:extLst>
      <p:ext uri="{BB962C8B-B14F-4D97-AF65-F5344CB8AC3E}">
        <p14:creationId xmlns:p14="http://schemas.microsoft.com/office/powerpoint/2010/main" val="3005339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Results – </a:t>
            </a:r>
            <a:r>
              <a:rPr lang="fr-FR" sz="2000" dirty="0" err="1"/>
              <a:t>Characteristics</a:t>
            </a:r>
            <a:r>
              <a:rPr lang="fr-FR" sz="2000" dirty="0"/>
              <a:t> </a:t>
            </a:r>
            <a:r>
              <a:rPr lang="fr-FR" sz="2000" dirty="0" err="1"/>
              <a:t>correlated</a:t>
            </a:r>
            <a:r>
              <a:rPr lang="fr-FR" sz="2000" dirty="0"/>
              <a:t> </a:t>
            </a:r>
            <a:r>
              <a:rPr lang="fr-FR" sz="2000" dirty="0" err="1"/>
              <a:t>with</a:t>
            </a:r>
            <a:r>
              <a:rPr lang="fr-FR" sz="2000" dirty="0"/>
              <a:t> transition risk</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22</a:t>
            </a:fld>
            <a:endParaRPr lang="fr-FR" dirty="0"/>
          </a:p>
        </p:txBody>
      </p:sp>
      <p:sp>
        <p:nvSpPr>
          <p:cNvPr id="5" name="Espace réservé du contenu 4"/>
          <p:cNvSpPr>
            <a:spLocks noGrp="1"/>
          </p:cNvSpPr>
          <p:nvPr>
            <p:ph idx="1"/>
          </p:nvPr>
        </p:nvSpPr>
        <p:spPr>
          <a:xfrm>
            <a:off x="398702" y="964181"/>
            <a:ext cx="8229600" cy="4525963"/>
          </a:xfrm>
        </p:spPr>
        <p:txBody>
          <a:bodyPr>
            <a:normAutofit/>
          </a:bodyPr>
          <a:lstStyle/>
          <a:p>
            <a:pPr marL="0" indent="0">
              <a:buNone/>
            </a:pP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
        <p:nvSpPr>
          <p:cNvPr id="9" name="Espace réservé du contenu 4"/>
          <p:cNvSpPr txBox="1">
            <a:spLocks/>
          </p:cNvSpPr>
          <p:nvPr/>
        </p:nvSpPr>
        <p:spPr>
          <a:xfrm>
            <a:off x="537298" y="824643"/>
            <a:ext cx="8229600" cy="4525963"/>
          </a:xfrm>
          <a:prstGeom prst="rect">
            <a:avLst/>
          </a:prstGeom>
        </p:spPr>
        <p:txBody>
          <a:bodyPr vert="horz" lIns="91440" tIns="45720" rIns="91440" bIns="45720" rtlCol="0">
            <a:normAutofit/>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400" dirty="0" err="1"/>
              <a:t>FIs</a:t>
            </a:r>
            <a:r>
              <a:rPr lang="fr-FR" sz="1400" dirty="0"/>
              <a:t> </a:t>
            </a:r>
            <a:r>
              <a:rPr lang="fr-FR" sz="1400" dirty="0" err="1"/>
              <a:t>with</a:t>
            </a:r>
            <a:r>
              <a:rPr lang="fr-FR" sz="1400" dirty="0"/>
              <a:t> high transition risk exposure have </a:t>
            </a:r>
            <a:r>
              <a:rPr lang="fr-FR" sz="1400" dirty="0" err="1"/>
              <a:t>higher</a:t>
            </a:r>
            <a:r>
              <a:rPr lang="fr-FR" sz="1400" dirty="0"/>
              <a:t> </a:t>
            </a:r>
            <a:r>
              <a:rPr lang="fr-FR" sz="1400" dirty="0" err="1"/>
              <a:t>market</a:t>
            </a:r>
            <a:r>
              <a:rPr lang="fr-FR" sz="1400" dirty="0"/>
              <a:t> </a:t>
            </a:r>
            <a:r>
              <a:rPr lang="fr-FR" sz="1400" dirty="0" err="1" smtClean="0"/>
              <a:t>capitalizations</a:t>
            </a:r>
            <a:r>
              <a:rPr lang="fr-FR" sz="1400" dirty="0" smtClean="0"/>
              <a:t> (ECB, 2022). </a:t>
            </a:r>
            <a:endParaRPr lang="fr-FR" sz="1400" dirty="0"/>
          </a:p>
          <a:p>
            <a:r>
              <a:rPr lang="fr-FR" sz="1400" dirty="0" err="1"/>
              <a:t>FIs</a:t>
            </a:r>
            <a:r>
              <a:rPr lang="fr-FR" sz="1400" dirty="0"/>
              <a:t> </a:t>
            </a:r>
            <a:r>
              <a:rPr lang="fr-FR" sz="1400" dirty="0" err="1"/>
              <a:t>with</a:t>
            </a:r>
            <a:r>
              <a:rPr lang="fr-FR" sz="1400" dirty="0"/>
              <a:t> </a:t>
            </a:r>
            <a:r>
              <a:rPr lang="fr-FR" sz="1400" dirty="0" err="1"/>
              <a:t>lower</a:t>
            </a:r>
            <a:r>
              <a:rPr lang="fr-FR" sz="1400" dirty="0"/>
              <a:t> Scope3 </a:t>
            </a:r>
            <a:r>
              <a:rPr lang="fr-FR" sz="1400" dirty="0" err="1"/>
              <a:t>emissions</a:t>
            </a:r>
            <a:r>
              <a:rPr lang="fr-FR" sz="1400" dirty="0"/>
              <a:t>, reliable </a:t>
            </a:r>
            <a:r>
              <a:rPr lang="fr-FR" sz="1400" dirty="0" err="1"/>
              <a:t>emission</a:t>
            </a:r>
            <a:r>
              <a:rPr lang="fr-FR" sz="1400" dirty="0"/>
              <a:t> data/</a:t>
            </a:r>
            <a:r>
              <a:rPr lang="fr-FR" sz="1400" dirty="0" err="1"/>
              <a:t>emission</a:t>
            </a:r>
            <a:r>
              <a:rPr lang="fr-FR" sz="1400" dirty="0"/>
              <a:t> </a:t>
            </a:r>
            <a:r>
              <a:rPr lang="fr-FR" sz="1400" dirty="0" err="1"/>
              <a:t>reduction</a:t>
            </a:r>
            <a:r>
              <a:rPr lang="fr-FR" sz="1400" dirty="0"/>
              <a:t> </a:t>
            </a:r>
            <a:r>
              <a:rPr lang="fr-FR" sz="1400" dirty="0" err="1"/>
              <a:t>pathways</a:t>
            </a:r>
            <a:r>
              <a:rPr lang="fr-FR" sz="1400" dirty="0"/>
              <a:t>, and </a:t>
            </a:r>
            <a:r>
              <a:rPr lang="fr-FR" sz="1400" dirty="0" err="1"/>
              <a:t>with</a:t>
            </a:r>
            <a:r>
              <a:rPr lang="fr-FR" sz="1400" dirty="0"/>
              <a:t> long-</a:t>
            </a:r>
            <a:r>
              <a:rPr lang="fr-FR" sz="1400" dirty="0" err="1"/>
              <a:t>term</a:t>
            </a:r>
            <a:r>
              <a:rPr lang="fr-FR" sz="1400" dirty="0"/>
              <a:t> orientation are </a:t>
            </a:r>
            <a:r>
              <a:rPr lang="fr-FR" sz="1400" dirty="0" err="1"/>
              <a:t>less</a:t>
            </a:r>
            <a:r>
              <a:rPr lang="fr-FR" sz="1400" dirty="0"/>
              <a:t> </a:t>
            </a:r>
            <a:r>
              <a:rPr lang="fr-FR" sz="1400" dirty="0" err="1"/>
              <a:t>exposed</a:t>
            </a:r>
            <a:r>
              <a:rPr lang="fr-FR" sz="1400" dirty="0"/>
              <a:t> to transition risk. </a:t>
            </a:r>
          </a:p>
          <a:p>
            <a:pPr marL="0" indent="0">
              <a:buFont typeface="Wingdings" panose="05000000000000000000" pitchFamily="2" charset="2"/>
              <a:buNone/>
            </a:pP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Font typeface="Arial" panose="020B0604020202020204" pitchFamily="34" charset="0"/>
              <a:buNone/>
            </a:pPr>
            <a:endParaRPr lang="fr-FR" sz="2000" dirty="0">
              <a:solidFill>
                <a:schemeClr val="tx1">
                  <a:lumMod val="65000"/>
                  <a:lumOff val="35000"/>
                </a:schemeClr>
              </a:solidFill>
            </a:endParaRPr>
          </a:p>
        </p:txBody>
      </p:sp>
      <p:pic>
        <p:nvPicPr>
          <p:cNvPr id="11" name="Picture 10">
            <a:extLst>
              <a:ext uri="{FF2B5EF4-FFF2-40B4-BE49-F238E27FC236}">
                <a16:creationId xmlns:a16="http://schemas.microsoft.com/office/drawing/2014/main" id="{CE29F5B8-3B79-A307-1371-809432035731}"/>
              </a:ext>
            </a:extLst>
          </p:cNvPr>
          <p:cNvPicPr>
            <a:picLocks noChangeAspect="1"/>
          </p:cNvPicPr>
          <p:nvPr/>
        </p:nvPicPr>
        <p:blipFill>
          <a:blip r:embed="rId2"/>
          <a:stretch>
            <a:fillRect/>
          </a:stretch>
        </p:blipFill>
        <p:spPr>
          <a:xfrm>
            <a:off x="1115616" y="1567116"/>
            <a:ext cx="6768752" cy="4980432"/>
          </a:xfrm>
          <a:prstGeom prst="rect">
            <a:avLst/>
          </a:prstGeom>
        </p:spPr>
      </p:pic>
    </p:spTree>
    <p:extLst>
      <p:ext uri="{BB962C8B-B14F-4D97-AF65-F5344CB8AC3E}">
        <p14:creationId xmlns:p14="http://schemas.microsoft.com/office/powerpoint/2010/main" val="1384916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Results – </a:t>
            </a:r>
            <a:r>
              <a:rPr lang="fr-FR" sz="2000" dirty="0" err="1"/>
              <a:t>Characteristics</a:t>
            </a:r>
            <a:r>
              <a:rPr lang="fr-FR" sz="2000" dirty="0"/>
              <a:t> </a:t>
            </a:r>
            <a:r>
              <a:rPr lang="fr-FR" sz="2000" dirty="0" err="1"/>
              <a:t>correlated</a:t>
            </a:r>
            <a:r>
              <a:rPr lang="fr-FR" sz="2000" dirty="0"/>
              <a:t> </a:t>
            </a:r>
            <a:r>
              <a:rPr lang="fr-FR" sz="2000" dirty="0" err="1"/>
              <a:t>with</a:t>
            </a:r>
            <a:r>
              <a:rPr lang="fr-FR" sz="2000" dirty="0"/>
              <a:t> Physical risk</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23</a:t>
            </a:fld>
            <a:endParaRPr lang="fr-FR" dirty="0"/>
          </a:p>
        </p:txBody>
      </p:sp>
      <p:sp>
        <p:nvSpPr>
          <p:cNvPr id="5" name="Espace réservé du contenu 4"/>
          <p:cNvSpPr>
            <a:spLocks noGrp="1"/>
          </p:cNvSpPr>
          <p:nvPr>
            <p:ph idx="1"/>
          </p:nvPr>
        </p:nvSpPr>
        <p:spPr>
          <a:xfrm>
            <a:off x="468000" y="980728"/>
            <a:ext cx="8229600" cy="4525963"/>
          </a:xfrm>
        </p:spPr>
        <p:txBody>
          <a:bodyPr>
            <a:normAutofit/>
          </a:bodyPr>
          <a:lstStyle/>
          <a:p>
            <a:r>
              <a:rPr lang="fr-FR" sz="1400"/>
              <a:t>FIs with high physical risk levels have lower market capitalizations. </a:t>
            </a:r>
            <a:endParaRPr lang="fr-FR" sz="2400"/>
          </a:p>
          <a:p>
            <a:endParaRPr lang="fr-FR" sz="2400"/>
          </a:p>
          <a:p>
            <a:endParaRPr lang="fr-FR" sz="1200"/>
          </a:p>
          <a:p>
            <a:pPr marL="0" indent="0">
              <a:buNone/>
            </a:pPr>
            <a:endParaRPr lang="fr-FR" sz="2000">
              <a:solidFill>
                <a:schemeClr val="accent3">
                  <a:lumMod val="75000"/>
                </a:schemeClr>
              </a:solidFill>
            </a:endParaRPr>
          </a:p>
          <a:p>
            <a:pPr lvl="1"/>
            <a:endParaRPr lang="fr-FR" sz="200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a:t>Presenter: Tristan Jourde (Banque de France)</a:t>
            </a:r>
          </a:p>
          <a:p>
            <a:r>
              <a:rPr lang="fr-FR" sz="1050"/>
              <a:t>Co-author: Quentin Moreau (University of Glasgow)</a:t>
            </a:r>
            <a:endParaRPr lang="fr-FR" sz="1050" dirty="0"/>
          </a:p>
        </p:txBody>
      </p:sp>
      <p:pic>
        <p:nvPicPr>
          <p:cNvPr id="11" name="Picture 10">
            <a:extLst>
              <a:ext uri="{FF2B5EF4-FFF2-40B4-BE49-F238E27FC236}">
                <a16:creationId xmlns:a16="http://schemas.microsoft.com/office/drawing/2014/main" id="{9D2B694F-80FB-17C9-6119-895A048C1FDD}"/>
              </a:ext>
            </a:extLst>
          </p:cNvPr>
          <p:cNvPicPr>
            <a:picLocks noChangeAspect="1"/>
          </p:cNvPicPr>
          <p:nvPr/>
        </p:nvPicPr>
        <p:blipFill>
          <a:blip r:embed="rId2"/>
          <a:stretch>
            <a:fillRect/>
          </a:stretch>
        </p:blipFill>
        <p:spPr>
          <a:xfrm>
            <a:off x="827584" y="1376081"/>
            <a:ext cx="6724726" cy="4691710"/>
          </a:xfrm>
          <a:prstGeom prst="rect">
            <a:avLst/>
          </a:prstGeom>
        </p:spPr>
      </p:pic>
    </p:spTree>
    <p:extLst>
      <p:ext uri="{BB962C8B-B14F-4D97-AF65-F5344CB8AC3E}">
        <p14:creationId xmlns:p14="http://schemas.microsoft.com/office/powerpoint/2010/main" val="2045934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Results – Adaptation </a:t>
            </a:r>
            <a:r>
              <a:rPr lang="fr-FR" dirty="0" err="1"/>
              <a:t>measures</a:t>
            </a:r>
            <a:r>
              <a:rPr lang="fr-FR" dirty="0"/>
              <a:t> to Transition risk</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24</a:t>
            </a:fld>
            <a:endParaRPr lang="fr-FR" dirty="0"/>
          </a:p>
        </p:txBody>
      </p:sp>
      <p:sp>
        <p:nvSpPr>
          <p:cNvPr id="5" name="Espace réservé du contenu 4"/>
          <p:cNvSpPr>
            <a:spLocks noGrp="1"/>
          </p:cNvSpPr>
          <p:nvPr>
            <p:ph idx="1"/>
          </p:nvPr>
        </p:nvSpPr>
        <p:spPr>
          <a:xfrm>
            <a:off x="468000" y="1196752"/>
            <a:ext cx="8229600" cy="4597971"/>
          </a:xfrm>
        </p:spPr>
        <p:txBody>
          <a:bodyPr>
            <a:normAutofit/>
          </a:bodyPr>
          <a:lstStyle/>
          <a:p>
            <a:r>
              <a:rPr lang="fr-FR" sz="1800" dirty="0" err="1"/>
              <a:t>FIs</a:t>
            </a:r>
            <a:r>
              <a:rPr lang="fr-FR" sz="1800" dirty="0"/>
              <a:t> </a:t>
            </a:r>
            <a:r>
              <a:rPr lang="fr-FR" sz="1800" dirty="0" err="1"/>
              <a:t>with</a:t>
            </a:r>
            <a:r>
              <a:rPr lang="fr-FR" sz="1800" dirty="0"/>
              <a:t> </a:t>
            </a:r>
            <a:r>
              <a:rPr lang="fr-FR" sz="1800" dirty="0" err="1"/>
              <a:t>higher</a:t>
            </a:r>
            <a:r>
              <a:rPr lang="fr-FR" sz="1800" dirty="0"/>
              <a:t> exposure to transition risk engage in </a:t>
            </a:r>
            <a:r>
              <a:rPr lang="fr-FR" sz="1800" u="sng" dirty="0" err="1"/>
              <a:t>selective</a:t>
            </a:r>
            <a:r>
              <a:rPr lang="fr-FR" sz="1800" u="sng" dirty="0"/>
              <a:t> ESG/climate </a:t>
            </a:r>
            <a:r>
              <a:rPr lang="fr-FR" sz="1800" u="sng" dirty="0" err="1" smtClean="0"/>
              <a:t>disclosure</a:t>
            </a:r>
            <a:r>
              <a:rPr lang="fr-FR" sz="1800" dirty="0"/>
              <a:t> </a:t>
            </a:r>
            <a:r>
              <a:rPr lang="fr-FR" sz="1800" dirty="0" smtClean="0"/>
              <a:t>(</a:t>
            </a:r>
            <a:r>
              <a:rPr lang="fr-FR" sz="1800" dirty="0" err="1" smtClean="0"/>
              <a:t>e.g</a:t>
            </a:r>
            <a:r>
              <a:rPr lang="fr-FR" sz="1800" dirty="0" smtClean="0"/>
              <a:t>., </a:t>
            </a:r>
            <a:r>
              <a:rPr lang="en-US" sz="1800" dirty="0" smtClean="0"/>
              <a:t>Management </a:t>
            </a:r>
            <a:r>
              <a:rPr lang="en-US" sz="1800" dirty="0"/>
              <a:t>Discussion and Analysis </a:t>
            </a:r>
            <a:r>
              <a:rPr lang="en-US" sz="1800" dirty="0" smtClean="0"/>
              <a:t>section of annual reports</a:t>
            </a:r>
            <a:r>
              <a:rPr lang="en-US" sz="1800" dirty="0"/>
              <a:t>, </a:t>
            </a:r>
            <a:r>
              <a:rPr lang="en-US" sz="1800" u="sng" dirty="0" smtClean="0"/>
              <a:t>allowing </a:t>
            </a:r>
            <a:r>
              <a:rPr lang="en-US" sz="1800" u="sng" dirty="0"/>
              <a:t>communication in a flexible manner </a:t>
            </a:r>
            <a:r>
              <a:rPr lang="en-US" sz="1800" dirty="0"/>
              <a:t>(</a:t>
            </a:r>
            <a:r>
              <a:rPr lang="en-US" sz="1800" dirty="0" smtClean="0"/>
              <a:t>Brown et al., 2021).</a:t>
            </a:r>
            <a:endParaRPr lang="fr-FR" sz="1800" dirty="0"/>
          </a:p>
          <a:p>
            <a:r>
              <a:rPr lang="en-US" sz="1800" dirty="0" smtClean="0"/>
              <a:t>Potential suspicion of </a:t>
            </a:r>
            <a:r>
              <a:rPr lang="en-US" sz="1800" u="sng" dirty="0" smtClean="0"/>
              <a:t>greenwashing</a:t>
            </a:r>
            <a:r>
              <a:rPr lang="en-US" sz="1800" dirty="0" smtClean="0"/>
              <a:t> (Campbell </a:t>
            </a:r>
            <a:r>
              <a:rPr lang="en-US" sz="1800" dirty="0"/>
              <a:t>et al., 2014; Yu et </a:t>
            </a:r>
            <a:r>
              <a:rPr lang="en-US" sz="1800" dirty="0" smtClean="0"/>
              <a:t>al., 2020).</a:t>
            </a:r>
          </a:p>
          <a:p>
            <a:r>
              <a:rPr lang="fr-FR" sz="1800" dirty="0" err="1" smtClean="0"/>
              <a:t>Column</a:t>
            </a:r>
            <a:r>
              <a:rPr lang="fr-FR" sz="1800" dirty="0" smtClean="0"/>
              <a:t> (5) : </a:t>
            </a:r>
            <a:r>
              <a:rPr lang="fr-FR" sz="1800" u="sng" dirty="0" err="1" smtClean="0"/>
              <a:t>Evidence</a:t>
            </a:r>
            <a:r>
              <a:rPr lang="fr-FR" sz="1800" u="sng" dirty="0" smtClean="0"/>
              <a:t> </a:t>
            </a:r>
            <a:r>
              <a:rPr lang="fr-FR" sz="1800" u="sng" dirty="0" err="1" smtClean="0"/>
              <a:t>against</a:t>
            </a:r>
            <a:r>
              <a:rPr lang="fr-FR" sz="1800" u="sng" dirty="0" smtClean="0"/>
              <a:t> </a:t>
            </a:r>
            <a:r>
              <a:rPr lang="fr-FR" sz="1800" u="sng" dirty="0" err="1" smtClean="0"/>
              <a:t>regulatory</a:t>
            </a:r>
            <a:r>
              <a:rPr lang="fr-FR" sz="1800" u="sng" dirty="0" smtClean="0"/>
              <a:t> capture </a:t>
            </a:r>
            <a:r>
              <a:rPr lang="fr-FR" sz="1800" u="sng" dirty="0" err="1" smtClean="0"/>
              <a:t>concerns</a:t>
            </a:r>
            <a:r>
              <a:rPr lang="fr-FR" sz="1800" dirty="0" smtClean="0"/>
              <a:t> (</a:t>
            </a:r>
            <a:r>
              <a:rPr lang="fr-FR" sz="1800" dirty="0" err="1" smtClean="0"/>
              <a:t>see</a:t>
            </a:r>
            <a:r>
              <a:rPr lang="fr-FR" sz="1800" dirty="0" smtClean="0"/>
              <a:t> </a:t>
            </a:r>
            <a:r>
              <a:rPr lang="fr-FR" sz="1800" dirty="0" err="1" smtClean="0"/>
              <a:t>also</a:t>
            </a:r>
            <a:r>
              <a:rPr lang="fr-FR" sz="1800" dirty="0" smtClean="0"/>
              <a:t> </a:t>
            </a:r>
            <a:r>
              <a:rPr lang="en-US" sz="1800" dirty="0" smtClean="0"/>
              <a:t>Schneider </a:t>
            </a:r>
            <a:r>
              <a:rPr lang="en-US" sz="1800" dirty="0"/>
              <a:t>et </a:t>
            </a:r>
            <a:r>
              <a:rPr lang="en-US" sz="1800" dirty="0" smtClean="0"/>
              <a:t>al., 2023).</a:t>
            </a:r>
            <a:endParaRPr lang="fr-FR" sz="2400" dirty="0"/>
          </a:p>
          <a:p>
            <a:endParaRPr lang="fr-FR" sz="1200" dirty="0"/>
          </a:p>
          <a:p>
            <a:pPr marL="0" indent="0">
              <a:buNone/>
            </a:pP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pic>
        <p:nvPicPr>
          <p:cNvPr id="7" name="Picture 6">
            <a:extLst>
              <a:ext uri="{FF2B5EF4-FFF2-40B4-BE49-F238E27FC236}">
                <a16:creationId xmlns:a16="http://schemas.microsoft.com/office/drawing/2014/main" id="{640B0503-881F-4335-CFDD-57F4EF434C5E}"/>
              </a:ext>
            </a:extLst>
          </p:cNvPr>
          <p:cNvPicPr>
            <a:picLocks noChangeAspect="1"/>
          </p:cNvPicPr>
          <p:nvPr/>
        </p:nvPicPr>
        <p:blipFill>
          <a:blip r:embed="rId2"/>
          <a:stretch>
            <a:fillRect/>
          </a:stretch>
        </p:blipFill>
        <p:spPr>
          <a:xfrm>
            <a:off x="714828" y="3238223"/>
            <a:ext cx="7718816" cy="3061777"/>
          </a:xfrm>
          <a:prstGeom prst="rect">
            <a:avLst/>
          </a:prstGeom>
        </p:spPr>
      </p:pic>
    </p:spTree>
    <p:extLst>
      <p:ext uri="{BB962C8B-B14F-4D97-AF65-F5344CB8AC3E}">
        <p14:creationId xmlns:p14="http://schemas.microsoft.com/office/powerpoint/2010/main" val="2046093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Results – Adaptation </a:t>
            </a:r>
            <a:r>
              <a:rPr lang="fr-FR" dirty="0" err="1"/>
              <a:t>measures</a:t>
            </a:r>
            <a:r>
              <a:rPr lang="fr-FR" dirty="0"/>
              <a:t> to </a:t>
            </a:r>
            <a:r>
              <a:rPr lang="fr-FR" dirty="0" err="1"/>
              <a:t>physical</a:t>
            </a:r>
            <a:r>
              <a:rPr lang="fr-FR" dirty="0"/>
              <a:t> risk</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25</a:t>
            </a:fld>
            <a:endParaRPr lang="fr-FR" dirty="0"/>
          </a:p>
        </p:txBody>
      </p:sp>
      <p:sp>
        <p:nvSpPr>
          <p:cNvPr id="5" name="Espace réservé du contenu 4"/>
          <p:cNvSpPr>
            <a:spLocks noGrp="1"/>
          </p:cNvSpPr>
          <p:nvPr>
            <p:ph idx="1"/>
          </p:nvPr>
        </p:nvSpPr>
        <p:spPr>
          <a:xfrm>
            <a:off x="468000" y="1143000"/>
            <a:ext cx="8229600" cy="4651723"/>
          </a:xfrm>
        </p:spPr>
        <p:txBody>
          <a:bodyPr>
            <a:normAutofit/>
          </a:bodyPr>
          <a:lstStyle/>
          <a:p>
            <a:r>
              <a:rPr lang="en-US" sz="1800" dirty="0"/>
              <a:t>As most investors expect physical risk to become material within a few years (Krueger et al., 2020), </a:t>
            </a:r>
            <a:r>
              <a:rPr lang="en-US" sz="1800" u="sng" dirty="0"/>
              <a:t>financial institutions might already take action to face it</a:t>
            </a:r>
            <a:r>
              <a:rPr lang="en-US" sz="1800" dirty="0"/>
              <a:t>.</a:t>
            </a:r>
            <a:endParaRPr lang="fr-FR" sz="1800" dirty="0"/>
          </a:p>
          <a:p>
            <a:r>
              <a:rPr lang="fr-FR" sz="1800" dirty="0" err="1"/>
              <a:t>FIs</a:t>
            </a:r>
            <a:r>
              <a:rPr lang="fr-FR" sz="1800" dirty="0"/>
              <a:t> </a:t>
            </a:r>
            <a:r>
              <a:rPr lang="fr-FR" sz="1800" dirty="0" err="1"/>
              <a:t>with</a:t>
            </a:r>
            <a:r>
              <a:rPr lang="fr-FR" sz="1800" dirty="0"/>
              <a:t> </a:t>
            </a:r>
            <a:r>
              <a:rPr lang="fr-FR" sz="1800" dirty="0" err="1"/>
              <a:t>higher</a:t>
            </a:r>
            <a:r>
              <a:rPr lang="fr-FR" sz="1800" dirty="0"/>
              <a:t> exposure to </a:t>
            </a:r>
            <a:r>
              <a:rPr lang="fr-FR" sz="1800" dirty="0" err="1"/>
              <a:t>physical</a:t>
            </a:r>
            <a:r>
              <a:rPr lang="fr-FR" sz="1800" dirty="0"/>
              <a:t> risk engage in </a:t>
            </a:r>
            <a:r>
              <a:rPr lang="fr-FR" sz="1800" dirty="0" err="1"/>
              <a:t>various</a:t>
            </a:r>
            <a:r>
              <a:rPr lang="fr-FR" sz="1800" dirty="0"/>
              <a:t> initiatives to </a:t>
            </a:r>
            <a:r>
              <a:rPr lang="fr-FR" sz="1800" dirty="0" err="1"/>
              <a:t>reduce</a:t>
            </a:r>
            <a:r>
              <a:rPr lang="fr-FR" sz="1800" dirty="0"/>
              <a:t> </a:t>
            </a:r>
            <a:r>
              <a:rPr lang="fr-FR" sz="1800" dirty="0" err="1"/>
              <a:t>their</a:t>
            </a:r>
            <a:r>
              <a:rPr lang="fr-FR" sz="1800" dirty="0"/>
              <a:t> </a:t>
            </a:r>
            <a:r>
              <a:rPr lang="fr-FR" sz="1800" dirty="0" err="1"/>
              <a:t>environmental</a:t>
            </a:r>
            <a:r>
              <a:rPr lang="fr-FR" sz="1800" dirty="0"/>
              <a:t> </a:t>
            </a:r>
            <a:r>
              <a:rPr lang="fr-FR" sz="1800" dirty="0" err="1" smtClean="0"/>
              <a:t>footprints</a:t>
            </a:r>
            <a:r>
              <a:rPr lang="fr-FR" sz="1800" dirty="0" smtClean="0"/>
              <a:t>.</a:t>
            </a:r>
            <a:endParaRPr lang="fr-FR" sz="1800" dirty="0"/>
          </a:p>
          <a:p>
            <a:endParaRPr lang="fr-FR" sz="2400" dirty="0"/>
          </a:p>
          <a:p>
            <a:endParaRPr lang="fr-FR" sz="1200" dirty="0"/>
          </a:p>
          <a:p>
            <a:pPr marL="0" indent="0">
              <a:buNone/>
            </a:pP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pic>
        <p:nvPicPr>
          <p:cNvPr id="8" name="Picture 7">
            <a:extLst>
              <a:ext uri="{FF2B5EF4-FFF2-40B4-BE49-F238E27FC236}">
                <a16:creationId xmlns:a16="http://schemas.microsoft.com/office/drawing/2014/main" id="{735CD9D0-66D5-FAFF-FF2A-7D5774BC6EBA}"/>
              </a:ext>
            </a:extLst>
          </p:cNvPr>
          <p:cNvPicPr>
            <a:picLocks noChangeAspect="1"/>
          </p:cNvPicPr>
          <p:nvPr/>
        </p:nvPicPr>
        <p:blipFill>
          <a:blip r:embed="rId2"/>
          <a:stretch>
            <a:fillRect/>
          </a:stretch>
        </p:blipFill>
        <p:spPr>
          <a:xfrm>
            <a:off x="827583" y="2636907"/>
            <a:ext cx="7484913" cy="3142610"/>
          </a:xfrm>
          <a:prstGeom prst="rect">
            <a:avLst/>
          </a:prstGeom>
        </p:spPr>
      </p:pic>
    </p:spTree>
    <p:extLst>
      <p:ext uri="{BB962C8B-B14F-4D97-AF65-F5344CB8AC3E}">
        <p14:creationId xmlns:p14="http://schemas.microsoft.com/office/powerpoint/2010/main" val="2036790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Robustness</a:t>
            </a:r>
            <a:r>
              <a:rPr lang="fr-FR" dirty="0"/>
              <a:t> </a:t>
            </a:r>
            <a:r>
              <a:rPr lang="fr-FR" dirty="0" err="1"/>
              <a:t>TESTs</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26</a:t>
            </a:fld>
            <a:endParaRPr lang="fr-FR" dirty="0"/>
          </a:p>
        </p:txBody>
      </p:sp>
      <p:sp>
        <p:nvSpPr>
          <p:cNvPr id="5" name="Espace réservé du contenu 4"/>
          <p:cNvSpPr>
            <a:spLocks noGrp="1"/>
          </p:cNvSpPr>
          <p:nvPr>
            <p:ph idx="1"/>
          </p:nvPr>
        </p:nvSpPr>
        <p:spPr>
          <a:xfrm>
            <a:off x="468000" y="1268760"/>
            <a:ext cx="8229600" cy="4525963"/>
          </a:xfrm>
        </p:spPr>
        <p:txBody>
          <a:bodyPr>
            <a:normAutofit/>
          </a:bodyPr>
          <a:lstStyle/>
          <a:p>
            <a:r>
              <a:rPr lang="en-US" sz="2000" dirty="0"/>
              <a:t>Use </a:t>
            </a:r>
            <a:r>
              <a:rPr lang="en-US" sz="2000" u="sng" dirty="0"/>
              <a:t>alternative climate risk factors </a:t>
            </a:r>
            <a:r>
              <a:rPr lang="en-US" sz="2000" dirty="0"/>
              <a:t>(L/S portfolios based on different characteristics</a:t>
            </a:r>
            <a:r>
              <a:rPr lang="en-US" sz="2000" dirty="0" smtClean="0"/>
              <a:t>).</a:t>
            </a:r>
          </a:p>
          <a:p>
            <a:pPr lvl="1"/>
            <a:r>
              <a:rPr lang="fr-FR" sz="1800" u="sng" dirty="0" smtClean="0">
                <a:solidFill>
                  <a:schemeClr val="tx1">
                    <a:lumMod val="65000"/>
                    <a:lumOff val="35000"/>
                  </a:schemeClr>
                </a:solidFill>
              </a:rPr>
              <a:t>Transition risk </a:t>
            </a:r>
            <a:r>
              <a:rPr lang="fr-FR" sz="1800" u="sng" dirty="0" err="1" smtClean="0">
                <a:solidFill>
                  <a:schemeClr val="tx1">
                    <a:lumMod val="65000"/>
                    <a:lumOff val="35000"/>
                  </a:schemeClr>
                </a:solidFill>
              </a:rPr>
              <a:t>factors</a:t>
            </a:r>
            <a:r>
              <a:rPr lang="fr-FR" sz="1800" dirty="0" smtClean="0">
                <a:solidFill>
                  <a:schemeClr val="tx1">
                    <a:lumMod val="65000"/>
                    <a:lumOff val="35000"/>
                  </a:schemeClr>
                </a:solidFill>
              </a:rPr>
              <a:t>: 90% </a:t>
            </a:r>
            <a:r>
              <a:rPr lang="fr-FR" sz="1800" dirty="0" err="1" smtClean="0">
                <a:solidFill>
                  <a:schemeClr val="tx1">
                    <a:lumMod val="65000"/>
                    <a:lumOff val="35000"/>
                  </a:schemeClr>
                </a:solidFill>
              </a:rPr>
              <a:t>correlation</a:t>
            </a:r>
            <a:r>
              <a:rPr lang="fr-FR" sz="1800" dirty="0" smtClean="0">
                <a:solidFill>
                  <a:schemeClr val="tx1">
                    <a:lumMod val="65000"/>
                    <a:lumOff val="35000"/>
                  </a:schemeClr>
                </a:solidFill>
              </a:rPr>
              <a:t> </a:t>
            </a:r>
            <a:r>
              <a:rPr lang="fr-FR" sz="1800" dirty="0" err="1" smtClean="0">
                <a:solidFill>
                  <a:schemeClr val="tx1">
                    <a:lumMod val="65000"/>
                    <a:lumOff val="35000"/>
                  </a:schemeClr>
                </a:solidFill>
              </a:rPr>
              <a:t>based</a:t>
            </a:r>
            <a:r>
              <a:rPr lang="fr-FR" sz="1800" dirty="0" smtClean="0">
                <a:solidFill>
                  <a:schemeClr val="tx1">
                    <a:lumMod val="65000"/>
                    <a:lumOff val="35000"/>
                  </a:schemeClr>
                </a:solidFill>
              </a:rPr>
              <a:t> on Scope 1 (</a:t>
            </a:r>
            <a:r>
              <a:rPr lang="fr-FR" sz="1800" dirty="0" err="1" smtClean="0">
                <a:solidFill>
                  <a:schemeClr val="tx1">
                    <a:lumMod val="65000"/>
                    <a:lumOff val="35000"/>
                  </a:schemeClr>
                </a:solidFill>
              </a:rPr>
              <a:t>reported</a:t>
            </a:r>
            <a:r>
              <a:rPr lang="fr-FR" sz="1800" dirty="0" smtClean="0">
                <a:solidFill>
                  <a:schemeClr val="tx1">
                    <a:lumMod val="65000"/>
                    <a:lumOff val="35000"/>
                  </a:schemeClr>
                </a:solidFill>
              </a:rPr>
              <a:t>) </a:t>
            </a:r>
            <a:r>
              <a:rPr lang="fr-FR" sz="1800" dirty="0" err="1" smtClean="0">
                <a:solidFill>
                  <a:schemeClr val="tx1">
                    <a:lumMod val="65000"/>
                    <a:lumOff val="35000"/>
                  </a:schemeClr>
                </a:solidFill>
              </a:rPr>
              <a:t>only</a:t>
            </a:r>
            <a:r>
              <a:rPr lang="fr-FR" sz="1800" dirty="0" smtClean="0">
                <a:solidFill>
                  <a:schemeClr val="tx1">
                    <a:lumMod val="65000"/>
                    <a:lumOff val="35000"/>
                  </a:schemeClr>
                </a:solidFill>
              </a:rPr>
              <a:t> vs. Scopes 1 + 2 (</a:t>
            </a:r>
            <a:r>
              <a:rPr lang="fr-FR" sz="1800" dirty="0" err="1" smtClean="0">
                <a:solidFill>
                  <a:schemeClr val="tx1">
                    <a:lumMod val="65000"/>
                    <a:lumOff val="35000"/>
                  </a:schemeClr>
                </a:solidFill>
              </a:rPr>
              <a:t>estimated</a:t>
            </a:r>
            <a:r>
              <a:rPr lang="fr-FR" sz="1800" dirty="0" smtClean="0">
                <a:solidFill>
                  <a:schemeClr val="tx1">
                    <a:lumMod val="65000"/>
                    <a:lumOff val="35000"/>
                  </a:schemeClr>
                </a:solidFill>
              </a:rPr>
              <a:t> &amp; </a:t>
            </a:r>
            <a:r>
              <a:rPr lang="fr-FR" sz="1800" dirty="0" err="1" smtClean="0">
                <a:solidFill>
                  <a:schemeClr val="tx1">
                    <a:lumMod val="65000"/>
                    <a:lumOff val="35000"/>
                  </a:schemeClr>
                </a:solidFill>
              </a:rPr>
              <a:t>reported</a:t>
            </a:r>
            <a:r>
              <a:rPr lang="fr-FR" sz="1800" dirty="0" smtClean="0">
                <a:solidFill>
                  <a:schemeClr val="tx1">
                    <a:lumMod val="65000"/>
                    <a:lumOff val="35000"/>
                  </a:schemeClr>
                </a:solidFill>
              </a:rPr>
              <a:t>)</a:t>
            </a:r>
          </a:p>
          <a:p>
            <a:pPr lvl="1"/>
            <a:r>
              <a:rPr lang="fr-FR" sz="1800" u="sng" dirty="0" smtClean="0">
                <a:solidFill>
                  <a:schemeClr val="tx1">
                    <a:lumMod val="65000"/>
                    <a:lumOff val="35000"/>
                  </a:schemeClr>
                </a:solidFill>
              </a:rPr>
              <a:t>Physical risk </a:t>
            </a:r>
            <a:r>
              <a:rPr lang="fr-FR" sz="1800" u="sng" dirty="0" err="1" smtClean="0">
                <a:solidFill>
                  <a:schemeClr val="tx1">
                    <a:lumMod val="65000"/>
                    <a:lumOff val="35000"/>
                  </a:schemeClr>
                </a:solidFill>
              </a:rPr>
              <a:t>factors</a:t>
            </a:r>
            <a:r>
              <a:rPr lang="fr-FR" sz="1800" dirty="0" smtClean="0">
                <a:solidFill>
                  <a:schemeClr val="tx1">
                    <a:lumMod val="65000"/>
                    <a:lumOff val="35000"/>
                  </a:schemeClr>
                </a:solidFill>
              </a:rPr>
              <a:t>: </a:t>
            </a:r>
            <a:r>
              <a:rPr lang="fr-FR" sz="1800" dirty="0" err="1" smtClean="0">
                <a:solidFill>
                  <a:schemeClr val="tx1">
                    <a:lumMod val="65000"/>
                    <a:lumOff val="35000"/>
                  </a:schemeClr>
                </a:solidFill>
              </a:rPr>
              <a:t>Only</a:t>
            </a:r>
            <a:r>
              <a:rPr lang="fr-FR" sz="1800" dirty="0" smtClean="0">
                <a:solidFill>
                  <a:schemeClr val="tx1">
                    <a:lumMod val="65000"/>
                    <a:lumOff val="35000"/>
                  </a:schemeClr>
                </a:solidFill>
              </a:rPr>
              <a:t> 26% </a:t>
            </a:r>
            <a:r>
              <a:rPr lang="fr-FR" sz="1800" dirty="0" err="1" smtClean="0">
                <a:solidFill>
                  <a:schemeClr val="tx1">
                    <a:lumMod val="65000"/>
                    <a:lumOff val="35000"/>
                  </a:schemeClr>
                </a:solidFill>
              </a:rPr>
              <a:t>correlation</a:t>
            </a:r>
            <a:r>
              <a:rPr lang="fr-FR" sz="1800" dirty="0" smtClean="0">
                <a:solidFill>
                  <a:schemeClr val="tx1">
                    <a:lumMod val="65000"/>
                    <a:lumOff val="35000"/>
                  </a:schemeClr>
                </a:solidFill>
              </a:rPr>
              <a:t> on </a:t>
            </a:r>
            <a:r>
              <a:rPr lang="fr-FR" sz="1800" dirty="0" err="1" smtClean="0">
                <a:solidFill>
                  <a:schemeClr val="tx1">
                    <a:lumMod val="65000"/>
                    <a:lumOff val="35000"/>
                  </a:schemeClr>
                </a:solidFill>
              </a:rPr>
              <a:t>average</a:t>
            </a:r>
            <a:r>
              <a:rPr lang="fr-FR" sz="1800" dirty="0" smtClean="0">
                <a:solidFill>
                  <a:schemeClr val="tx1">
                    <a:lumMod val="65000"/>
                    <a:lumOff val="35000"/>
                  </a:schemeClr>
                </a:solidFill>
              </a:rPr>
              <a:t> </a:t>
            </a:r>
            <a:r>
              <a:rPr lang="fr-FR" sz="1800" dirty="0" err="1" smtClean="0">
                <a:solidFill>
                  <a:schemeClr val="tx1">
                    <a:lumMod val="65000"/>
                    <a:lumOff val="35000"/>
                  </a:schemeClr>
                </a:solidFill>
              </a:rPr>
              <a:t>between</a:t>
            </a:r>
            <a:r>
              <a:rPr lang="fr-FR" sz="1800" dirty="0" smtClean="0">
                <a:solidFill>
                  <a:schemeClr val="tx1">
                    <a:lumMod val="65000"/>
                    <a:lumOff val="35000"/>
                  </a:schemeClr>
                </a:solidFill>
              </a:rPr>
              <a:t> the </a:t>
            </a:r>
            <a:r>
              <a:rPr lang="fr-FR" sz="1800" dirty="0" err="1" smtClean="0">
                <a:solidFill>
                  <a:schemeClr val="tx1">
                    <a:lumMod val="65000"/>
                    <a:lumOff val="35000"/>
                  </a:schemeClr>
                </a:solidFill>
              </a:rPr>
              <a:t>factors</a:t>
            </a:r>
            <a:r>
              <a:rPr lang="fr-FR" sz="1800" dirty="0" smtClean="0">
                <a:solidFill>
                  <a:schemeClr val="tx1">
                    <a:lumMod val="65000"/>
                    <a:lumOff val="35000"/>
                  </a:schemeClr>
                </a:solidFill>
              </a:rPr>
              <a:t> </a:t>
            </a:r>
            <a:r>
              <a:rPr lang="fr-FR" sz="1800" dirty="0" err="1" smtClean="0">
                <a:solidFill>
                  <a:schemeClr val="tx1">
                    <a:lumMod val="65000"/>
                    <a:lumOff val="35000"/>
                  </a:schemeClr>
                </a:solidFill>
              </a:rPr>
              <a:t>based</a:t>
            </a:r>
            <a:r>
              <a:rPr lang="fr-FR" sz="1800" dirty="0" smtClean="0">
                <a:solidFill>
                  <a:schemeClr val="tx1">
                    <a:lumMod val="65000"/>
                    <a:lumOff val="35000"/>
                  </a:schemeClr>
                </a:solidFill>
              </a:rPr>
              <a:t> on </a:t>
            </a:r>
            <a:r>
              <a:rPr lang="fr-FR" sz="1800" dirty="0" err="1" smtClean="0">
                <a:solidFill>
                  <a:schemeClr val="tx1">
                    <a:lumMod val="65000"/>
                    <a:lumOff val="35000"/>
                  </a:schemeClr>
                </a:solidFill>
              </a:rPr>
              <a:t>Trucost</a:t>
            </a:r>
            <a:r>
              <a:rPr lang="fr-FR" sz="1800" dirty="0" smtClean="0">
                <a:solidFill>
                  <a:schemeClr val="tx1">
                    <a:lumMod val="65000"/>
                    <a:lumOff val="35000"/>
                  </a:schemeClr>
                </a:solidFill>
              </a:rPr>
              <a:t>, ISS-ESG and Carbone4</a:t>
            </a:r>
          </a:p>
          <a:p>
            <a:pPr lvl="1"/>
            <a:endParaRPr lang="fr-FR" sz="1800" dirty="0" smtClean="0">
              <a:solidFill>
                <a:schemeClr val="tx1">
                  <a:lumMod val="65000"/>
                  <a:lumOff val="35000"/>
                </a:schemeClr>
              </a:solidFill>
            </a:endParaRPr>
          </a:p>
          <a:p>
            <a:pPr lvl="1">
              <a:buFont typeface="Symbol" panose="05050102010706020507" pitchFamily="18" charset="2"/>
              <a:buChar char="Þ"/>
            </a:pPr>
            <a:r>
              <a:rPr lang="fr-FR" sz="1800" u="sng" dirty="0" smtClean="0">
                <a:solidFill>
                  <a:schemeClr val="tx1">
                    <a:lumMod val="65000"/>
                    <a:lumOff val="35000"/>
                  </a:schemeClr>
                </a:solidFill>
              </a:rPr>
              <a:t>Large </a:t>
            </a:r>
            <a:r>
              <a:rPr lang="fr-FR" sz="1800" u="sng" dirty="0" err="1" smtClean="0">
                <a:solidFill>
                  <a:schemeClr val="tx1">
                    <a:lumMod val="65000"/>
                    <a:lumOff val="35000"/>
                  </a:schemeClr>
                </a:solidFill>
              </a:rPr>
              <a:t>disagreement</a:t>
            </a:r>
            <a:r>
              <a:rPr lang="fr-FR" sz="1800" u="sng" dirty="0" smtClean="0">
                <a:solidFill>
                  <a:schemeClr val="tx1">
                    <a:lumMod val="65000"/>
                    <a:lumOff val="35000"/>
                  </a:schemeClr>
                </a:solidFill>
              </a:rPr>
              <a:t> </a:t>
            </a:r>
            <a:r>
              <a:rPr lang="fr-FR" sz="1800" u="sng" dirty="0" err="1" smtClean="0">
                <a:solidFill>
                  <a:schemeClr val="tx1">
                    <a:lumMod val="65000"/>
                    <a:lumOff val="35000"/>
                  </a:schemeClr>
                </a:solidFill>
              </a:rPr>
              <a:t>between</a:t>
            </a:r>
            <a:r>
              <a:rPr lang="fr-FR" sz="1800" u="sng" dirty="0" smtClean="0">
                <a:solidFill>
                  <a:schemeClr val="tx1">
                    <a:lumMod val="65000"/>
                    <a:lumOff val="35000"/>
                  </a:schemeClr>
                </a:solidFill>
              </a:rPr>
              <a:t> </a:t>
            </a:r>
            <a:r>
              <a:rPr lang="fr-FR" sz="1800" u="sng" dirty="0" err="1" smtClean="0">
                <a:solidFill>
                  <a:schemeClr val="tx1">
                    <a:lumMod val="65000"/>
                    <a:lumOff val="35000"/>
                  </a:schemeClr>
                </a:solidFill>
              </a:rPr>
              <a:t>physical</a:t>
            </a:r>
            <a:r>
              <a:rPr lang="fr-FR" sz="1800" u="sng" dirty="0" smtClean="0">
                <a:solidFill>
                  <a:schemeClr val="tx1">
                    <a:lumMod val="65000"/>
                    <a:lumOff val="35000"/>
                  </a:schemeClr>
                </a:solidFill>
              </a:rPr>
              <a:t> scores</a:t>
            </a:r>
            <a:r>
              <a:rPr lang="fr-FR" sz="1800" dirty="0" smtClean="0">
                <a:solidFill>
                  <a:schemeClr val="tx1">
                    <a:lumMod val="65000"/>
                    <a:lumOff val="35000"/>
                  </a:schemeClr>
                </a:solidFill>
              </a:rPr>
              <a:t> </a:t>
            </a:r>
            <a:r>
              <a:rPr lang="fr-FR" sz="1800" dirty="0" err="1" smtClean="0">
                <a:solidFill>
                  <a:schemeClr val="tx1">
                    <a:lumMod val="65000"/>
                    <a:lumOff val="35000"/>
                  </a:schemeClr>
                </a:solidFill>
              </a:rPr>
              <a:t>that</a:t>
            </a:r>
            <a:r>
              <a:rPr lang="fr-FR" sz="1800" dirty="0" smtClean="0">
                <a:solidFill>
                  <a:schemeClr val="tx1">
                    <a:lumMod val="65000"/>
                    <a:lumOff val="35000"/>
                  </a:schemeClr>
                </a:solidFill>
              </a:rPr>
              <a:t> </a:t>
            </a:r>
            <a:r>
              <a:rPr lang="fr-FR" sz="1800" dirty="0" err="1" smtClean="0">
                <a:solidFill>
                  <a:schemeClr val="tx1">
                    <a:lumMod val="65000"/>
                    <a:lumOff val="35000"/>
                  </a:schemeClr>
                </a:solidFill>
              </a:rPr>
              <a:t>can</a:t>
            </a:r>
            <a:r>
              <a:rPr lang="fr-FR" sz="1800" dirty="0" smtClean="0">
                <a:solidFill>
                  <a:schemeClr val="tx1">
                    <a:lumMod val="65000"/>
                    <a:lumOff val="35000"/>
                  </a:schemeClr>
                </a:solidFill>
              </a:rPr>
              <a:t> lead to </a:t>
            </a:r>
            <a:r>
              <a:rPr lang="en-US" sz="1800" dirty="0">
                <a:solidFill>
                  <a:schemeClr val="tx1">
                    <a:lumMod val="65000"/>
                    <a:lumOff val="35000"/>
                  </a:schemeClr>
                </a:solidFill>
              </a:rPr>
              <a:t>dispersion in investment </a:t>
            </a:r>
            <a:r>
              <a:rPr lang="en-US" sz="1800" dirty="0" smtClean="0">
                <a:solidFill>
                  <a:schemeClr val="tx1">
                    <a:lumMod val="65000"/>
                    <a:lumOff val="35000"/>
                  </a:schemeClr>
                </a:solidFill>
              </a:rPr>
              <a:t>flows, </a:t>
            </a:r>
            <a:r>
              <a:rPr lang="en-US" sz="1800" dirty="0">
                <a:solidFill>
                  <a:schemeClr val="tx1">
                    <a:lumMod val="65000"/>
                    <a:lumOff val="35000"/>
                  </a:schemeClr>
                </a:solidFill>
              </a:rPr>
              <a:t>limiting or delaying the incorporation of physical risks into asset </a:t>
            </a:r>
            <a:r>
              <a:rPr lang="en-US" sz="1800" dirty="0" smtClean="0">
                <a:solidFill>
                  <a:schemeClr val="tx1">
                    <a:lumMod val="65000"/>
                    <a:lumOff val="35000"/>
                  </a:schemeClr>
                </a:solidFill>
              </a:rPr>
              <a:t>prices (see </a:t>
            </a:r>
            <a:r>
              <a:rPr lang="en-US" sz="1800" dirty="0" err="1" smtClean="0">
                <a:solidFill>
                  <a:schemeClr val="tx1">
                    <a:lumMod val="65000"/>
                    <a:lumOff val="35000"/>
                  </a:schemeClr>
                </a:solidFill>
              </a:rPr>
              <a:t>Billio</a:t>
            </a:r>
            <a:r>
              <a:rPr lang="en-US" sz="1800" dirty="0" smtClean="0">
                <a:solidFill>
                  <a:schemeClr val="tx1">
                    <a:lumMod val="65000"/>
                    <a:lumOff val="35000"/>
                  </a:schemeClr>
                </a:solidFill>
              </a:rPr>
              <a:t> </a:t>
            </a:r>
            <a:r>
              <a:rPr lang="en-US" sz="1800" dirty="0">
                <a:solidFill>
                  <a:schemeClr val="tx1">
                    <a:lumMod val="65000"/>
                    <a:lumOff val="35000"/>
                  </a:schemeClr>
                </a:solidFill>
              </a:rPr>
              <a:t>et </a:t>
            </a:r>
            <a:r>
              <a:rPr lang="en-US" sz="1800" dirty="0" smtClean="0">
                <a:solidFill>
                  <a:schemeClr val="tx1">
                    <a:lumMod val="65000"/>
                    <a:lumOff val="35000"/>
                  </a:schemeClr>
                </a:solidFill>
              </a:rPr>
              <a:t>al., 2021 </a:t>
            </a:r>
            <a:r>
              <a:rPr lang="en-US" sz="1800" dirty="0">
                <a:solidFill>
                  <a:schemeClr val="tx1">
                    <a:lumMod val="65000"/>
                    <a:lumOff val="35000"/>
                  </a:schemeClr>
                </a:solidFill>
              </a:rPr>
              <a:t>for ESG </a:t>
            </a:r>
            <a:r>
              <a:rPr lang="en-US" sz="1800" dirty="0" smtClean="0">
                <a:solidFill>
                  <a:schemeClr val="tx1">
                    <a:lumMod val="65000"/>
                    <a:lumOff val="35000"/>
                  </a:schemeClr>
                </a:solidFill>
              </a:rPr>
              <a:t>scores).</a:t>
            </a:r>
          </a:p>
          <a:p>
            <a:pPr lvl="1">
              <a:buFont typeface="Symbol" panose="05050102010706020507" pitchFamily="18" charset="2"/>
              <a:buChar char="Þ"/>
            </a:pPr>
            <a:endParaRPr lang="en-US" sz="1800" dirty="0" smtClean="0">
              <a:solidFill>
                <a:schemeClr val="tx1">
                  <a:lumMod val="65000"/>
                  <a:lumOff val="35000"/>
                </a:schemeClr>
              </a:solidFill>
            </a:endParaRPr>
          </a:p>
          <a:p>
            <a:pPr lvl="1">
              <a:buFont typeface="Symbol" panose="05050102010706020507" pitchFamily="18" charset="2"/>
              <a:buChar char="Þ"/>
            </a:pPr>
            <a:r>
              <a:rPr lang="en-US" sz="1800" dirty="0">
                <a:solidFill>
                  <a:schemeClr val="tx1">
                    <a:lumMod val="65000"/>
                    <a:lumOff val="35000"/>
                  </a:schemeClr>
                </a:solidFill>
              </a:rPr>
              <a:t>The results </a:t>
            </a:r>
            <a:r>
              <a:rPr lang="en-US" sz="1800" dirty="0" smtClean="0">
                <a:solidFill>
                  <a:schemeClr val="tx1">
                    <a:lumMod val="65000"/>
                    <a:lumOff val="35000"/>
                  </a:schemeClr>
                </a:solidFill>
              </a:rPr>
              <a:t>remain non-significant </a:t>
            </a:r>
            <a:r>
              <a:rPr lang="en-US" sz="1800" dirty="0">
                <a:solidFill>
                  <a:schemeClr val="tx1">
                    <a:lumMod val="65000"/>
                    <a:lumOff val="35000"/>
                  </a:schemeClr>
                </a:solidFill>
              </a:rPr>
              <a:t>based on each physical risk score.</a:t>
            </a:r>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2774673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27</a:t>
            </a:fld>
            <a:endParaRPr lang="fr-FR" dirty="0"/>
          </a:p>
        </p:txBody>
      </p:sp>
      <p:sp>
        <p:nvSpPr>
          <p:cNvPr id="5" name="Espace réservé du contenu 4"/>
          <p:cNvSpPr>
            <a:spLocks noGrp="1"/>
          </p:cNvSpPr>
          <p:nvPr>
            <p:ph idx="1"/>
          </p:nvPr>
        </p:nvSpPr>
        <p:spPr>
          <a:xfrm>
            <a:off x="468000" y="1143000"/>
            <a:ext cx="8244400" cy="4806280"/>
          </a:xfrm>
        </p:spPr>
        <p:txBody>
          <a:bodyPr>
            <a:normAutofit fontScale="92500" lnSpcReduction="20000"/>
          </a:bodyPr>
          <a:lstStyle/>
          <a:p>
            <a:r>
              <a:rPr lang="en-US" sz="2000" dirty="0"/>
              <a:t>We build a </a:t>
            </a:r>
            <a:r>
              <a:rPr lang="en-US" sz="2000" u="sng" dirty="0"/>
              <a:t>market-based framework</a:t>
            </a:r>
            <a:r>
              <a:rPr lang="en-US" sz="2000" dirty="0"/>
              <a:t> to:</a:t>
            </a:r>
          </a:p>
          <a:p>
            <a:pPr lvl="1"/>
            <a:r>
              <a:rPr lang="en-US" sz="2000" dirty="0">
                <a:solidFill>
                  <a:schemeClr val="tx1">
                    <a:lumMod val="65000"/>
                    <a:lumOff val="35000"/>
                  </a:schemeClr>
                </a:solidFill>
              </a:rPr>
              <a:t>identify the FIs most exposed to tail climate risks</a:t>
            </a:r>
          </a:p>
          <a:p>
            <a:pPr lvl="1"/>
            <a:r>
              <a:rPr lang="en-US" sz="2000" dirty="0">
                <a:solidFill>
                  <a:schemeClr val="tx1">
                    <a:lumMod val="65000"/>
                    <a:lumOff val="35000"/>
                  </a:schemeClr>
                </a:solidFill>
              </a:rPr>
              <a:t>detect potential contagion effects arising from climate risks</a:t>
            </a:r>
          </a:p>
          <a:p>
            <a:pPr marL="457200" lvl="1" indent="0">
              <a:buNone/>
            </a:pPr>
            <a:endParaRPr lang="en-US" sz="2000" dirty="0">
              <a:solidFill>
                <a:schemeClr val="tx1">
                  <a:lumMod val="65000"/>
                  <a:lumOff val="35000"/>
                </a:schemeClr>
              </a:solidFill>
            </a:endParaRPr>
          </a:p>
          <a:p>
            <a:r>
              <a:rPr lang="en-US" sz="2000" dirty="0"/>
              <a:t>We find that </a:t>
            </a:r>
            <a:r>
              <a:rPr lang="en-US" sz="2000" u="sng" dirty="0"/>
              <a:t>transition risk affects systemic risk</a:t>
            </a:r>
            <a:r>
              <a:rPr lang="en-US" sz="2000" dirty="0"/>
              <a:t>, while </a:t>
            </a:r>
            <a:r>
              <a:rPr lang="en-US" sz="2000" u="sng" dirty="0"/>
              <a:t>physical risk does not</a:t>
            </a:r>
            <a:r>
              <a:rPr lang="en-US" sz="2000" dirty="0"/>
              <a:t>.</a:t>
            </a:r>
          </a:p>
          <a:p>
            <a:pPr marL="0" indent="0">
              <a:buNone/>
            </a:pPr>
            <a:endParaRPr lang="en-US" sz="2000" dirty="0"/>
          </a:p>
          <a:p>
            <a:r>
              <a:rPr lang="en-US" sz="2000" dirty="0"/>
              <a:t>FIs that are less exposed to transition risks have:</a:t>
            </a:r>
          </a:p>
          <a:p>
            <a:pPr lvl="1"/>
            <a:r>
              <a:rPr lang="en-US" sz="2100" dirty="0" smtClean="0">
                <a:solidFill>
                  <a:schemeClr val="tx1">
                    <a:lumMod val="65000"/>
                    <a:lumOff val="35000"/>
                  </a:schemeClr>
                </a:solidFill>
              </a:rPr>
              <a:t>lower </a:t>
            </a:r>
            <a:r>
              <a:rPr lang="en-US" sz="2100" dirty="0">
                <a:solidFill>
                  <a:schemeClr val="tx1">
                    <a:lumMod val="65000"/>
                    <a:lumOff val="35000"/>
                  </a:schemeClr>
                </a:solidFill>
              </a:rPr>
              <a:t>Scope3 emissions, reliable emission data/emission reduction </a:t>
            </a:r>
            <a:r>
              <a:rPr lang="en-US" sz="2100" dirty="0" smtClean="0">
                <a:solidFill>
                  <a:schemeClr val="tx1">
                    <a:lumMod val="65000"/>
                    <a:lumOff val="35000"/>
                  </a:schemeClr>
                </a:solidFill>
              </a:rPr>
              <a:t>pathways</a:t>
            </a:r>
          </a:p>
          <a:p>
            <a:pPr lvl="1"/>
            <a:r>
              <a:rPr lang="en-US" sz="2100" dirty="0" smtClean="0">
                <a:solidFill>
                  <a:schemeClr val="tx1">
                    <a:lumMod val="65000"/>
                    <a:lumOff val="35000"/>
                  </a:schemeClr>
                </a:solidFill>
              </a:rPr>
              <a:t>long-term orientation</a:t>
            </a:r>
          </a:p>
          <a:p>
            <a:pPr marL="457200" lvl="1" indent="0">
              <a:buNone/>
            </a:pPr>
            <a:endParaRPr lang="en-US" sz="2000" dirty="0" smtClean="0"/>
          </a:p>
          <a:p>
            <a:r>
              <a:rPr lang="en-US" sz="2000" dirty="0" smtClean="0"/>
              <a:t>Our </a:t>
            </a:r>
            <a:r>
              <a:rPr lang="en-US" sz="2000" dirty="0"/>
              <a:t>framework is </a:t>
            </a:r>
            <a:r>
              <a:rPr lang="en-US" sz="2000" u="sng" dirty="0"/>
              <a:t>flexible</a:t>
            </a:r>
            <a:r>
              <a:rPr lang="en-US" sz="2000" dirty="0"/>
              <a:t> :</a:t>
            </a:r>
          </a:p>
          <a:p>
            <a:pPr lvl="1"/>
            <a:r>
              <a:rPr lang="fr-FR" sz="2000" dirty="0" smtClean="0">
                <a:solidFill>
                  <a:schemeClr val="tx1">
                    <a:lumMod val="65000"/>
                    <a:lumOff val="35000"/>
                  </a:schemeClr>
                </a:solidFill>
              </a:rPr>
              <a:t>It </a:t>
            </a:r>
            <a:r>
              <a:rPr lang="fr-FR" sz="2000" dirty="0" err="1" smtClean="0">
                <a:solidFill>
                  <a:schemeClr val="tx1">
                    <a:lumMod val="65000"/>
                    <a:lumOff val="35000"/>
                  </a:schemeClr>
                </a:solidFill>
              </a:rPr>
              <a:t>can</a:t>
            </a:r>
            <a:r>
              <a:rPr lang="fr-FR" sz="2000" dirty="0" smtClean="0">
                <a:solidFill>
                  <a:schemeClr val="tx1">
                    <a:lumMod val="65000"/>
                    <a:lumOff val="35000"/>
                  </a:schemeClr>
                </a:solidFill>
              </a:rPr>
              <a:t> </a:t>
            </a:r>
            <a:r>
              <a:rPr lang="fr-FR" sz="2000" dirty="0" err="1" smtClean="0">
                <a:solidFill>
                  <a:schemeClr val="tx1">
                    <a:lumMod val="65000"/>
                    <a:lumOff val="35000"/>
                  </a:schemeClr>
                </a:solidFill>
              </a:rPr>
              <a:t>be</a:t>
            </a:r>
            <a:r>
              <a:rPr lang="fr-FR" sz="2000" dirty="0" smtClean="0">
                <a:solidFill>
                  <a:schemeClr val="tx1">
                    <a:lumMod val="65000"/>
                    <a:lumOff val="35000"/>
                  </a:schemeClr>
                </a:solidFill>
              </a:rPr>
              <a:t> </a:t>
            </a:r>
            <a:r>
              <a:rPr lang="fr-FR" sz="2000" dirty="0" err="1" smtClean="0">
                <a:solidFill>
                  <a:schemeClr val="tx1">
                    <a:lumMod val="65000"/>
                    <a:lumOff val="35000"/>
                  </a:schemeClr>
                </a:solidFill>
              </a:rPr>
              <a:t>used</a:t>
            </a:r>
            <a:r>
              <a:rPr lang="fr-FR" sz="2000" dirty="0" smtClean="0">
                <a:solidFill>
                  <a:schemeClr val="tx1">
                    <a:lumMod val="65000"/>
                    <a:lumOff val="35000"/>
                  </a:schemeClr>
                </a:solidFill>
              </a:rPr>
              <a:t> to </a:t>
            </a:r>
            <a:r>
              <a:rPr lang="en-US" sz="2000" u="sng" dirty="0">
                <a:solidFill>
                  <a:schemeClr val="tx1">
                    <a:lumMod val="65000"/>
                    <a:lumOff val="35000"/>
                  </a:schemeClr>
                </a:solidFill>
              </a:rPr>
              <a:t>dynamically monitor </a:t>
            </a:r>
            <a:r>
              <a:rPr lang="en-US" sz="2000" dirty="0">
                <a:solidFill>
                  <a:schemeClr val="tx1">
                    <a:lumMod val="65000"/>
                    <a:lumOff val="35000"/>
                  </a:schemeClr>
                </a:solidFill>
              </a:rPr>
              <a:t>whether the effect of climate risks on financial stability is becoming a growing concern </a:t>
            </a:r>
            <a:r>
              <a:rPr lang="en-US" sz="2000" u="sng" dirty="0">
                <a:solidFill>
                  <a:schemeClr val="tx1">
                    <a:lumMod val="65000"/>
                    <a:lumOff val="35000"/>
                  </a:schemeClr>
                </a:solidFill>
              </a:rPr>
              <a:t>from an investor perspective</a:t>
            </a:r>
            <a:endParaRPr lang="en-US" sz="2000" u="sng" dirty="0" smtClean="0">
              <a:solidFill>
                <a:schemeClr val="tx1">
                  <a:lumMod val="65000"/>
                  <a:lumOff val="35000"/>
                </a:schemeClr>
              </a:solidFill>
            </a:endParaRPr>
          </a:p>
          <a:p>
            <a:pPr lvl="1"/>
            <a:r>
              <a:rPr lang="en-US" sz="2000" dirty="0" smtClean="0">
                <a:solidFill>
                  <a:schemeClr val="tx1">
                    <a:lumMod val="65000"/>
                    <a:lumOff val="35000"/>
                  </a:schemeClr>
                </a:solidFill>
              </a:rPr>
              <a:t>It </a:t>
            </a:r>
            <a:r>
              <a:rPr lang="en-US" sz="2000" dirty="0">
                <a:solidFill>
                  <a:schemeClr val="tx1">
                    <a:lumMod val="65000"/>
                    <a:lumOff val="35000"/>
                  </a:schemeClr>
                </a:solidFill>
              </a:rPr>
              <a:t>can be used on other countries, sectors, asset types and periods.</a:t>
            </a:r>
          </a:p>
          <a:p>
            <a:pPr lvl="1"/>
            <a:r>
              <a:rPr lang="en-US" sz="2000" dirty="0">
                <a:solidFill>
                  <a:schemeClr val="tx1">
                    <a:lumMod val="65000"/>
                    <a:lumOff val="35000"/>
                  </a:schemeClr>
                </a:solidFill>
              </a:rPr>
              <a:t>It can be used to assess </a:t>
            </a:r>
            <a:r>
              <a:rPr lang="en-US" sz="2000" u="sng" dirty="0">
                <a:solidFill>
                  <a:schemeClr val="tx1">
                    <a:lumMod val="65000"/>
                    <a:lumOff val="35000"/>
                  </a:schemeClr>
                </a:solidFill>
              </a:rPr>
              <a:t>other types of </a:t>
            </a:r>
            <a:r>
              <a:rPr lang="en-US" sz="2000" u="sng" dirty="0" smtClean="0">
                <a:solidFill>
                  <a:schemeClr val="tx1">
                    <a:lumMod val="65000"/>
                    <a:lumOff val="35000"/>
                  </a:schemeClr>
                </a:solidFill>
              </a:rPr>
              <a:t>emerging risk</a:t>
            </a:r>
            <a:r>
              <a:rPr lang="en-US" sz="2000" u="sng" dirty="0">
                <a:solidFill>
                  <a:schemeClr val="tx1">
                    <a:lumMod val="65000"/>
                    <a:lumOff val="35000"/>
                  </a:schemeClr>
                </a:solidFill>
              </a:rPr>
              <a:t> </a:t>
            </a:r>
            <a:r>
              <a:rPr lang="en-US" sz="2000" u="sng" dirty="0" smtClean="0">
                <a:solidFill>
                  <a:schemeClr val="tx1">
                    <a:lumMod val="65000"/>
                    <a:lumOff val="35000"/>
                  </a:schemeClr>
                </a:solidFill>
              </a:rPr>
              <a:t>for financial stability</a:t>
            </a:r>
            <a:r>
              <a:rPr lang="en-US" sz="2000" dirty="0" smtClean="0">
                <a:solidFill>
                  <a:schemeClr val="tx1">
                    <a:lumMod val="65000"/>
                    <a:lumOff val="35000"/>
                  </a:schemeClr>
                </a:solidFill>
              </a:rPr>
              <a:t>.</a:t>
            </a: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2936420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4"/>
          <p:cNvSpPr txBox="1">
            <a:spLocks/>
          </p:cNvSpPr>
          <p:nvPr/>
        </p:nvSpPr>
        <p:spPr>
          <a:xfrm>
            <a:off x="395534" y="1988840"/>
            <a:ext cx="8229600" cy="3617083"/>
          </a:xfrm>
          <a:prstGeom prst="rect">
            <a:avLst/>
          </a:prstGeom>
        </p:spPr>
        <p:txBody>
          <a:bodyPr>
            <a:normAutofit fontScale="77500" lnSpcReduction="20000"/>
          </a:bodyPr>
          <a:lstStyle>
            <a:lvl1pPr marL="252000" indent="-252000" algn="l" defTabSz="914400" rtl="0" eaLnBrk="1" latinLnBrk="0" hangingPunct="1">
              <a:spcBef>
                <a:spcPct val="20000"/>
              </a:spcBef>
              <a:buFont typeface="Wingdings" panose="05000000000000000000" pitchFamily="2" charset="2"/>
              <a:buChar char="§"/>
              <a:defRPr sz="2600" kern="1200">
                <a:solidFill>
                  <a:srgbClr val="205AA7"/>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205AA7"/>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fr-FR" sz="3600" b="1" dirty="0" err="1"/>
              <a:t>Thank</a:t>
            </a:r>
            <a:r>
              <a:rPr lang="fr-FR" sz="3600" b="1" dirty="0"/>
              <a:t> </a:t>
            </a:r>
            <a:r>
              <a:rPr lang="fr-FR" sz="3600" b="1" dirty="0" err="1"/>
              <a:t>you</a:t>
            </a:r>
            <a:r>
              <a:rPr lang="fr-FR" sz="3600" b="1" dirty="0"/>
              <a:t> for </a:t>
            </a:r>
            <a:r>
              <a:rPr lang="fr-FR" sz="3600" b="1" dirty="0" err="1"/>
              <a:t>your</a:t>
            </a:r>
            <a:r>
              <a:rPr lang="fr-FR" sz="3600" b="1" dirty="0"/>
              <a:t> attention !</a:t>
            </a:r>
          </a:p>
          <a:p>
            <a:pPr marL="0" indent="0" algn="ctr">
              <a:buFont typeface="Wingdings" panose="05000000000000000000" pitchFamily="2" charset="2"/>
              <a:buNone/>
            </a:pPr>
            <a:endParaRPr lang="fr-FR" dirty="0"/>
          </a:p>
          <a:p>
            <a:pPr marL="0" indent="0" algn="ctr">
              <a:buFont typeface="Wingdings" panose="05000000000000000000" pitchFamily="2" charset="2"/>
              <a:buNone/>
            </a:pPr>
            <a:r>
              <a:rPr lang="fr-FR" sz="2200" dirty="0" err="1"/>
              <a:t>Any</a:t>
            </a:r>
            <a:r>
              <a:rPr lang="fr-FR" sz="2200" dirty="0"/>
              <a:t> feedback </a:t>
            </a:r>
            <a:r>
              <a:rPr lang="fr-FR" sz="2200" dirty="0" err="1"/>
              <a:t>is</a:t>
            </a:r>
            <a:r>
              <a:rPr lang="fr-FR" sz="2200" dirty="0"/>
              <a:t> </a:t>
            </a:r>
            <a:r>
              <a:rPr lang="fr-FR" sz="2200" dirty="0" err="1"/>
              <a:t>highly</a:t>
            </a:r>
            <a:r>
              <a:rPr lang="fr-FR" sz="2200" dirty="0"/>
              <a:t> </a:t>
            </a:r>
            <a:r>
              <a:rPr lang="fr-FR" sz="2200" dirty="0" err="1"/>
              <a:t>welcome</a:t>
            </a:r>
            <a:endParaRPr lang="fr-FR" sz="2200" dirty="0"/>
          </a:p>
          <a:p>
            <a:pPr marL="0" indent="0" algn="ctr">
              <a:buFont typeface="Wingdings" panose="05000000000000000000" pitchFamily="2" charset="2"/>
              <a:buNone/>
            </a:pPr>
            <a:endParaRPr lang="fr-FR" sz="2200" i="1" dirty="0"/>
          </a:p>
          <a:p>
            <a:pPr marL="0" indent="0" algn="ctr">
              <a:buFont typeface="Wingdings" panose="05000000000000000000" pitchFamily="2" charset="2"/>
              <a:buNone/>
            </a:pPr>
            <a:r>
              <a:rPr lang="fr-FR" sz="2200" dirty="0"/>
              <a:t>The </a:t>
            </a:r>
            <a:r>
              <a:rPr lang="fr-FR" sz="2200" dirty="0" err="1"/>
              <a:t>paper</a:t>
            </a:r>
            <a:r>
              <a:rPr lang="fr-FR" sz="2200" dirty="0"/>
              <a:t> </a:t>
            </a:r>
            <a:r>
              <a:rPr lang="fr-FR" sz="2200" dirty="0" err="1"/>
              <a:t>is</a:t>
            </a:r>
            <a:r>
              <a:rPr lang="fr-FR" sz="2200" dirty="0"/>
              <a:t> </a:t>
            </a:r>
            <a:r>
              <a:rPr lang="fr-FR" sz="2200" dirty="0" err="1"/>
              <a:t>available</a:t>
            </a:r>
            <a:r>
              <a:rPr lang="fr-FR" sz="2200" dirty="0"/>
              <a:t> on SSRN :</a:t>
            </a:r>
          </a:p>
          <a:p>
            <a:pPr marL="0" indent="0" algn="ctr">
              <a:buFont typeface="Wingdings" panose="05000000000000000000" pitchFamily="2" charset="2"/>
              <a:buNone/>
            </a:pPr>
            <a:endParaRPr lang="fr-FR" dirty="0"/>
          </a:p>
          <a:p>
            <a:pPr marL="0" indent="0" algn="ctr">
              <a:buFont typeface="Wingdings" panose="05000000000000000000" pitchFamily="2" charset="2"/>
              <a:buNone/>
            </a:pPr>
            <a:endParaRPr lang="fr-FR" dirty="0"/>
          </a:p>
          <a:p>
            <a:pPr marL="0" indent="0" algn="ctr">
              <a:buFont typeface="Wingdings" panose="05000000000000000000" pitchFamily="2" charset="2"/>
              <a:buNone/>
            </a:pPr>
            <a:endParaRPr lang="fr-FR" dirty="0"/>
          </a:p>
          <a:p>
            <a:pPr marL="0" indent="0" algn="ctr">
              <a:buFont typeface="Wingdings" panose="05000000000000000000" pitchFamily="2" charset="2"/>
              <a:buNone/>
            </a:pPr>
            <a:endParaRPr lang="fr-FR" sz="1900" dirty="0"/>
          </a:p>
          <a:p>
            <a:pPr marL="0" indent="0" algn="ctr">
              <a:buFont typeface="Wingdings" panose="05000000000000000000" pitchFamily="2" charset="2"/>
              <a:buNone/>
            </a:pPr>
            <a:endParaRPr lang="fr-FR" sz="1900" dirty="0"/>
          </a:p>
          <a:p>
            <a:pPr marL="0" indent="0" algn="ctr">
              <a:buFont typeface="Wingdings" panose="05000000000000000000" pitchFamily="2" charset="2"/>
              <a:buNone/>
            </a:pPr>
            <a:r>
              <a:rPr lang="fr-FR" sz="1900" dirty="0"/>
              <a:t>Email: </a:t>
            </a:r>
          </a:p>
          <a:p>
            <a:pPr marL="0" indent="0" algn="ctr">
              <a:buFont typeface="Wingdings" panose="05000000000000000000" pitchFamily="2" charset="2"/>
              <a:buNone/>
            </a:pPr>
            <a:r>
              <a:rPr lang="fr-FR" sz="1900" i="1" dirty="0">
                <a:hlinkClick r:id="rId2"/>
              </a:rPr>
              <a:t>tristan.jourde@banque-france.fr</a:t>
            </a:r>
            <a:endParaRPr lang="fr-FR" sz="1900" i="1" dirty="0"/>
          </a:p>
          <a:p>
            <a:pPr marL="0" indent="0" algn="ctr">
              <a:buFont typeface="Wingdings" panose="05000000000000000000" pitchFamily="2" charset="2"/>
              <a:buNone/>
            </a:pPr>
            <a:r>
              <a:rPr lang="fr-FR" sz="1900" i="1" dirty="0">
                <a:hlinkClick r:id="rId3"/>
              </a:rPr>
              <a:t>quentin.moreau@glasgow.ac.uk</a:t>
            </a:r>
            <a:endParaRPr lang="fr-FR" sz="1900" i="1" dirty="0"/>
          </a:p>
          <a:p>
            <a:pPr marL="0" indent="0" algn="ctr">
              <a:buFont typeface="Wingdings" panose="05000000000000000000" pitchFamily="2" charset="2"/>
              <a:buNone/>
            </a:pPr>
            <a:endParaRPr lang="fr-FR" i="1" dirty="0"/>
          </a:p>
        </p:txBody>
      </p:sp>
      <p:pic>
        <p:nvPicPr>
          <p:cNvPr id="3" name="Image 2"/>
          <p:cNvPicPr>
            <a:picLocks noChangeAspect="1"/>
          </p:cNvPicPr>
          <p:nvPr/>
        </p:nvPicPr>
        <p:blipFill>
          <a:blip r:embed="rId4"/>
          <a:stretch>
            <a:fillRect/>
          </a:stretch>
        </p:blipFill>
        <p:spPr>
          <a:xfrm>
            <a:off x="3923405" y="3573016"/>
            <a:ext cx="1173857" cy="1180168"/>
          </a:xfrm>
          <a:prstGeom prst="rect">
            <a:avLst/>
          </a:prstGeom>
        </p:spPr>
      </p:pic>
    </p:spTree>
    <p:extLst>
      <p:ext uri="{BB962C8B-B14F-4D97-AF65-F5344CB8AC3E}">
        <p14:creationId xmlns:p14="http://schemas.microsoft.com/office/powerpoint/2010/main" val="2994049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a:t>
            </a:r>
            <a:r>
              <a:rPr lang="fr-FR" dirty="0" err="1"/>
              <a:t>Dynamic</a:t>
            </a:r>
            <a:r>
              <a:rPr lang="fr-FR" dirty="0"/>
              <a:t> </a:t>
            </a:r>
            <a:r>
              <a:rPr lang="fr-FR" dirty="0" err="1"/>
              <a:t>V</a:t>
            </a:r>
            <a:r>
              <a:rPr lang="fr-FR" cap="none" dirty="0" err="1"/>
              <a:t>a</a:t>
            </a:r>
            <a:r>
              <a:rPr lang="fr-FR" dirty="0" err="1"/>
              <a:t>R</a:t>
            </a:r>
            <a:r>
              <a:rPr lang="fr-FR" dirty="0"/>
              <a:t> estimation</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29</a:t>
            </a:fld>
            <a:endParaRPr lang="fr-FR" dirty="0"/>
          </a:p>
        </p:txBody>
      </p:sp>
      <mc:AlternateContent xmlns:mc="http://schemas.openxmlformats.org/markup-compatibility/2006" xmlns:a14="http://schemas.microsoft.com/office/drawing/2010/main">
        <mc:Choice Requires="a14">
          <p:sp>
            <p:nvSpPr>
              <p:cNvPr id="5" name="Espace réservé du contenu 4"/>
              <p:cNvSpPr>
                <a:spLocks noGrp="1"/>
              </p:cNvSpPr>
              <p:nvPr>
                <p:ph idx="1"/>
              </p:nvPr>
            </p:nvSpPr>
            <p:spPr>
              <a:xfrm>
                <a:off x="468000" y="1268760"/>
                <a:ext cx="8229600" cy="4525963"/>
              </a:xfrm>
            </p:spPr>
            <p:txBody>
              <a:bodyPr>
                <a:normAutofit fontScale="77500" lnSpcReduction="20000"/>
              </a:bodyPr>
              <a:lstStyle/>
              <a:p>
                <a:r>
                  <a:rPr lang="en-US" sz="2000" dirty="0"/>
                  <a:t>The </a:t>
                </a:r>
                <a:r>
                  <a:rPr lang="en-US" sz="2000" dirty="0" err="1"/>
                  <a:t>VaR</a:t>
                </a:r>
                <a:r>
                  <a:rPr lang="en-US" sz="2000" dirty="0"/>
                  <a:t> is the </a:t>
                </a:r>
                <a:r>
                  <a:rPr lang="en-US" sz="2000" u="sng" dirty="0"/>
                  <a:t>estimated loss of a financial institution </a:t>
                </a:r>
                <a:r>
                  <a:rPr lang="en-US" sz="2000" dirty="0"/>
                  <a:t>that, within a given period, will not be exceeded with a certain probability 𝜃:</a:t>
                </a:r>
              </a:p>
              <a:p>
                <a:endParaRPr lang="en-US" sz="800" dirty="0"/>
              </a:p>
              <a:p>
                <a:pPr marL="0" indent="0">
                  <a:buNone/>
                </a:pPr>
                <a14:m>
                  <m:oMathPara xmlns:m="http://schemas.openxmlformats.org/officeDocument/2006/math">
                    <m:oMathParaPr>
                      <m:jc m:val="centerGroup"/>
                    </m:oMathParaPr>
                    <m:oMath xmlns:m="http://schemas.openxmlformats.org/officeDocument/2006/math">
                      <m:r>
                        <a:rPr lang="fr-FR" sz="2000" i="1" smtClean="0">
                          <a:solidFill>
                            <a:schemeClr val="tx1">
                              <a:lumMod val="65000"/>
                              <a:lumOff val="35000"/>
                            </a:schemeClr>
                          </a:solidFill>
                          <a:latin typeface="Cambria Math" panose="02040503050406030204" pitchFamily="18" charset="0"/>
                        </a:rPr>
                        <m:t>𝑝𝑟𝑜𝑏</m:t>
                      </m:r>
                      <m:d>
                        <m:dPr>
                          <m:begChr m:val="["/>
                          <m:endChr m:val="]"/>
                          <m:ctrlPr>
                            <a:rPr lang="fr-FR" sz="2000" i="1">
                              <a:solidFill>
                                <a:schemeClr val="tx1">
                                  <a:lumMod val="65000"/>
                                  <a:lumOff val="35000"/>
                                </a:schemeClr>
                              </a:solidFill>
                              <a:latin typeface="Cambria Math" panose="02040503050406030204" pitchFamily="18" charset="0"/>
                            </a:rPr>
                          </m:ctrlPr>
                        </m:dPr>
                        <m:e>
                          <m:r>
                            <a:rPr lang="fr-FR" sz="2000" i="1">
                              <a:solidFill>
                                <a:schemeClr val="tx1">
                                  <a:lumMod val="65000"/>
                                  <a:lumOff val="35000"/>
                                </a:schemeClr>
                              </a:solidFill>
                              <a:latin typeface="Cambria Math" panose="02040503050406030204" pitchFamily="18" charset="0"/>
                            </a:rPr>
                            <m:t>𝑟𝑒𝑡𝑢𝑟</m:t>
                          </m:r>
                          <m:sSub>
                            <m:sSubPr>
                              <m:ctrlPr>
                                <a:rPr lang="fr-FR" sz="2000" i="1">
                                  <a:solidFill>
                                    <a:schemeClr val="tx1">
                                      <a:lumMod val="65000"/>
                                      <a:lumOff val="35000"/>
                                    </a:schemeClr>
                                  </a:solidFill>
                                  <a:latin typeface="Cambria Math" panose="02040503050406030204" pitchFamily="18" charset="0"/>
                                </a:rPr>
                              </m:ctrlPr>
                            </m:sSubPr>
                            <m:e>
                              <m:r>
                                <a:rPr lang="fr-FR" sz="2000" i="1">
                                  <a:solidFill>
                                    <a:schemeClr val="tx1">
                                      <a:lumMod val="65000"/>
                                      <a:lumOff val="35000"/>
                                    </a:schemeClr>
                                  </a:solidFill>
                                  <a:latin typeface="Cambria Math" panose="02040503050406030204" pitchFamily="18" charset="0"/>
                                </a:rPr>
                                <m:t>𝑛</m:t>
                              </m:r>
                            </m:e>
                            <m:sub>
                              <m:r>
                                <a:rPr lang="fr-FR" sz="2000" i="1">
                                  <a:solidFill>
                                    <a:schemeClr val="tx1">
                                      <a:lumMod val="65000"/>
                                      <a:lumOff val="35000"/>
                                    </a:schemeClr>
                                  </a:solidFill>
                                  <a:latin typeface="Cambria Math" panose="02040503050406030204" pitchFamily="18" charset="0"/>
                                </a:rPr>
                                <m:t>𝑡</m:t>
                              </m:r>
                            </m:sub>
                          </m:sSub>
                          <m:r>
                            <a:rPr lang="fr-FR" sz="2000" i="1">
                              <a:solidFill>
                                <a:schemeClr val="tx1">
                                  <a:lumMod val="65000"/>
                                  <a:lumOff val="35000"/>
                                </a:schemeClr>
                              </a:solidFill>
                              <a:latin typeface="Cambria Math" panose="02040503050406030204" pitchFamily="18" charset="0"/>
                            </a:rPr>
                            <m:t>&lt;−</m:t>
                          </m:r>
                          <m:r>
                            <a:rPr lang="fr-FR" sz="2000" i="1">
                              <a:solidFill>
                                <a:schemeClr val="tx1">
                                  <a:lumMod val="65000"/>
                                  <a:lumOff val="35000"/>
                                </a:schemeClr>
                              </a:solidFill>
                              <a:latin typeface="Cambria Math" panose="02040503050406030204" pitchFamily="18" charset="0"/>
                            </a:rPr>
                            <m:t>𝑉𝑎</m:t>
                          </m:r>
                          <m:sSub>
                            <m:sSubPr>
                              <m:ctrlPr>
                                <a:rPr lang="fr-FR" sz="2000" i="1">
                                  <a:solidFill>
                                    <a:schemeClr val="tx1">
                                      <a:lumMod val="65000"/>
                                      <a:lumOff val="35000"/>
                                    </a:schemeClr>
                                  </a:solidFill>
                                  <a:latin typeface="Cambria Math" panose="02040503050406030204" pitchFamily="18" charset="0"/>
                                </a:rPr>
                              </m:ctrlPr>
                            </m:sSubPr>
                            <m:e>
                              <m:r>
                                <a:rPr lang="fr-FR" sz="2000" i="1">
                                  <a:solidFill>
                                    <a:schemeClr val="tx1">
                                      <a:lumMod val="65000"/>
                                      <a:lumOff val="35000"/>
                                    </a:schemeClr>
                                  </a:solidFill>
                                  <a:latin typeface="Cambria Math" panose="02040503050406030204" pitchFamily="18" charset="0"/>
                                </a:rPr>
                                <m:t>𝑅</m:t>
                              </m:r>
                            </m:e>
                            <m:sub>
                              <m:r>
                                <a:rPr lang="fr-FR" sz="2000" i="1">
                                  <a:solidFill>
                                    <a:schemeClr val="tx1">
                                      <a:lumMod val="65000"/>
                                      <a:lumOff val="35000"/>
                                    </a:schemeClr>
                                  </a:solidFill>
                                  <a:latin typeface="Cambria Math" panose="02040503050406030204" pitchFamily="18" charset="0"/>
                                </a:rPr>
                                <m:t>𝑡</m:t>
                              </m:r>
                            </m:sub>
                          </m:sSub>
                          <m:r>
                            <a:rPr lang="fr-FR" sz="2000" i="1">
                              <a:solidFill>
                                <a:schemeClr val="tx1">
                                  <a:lumMod val="65000"/>
                                  <a:lumOff val="35000"/>
                                </a:schemeClr>
                              </a:solidFill>
                              <a:latin typeface="Cambria Math" panose="02040503050406030204" pitchFamily="18" charset="0"/>
                            </a:rPr>
                            <m:t>| </m:t>
                          </m:r>
                          <m:sSub>
                            <m:sSubPr>
                              <m:ctrlPr>
                                <a:rPr lang="fr-FR" sz="2000" i="1">
                                  <a:solidFill>
                                    <a:schemeClr val="tx1">
                                      <a:lumMod val="65000"/>
                                      <a:lumOff val="35000"/>
                                    </a:schemeClr>
                                  </a:solidFill>
                                  <a:latin typeface="Cambria Math" panose="02040503050406030204" pitchFamily="18" charset="0"/>
                                </a:rPr>
                              </m:ctrlPr>
                            </m:sSubPr>
                            <m:e>
                              <m:r>
                                <m:rPr>
                                  <m:sty m:val="p"/>
                                </m:rPr>
                                <a:rPr lang="fr-FR" sz="2000">
                                  <a:solidFill>
                                    <a:schemeClr val="tx1">
                                      <a:lumMod val="65000"/>
                                      <a:lumOff val="35000"/>
                                    </a:schemeClr>
                                  </a:solidFill>
                                  <a:latin typeface="Cambria Math" panose="02040503050406030204" pitchFamily="18" charset="0"/>
                                </a:rPr>
                                <m:t>Ω</m:t>
                              </m:r>
                            </m:e>
                            <m:sub>
                              <m:r>
                                <a:rPr lang="fr-FR" sz="2000" i="1">
                                  <a:solidFill>
                                    <a:schemeClr val="tx1">
                                      <a:lumMod val="65000"/>
                                      <a:lumOff val="35000"/>
                                    </a:schemeClr>
                                  </a:solidFill>
                                  <a:latin typeface="Cambria Math" panose="02040503050406030204" pitchFamily="18" charset="0"/>
                                </a:rPr>
                                <m:t>𝑡</m:t>
                              </m:r>
                            </m:sub>
                          </m:sSub>
                        </m:e>
                      </m:d>
                      <m:r>
                        <a:rPr lang="fr-FR" sz="2000" i="1">
                          <a:solidFill>
                            <a:schemeClr val="tx1">
                              <a:lumMod val="65000"/>
                              <a:lumOff val="35000"/>
                            </a:schemeClr>
                          </a:solidFill>
                          <a:latin typeface="Cambria Math" panose="02040503050406030204" pitchFamily="18" charset="0"/>
                        </a:rPr>
                        <m:t>=</m:t>
                      </m:r>
                      <m:r>
                        <a:rPr lang="fr-FR" sz="2000" i="1">
                          <a:solidFill>
                            <a:schemeClr val="tx1">
                              <a:lumMod val="65000"/>
                              <a:lumOff val="35000"/>
                            </a:schemeClr>
                          </a:solidFill>
                          <a:latin typeface="Cambria Math" panose="02040503050406030204" pitchFamily="18" charset="0"/>
                        </a:rPr>
                        <m:t>𝜃</m:t>
                      </m:r>
                    </m:oMath>
                  </m:oMathPara>
                </a14:m>
                <a:endParaRPr lang="en-US" sz="2000" dirty="0">
                  <a:solidFill>
                    <a:schemeClr val="tx1">
                      <a:lumMod val="65000"/>
                      <a:lumOff val="35000"/>
                    </a:schemeClr>
                  </a:solidFill>
                </a:endParaRPr>
              </a:p>
              <a:p>
                <a:pPr marL="0" indent="0">
                  <a:buNone/>
                </a:pPr>
                <a:endParaRPr lang="en-US" sz="2000" dirty="0">
                  <a:solidFill>
                    <a:schemeClr val="tx1">
                      <a:lumMod val="65000"/>
                      <a:lumOff val="35000"/>
                    </a:schemeClr>
                  </a:solidFill>
                </a:endParaRPr>
              </a:p>
              <a:p>
                <a:pPr marL="0" indent="0">
                  <a:buNone/>
                </a:pPr>
                <a:endParaRPr lang="en-US" sz="2000" dirty="0">
                  <a:solidFill>
                    <a:schemeClr val="tx1">
                      <a:lumMod val="65000"/>
                      <a:lumOff val="35000"/>
                    </a:schemeClr>
                  </a:solidFill>
                </a:endParaRPr>
              </a:p>
              <a:p>
                <a:r>
                  <a:rPr lang="en-US" sz="2000" u="sng" dirty="0"/>
                  <a:t>The </a:t>
                </a:r>
                <a:r>
                  <a:rPr lang="en-US" sz="2000" u="sng" dirty="0" err="1"/>
                  <a:t>VaR</a:t>
                </a:r>
                <a:r>
                  <a:rPr lang="en-US" sz="2000" u="sng" dirty="0"/>
                  <a:t> can be estimated dynamically</a:t>
                </a:r>
                <a:r>
                  <a:rPr lang="en-US" sz="2000" dirty="0"/>
                  <a:t>:</a:t>
                </a:r>
              </a:p>
              <a:p>
                <a:pPr marL="0" indent="0">
                  <a:buNone/>
                </a:pPr>
                <a:endParaRPr lang="en-US" sz="900" dirty="0"/>
              </a:p>
              <a:p>
                <a:pPr marL="0" indent="0">
                  <a:buNone/>
                </a:pPr>
                <a14:m>
                  <m:oMathPara xmlns:m="http://schemas.openxmlformats.org/officeDocument/2006/math">
                    <m:oMathParaPr>
                      <m:jc m:val="centerGroup"/>
                    </m:oMathParaPr>
                    <m:oMath xmlns:m="http://schemas.openxmlformats.org/officeDocument/2006/math">
                      <m:sSub>
                        <m:sSubPr>
                          <m:ctrlPr>
                            <a:rPr lang="fr-FR" sz="2000" i="1" smtClean="0">
                              <a:solidFill>
                                <a:schemeClr val="tx1">
                                  <a:lumMod val="65000"/>
                                  <a:lumOff val="35000"/>
                                </a:schemeClr>
                              </a:solidFill>
                              <a:latin typeface="Cambria Math" panose="02040503050406030204" pitchFamily="18" charset="0"/>
                            </a:rPr>
                          </m:ctrlPr>
                        </m:sSubPr>
                        <m:e>
                          <m:acc>
                            <m:accPr>
                              <m:chr m:val="̂"/>
                              <m:ctrlPr>
                                <a:rPr lang="fr-FR" sz="2000" i="1">
                                  <a:solidFill>
                                    <a:schemeClr val="tx1">
                                      <a:lumMod val="65000"/>
                                      <a:lumOff val="35000"/>
                                    </a:schemeClr>
                                  </a:solidFill>
                                  <a:latin typeface="Cambria Math" panose="02040503050406030204" pitchFamily="18" charset="0"/>
                                </a:rPr>
                              </m:ctrlPr>
                            </m:accPr>
                            <m:e>
                              <m:r>
                                <a:rPr lang="en-US" sz="2000" i="1">
                                  <a:solidFill>
                                    <a:schemeClr val="tx1">
                                      <a:lumMod val="65000"/>
                                      <a:lumOff val="35000"/>
                                    </a:schemeClr>
                                  </a:solidFill>
                                  <a:latin typeface="Cambria Math" panose="02040503050406030204" pitchFamily="18" charset="0"/>
                                </a:rPr>
                                <m:t>𝑉𝑎𝑅</m:t>
                              </m:r>
                            </m:e>
                          </m:acc>
                        </m:e>
                        <m:sub>
                          <m:r>
                            <a:rPr lang="en-US" sz="2000" i="1">
                              <a:solidFill>
                                <a:schemeClr val="tx1">
                                  <a:lumMod val="65000"/>
                                  <a:lumOff val="35000"/>
                                </a:schemeClr>
                              </a:solidFill>
                              <a:latin typeface="Cambria Math" panose="02040503050406030204" pitchFamily="18" charset="0"/>
                            </a:rPr>
                            <m:t>𝑖</m:t>
                          </m:r>
                          <m:r>
                            <a:rPr lang="en-US" sz="2000" i="1">
                              <a:solidFill>
                                <a:schemeClr val="tx1">
                                  <a:lumMod val="65000"/>
                                  <a:lumOff val="35000"/>
                                </a:schemeClr>
                              </a:solidFill>
                              <a:latin typeface="Cambria Math" panose="02040503050406030204" pitchFamily="18" charset="0"/>
                            </a:rPr>
                            <m:t>,</m:t>
                          </m:r>
                          <m:r>
                            <a:rPr lang="en-US" sz="2000" i="1">
                              <a:solidFill>
                                <a:schemeClr val="tx1">
                                  <a:lumMod val="65000"/>
                                  <a:lumOff val="35000"/>
                                </a:schemeClr>
                              </a:solidFill>
                              <a:latin typeface="Cambria Math" panose="02040503050406030204" pitchFamily="18" charset="0"/>
                            </a:rPr>
                            <m:t>𝑡</m:t>
                          </m:r>
                        </m:sub>
                      </m:sSub>
                      <m:r>
                        <a:rPr lang="en-US" sz="2000" i="1">
                          <a:solidFill>
                            <a:schemeClr val="tx1">
                              <a:lumMod val="65000"/>
                              <a:lumOff val="35000"/>
                            </a:schemeClr>
                          </a:solidFill>
                          <a:latin typeface="Cambria Math" panose="02040503050406030204" pitchFamily="18" charset="0"/>
                        </a:rPr>
                        <m:t>= </m:t>
                      </m:r>
                      <m:sSub>
                        <m:sSubPr>
                          <m:ctrlPr>
                            <a:rPr lang="fr-FR" sz="2000" i="1">
                              <a:solidFill>
                                <a:schemeClr val="tx1">
                                  <a:lumMod val="65000"/>
                                  <a:lumOff val="35000"/>
                                </a:schemeClr>
                              </a:solidFill>
                              <a:latin typeface="Cambria Math" panose="02040503050406030204" pitchFamily="18" charset="0"/>
                            </a:rPr>
                          </m:ctrlPr>
                        </m:sSubPr>
                        <m:e>
                          <m:acc>
                            <m:accPr>
                              <m:chr m:val="̂"/>
                              <m:ctrlPr>
                                <a:rPr lang="fr-FR" sz="2000" i="1">
                                  <a:solidFill>
                                    <a:schemeClr val="tx1">
                                      <a:lumMod val="65000"/>
                                      <a:lumOff val="35000"/>
                                    </a:schemeClr>
                                  </a:solidFill>
                                  <a:latin typeface="Cambria Math" panose="02040503050406030204" pitchFamily="18" charset="0"/>
                                </a:rPr>
                              </m:ctrlPr>
                            </m:accPr>
                            <m:e>
                              <m:r>
                                <a:rPr lang="en-US" sz="2000" i="1">
                                  <a:solidFill>
                                    <a:schemeClr val="tx1">
                                      <a:lumMod val="65000"/>
                                      <a:lumOff val="35000"/>
                                    </a:schemeClr>
                                  </a:solidFill>
                                  <a:latin typeface="Cambria Math" panose="02040503050406030204" pitchFamily="18" charset="0"/>
                                </a:rPr>
                                <m:t>𝜇</m:t>
                              </m:r>
                            </m:e>
                          </m:acc>
                        </m:e>
                        <m:sub>
                          <m:r>
                            <a:rPr lang="en-US" sz="2000" i="1">
                              <a:solidFill>
                                <a:schemeClr val="tx1">
                                  <a:lumMod val="65000"/>
                                  <a:lumOff val="35000"/>
                                </a:schemeClr>
                              </a:solidFill>
                              <a:latin typeface="Cambria Math" panose="02040503050406030204" pitchFamily="18" charset="0"/>
                            </a:rPr>
                            <m:t>𝑖</m:t>
                          </m:r>
                          <m:r>
                            <a:rPr lang="en-US" sz="2000" i="1">
                              <a:solidFill>
                                <a:schemeClr val="tx1">
                                  <a:lumMod val="65000"/>
                                  <a:lumOff val="35000"/>
                                </a:schemeClr>
                              </a:solidFill>
                              <a:latin typeface="Cambria Math" panose="02040503050406030204" pitchFamily="18" charset="0"/>
                            </a:rPr>
                            <m:t>,</m:t>
                          </m:r>
                          <m:r>
                            <a:rPr lang="en-US" sz="2000" i="1">
                              <a:solidFill>
                                <a:schemeClr val="tx1">
                                  <a:lumMod val="65000"/>
                                  <a:lumOff val="35000"/>
                                </a:schemeClr>
                              </a:solidFill>
                              <a:latin typeface="Cambria Math" panose="02040503050406030204" pitchFamily="18" charset="0"/>
                            </a:rPr>
                            <m:t>𝑡</m:t>
                          </m:r>
                        </m:sub>
                      </m:sSub>
                      <m:r>
                        <a:rPr lang="en-US" sz="2000" i="1">
                          <a:solidFill>
                            <a:schemeClr val="tx1">
                              <a:lumMod val="65000"/>
                              <a:lumOff val="35000"/>
                            </a:schemeClr>
                          </a:solidFill>
                          <a:latin typeface="Cambria Math" panose="02040503050406030204" pitchFamily="18" charset="0"/>
                        </a:rPr>
                        <m:t>+</m:t>
                      </m:r>
                      <m:sSub>
                        <m:sSubPr>
                          <m:ctrlPr>
                            <a:rPr lang="fr-FR" sz="2000" i="1">
                              <a:solidFill>
                                <a:schemeClr val="tx1">
                                  <a:lumMod val="65000"/>
                                  <a:lumOff val="35000"/>
                                </a:schemeClr>
                              </a:solidFill>
                              <a:latin typeface="Cambria Math" panose="02040503050406030204" pitchFamily="18" charset="0"/>
                            </a:rPr>
                          </m:ctrlPr>
                        </m:sSubPr>
                        <m:e>
                          <m:acc>
                            <m:accPr>
                              <m:chr m:val="̂"/>
                              <m:ctrlPr>
                                <a:rPr lang="fr-FR" sz="2000" i="1">
                                  <a:solidFill>
                                    <a:schemeClr val="tx1">
                                      <a:lumMod val="65000"/>
                                      <a:lumOff val="35000"/>
                                    </a:schemeClr>
                                  </a:solidFill>
                                  <a:latin typeface="Cambria Math" panose="02040503050406030204" pitchFamily="18" charset="0"/>
                                </a:rPr>
                              </m:ctrlPr>
                            </m:accPr>
                            <m:e>
                              <m:r>
                                <a:rPr lang="en-US" sz="2000" i="1">
                                  <a:solidFill>
                                    <a:schemeClr val="tx1">
                                      <a:lumMod val="65000"/>
                                      <a:lumOff val="35000"/>
                                    </a:schemeClr>
                                  </a:solidFill>
                                  <a:latin typeface="Cambria Math" panose="02040503050406030204" pitchFamily="18" charset="0"/>
                                </a:rPr>
                                <m:t>𝜎</m:t>
                              </m:r>
                            </m:e>
                          </m:acc>
                        </m:e>
                        <m:sub>
                          <m:r>
                            <a:rPr lang="en-US" sz="2000" i="1">
                              <a:solidFill>
                                <a:schemeClr val="tx1">
                                  <a:lumMod val="65000"/>
                                  <a:lumOff val="35000"/>
                                </a:schemeClr>
                              </a:solidFill>
                              <a:latin typeface="Cambria Math" panose="02040503050406030204" pitchFamily="18" charset="0"/>
                            </a:rPr>
                            <m:t>𝑖</m:t>
                          </m:r>
                          <m:r>
                            <a:rPr lang="en-US" sz="2000" i="1">
                              <a:solidFill>
                                <a:schemeClr val="tx1">
                                  <a:lumMod val="65000"/>
                                  <a:lumOff val="35000"/>
                                </a:schemeClr>
                              </a:solidFill>
                              <a:latin typeface="Cambria Math" panose="02040503050406030204" pitchFamily="18" charset="0"/>
                            </a:rPr>
                            <m:t>,</m:t>
                          </m:r>
                          <m:r>
                            <a:rPr lang="en-US" sz="2000" i="1">
                              <a:solidFill>
                                <a:schemeClr val="tx1">
                                  <a:lumMod val="65000"/>
                                  <a:lumOff val="35000"/>
                                </a:schemeClr>
                              </a:solidFill>
                              <a:latin typeface="Cambria Math" panose="02040503050406030204" pitchFamily="18" charset="0"/>
                            </a:rPr>
                            <m:t>𝑡</m:t>
                          </m:r>
                          <m:r>
                            <a:rPr lang="en-US" sz="2000" i="1">
                              <a:solidFill>
                                <a:schemeClr val="tx1">
                                  <a:lumMod val="65000"/>
                                  <a:lumOff val="35000"/>
                                </a:schemeClr>
                              </a:solidFill>
                              <a:latin typeface="Cambria Math" panose="02040503050406030204" pitchFamily="18" charset="0"/>
                            </a:rPr>
                            <m:t>|</m:t>
                          </m:r>
                          <m:r>
                            <a:rPr lang="en-US" sz="2000" i="1">
                              <a:solidFill>
                                <a:schemeClr val="tx1">
                                  <a:lumMod val="65000"/>
                                  <a:lumOff val="35000"/>
                                </a:schemeClr>
                              </a:solidFill>
                              <a:latin typeface="Cambria Math" panose="02040503050406030204" pitchFamily="18" charset="0"/>
                            </a:rPr>
                            <m:t>𝑡</m:t>
                          </m:r>
                          <m:r>
                            <a:rPr lang="en-US" sz="2000" i="1">
                              <a:solidFill>
                                <a:schemeClr val="tx1">
                                  <a:lumMod val="65000"/>
                                  <a:lumOff val="35000"/>
                                </a:schemeClr>
                              </a:solidFill>
                              <a:latin typeface="Cambria Math" panose="02040503050406030204" pitchFamily="18" charset="0"/>
                            </a:rPr>
                            <m:t>−1</m:t>
                          </m:r>
                        </m:sub>
                      </m:sSub>
                      <m:sSup>
                        <m:sSupPr>
                          <m:ctrlPr>
                            <a:rPr lang="fr-FR" sz="2000" i="1">
                              <a:solidFill>
                                <a:schemeClr val="tx1">
                                  <a:lumMod val="65000"/>
                                  <a:lumOff val="35000"/>
                                </a:schemeClr>
                              </a:solidFill>
                              <a:latin typeface="Cambria Math" panose="02040503050406030204" pitchFamily="18" charset="0"/>
                            </a:rPr>
                          </m:ctrlPr>
                        </m:sSupPr>
                        <m:e>
                          <m:r>
                            <a:rPr lang="en-US" sz="2000" i="1">
                              <a:solidFill>
                                <a:schemeClr val="tx1">
                                  <a:lumMod val="65000"/>
                                  <a:lumOff val="35000"/>
                                </a:schemeClr>
                              </a:solidFill>
                              <a:latin typeface="Cambria Math" panose="02040503050406030204" pitchFamily="18" charset="0"/>
                            </a:rPr>
                            <m:t>𝐹</m:t>
                          </m:r>
                          <m:r>
                            <a:rPr lang="en-US" sz="2000" i="1">
                              <a:solidFill>
                                <a:schemeClr val="tx1">
                                  <a:lumMod val="65000"/>
                                  <a:lumOff val="35000"/>
                                </a:schemeClr>
                              </a:solidFill>
                              <a:latin typeface="Cambria Math" panose="02040503050406030204" pitchFamily="18" charset="0"/>
                            </a:rPr>
                            <m:t>(1−</m:t>
                          </m:r>
                          <m:r>
                            <a:rPr lang="fr-FR" sz="2000" i="1">
                              <a:solidFill>
                                <a:schemeClr val="tx1">
                                  <a:lumMod val="65000"/>
                                  <a:lumOff val="35000"/>
                                </a:schemeClr>
                              </a:solidFill>
                              <a:latin typeface="Cambria Math" panose="02040503050406030204" pitchFamily="18" charset="0"/>
                            </a:rPr>
                            <m:t>𝜃</m:t>
                          </m:r>
                          <m:r>
                            <a:rPr lang="en-US" sz="2000" i="1">
                              <a:solidFill>
                                <a:schemeClr val="tx1">
                                  <a:lumMod val="65000"/>
                                  <a:lumOff val="35000"/>
                                </a:schemeClr>
                              </a:solidFill>
                              <a:latin typeface="Cambria Math" panose="02040503050406030204" pitchFamily="18" charset="0"/>
                            </a:rPr>
                            <m:t>)</m:t>
                          </m:r>
                        </m:e>
                        <m:sup>
                          <m:r>
                            <a:rPr lang="en-US" sz="2000" i="1">
                              <a:solidFill>
                                <a:schemeClr val="tx1">
                                  <a:lumMod val="65000"/>
                                  <a:lumOff val="35000"/>
                                </a:schemeClr>
                              </a:solidFill>
                              <a:latin typeface="Cambria Math" panose="02040503050406030204" pitchFamily="18" charset="0"/>
                            </a:rPr>
                            <m:t>−1</m:t>
                          </m:r>
                        </m:sup>
                      </m:sSup>
                    </m:oMath>
                  </m:oMathPara>
                </a14:m>
                <a:endParaRPr lang="fr-FR" dirty="0"/>
              </a:p>
              <a:p>
                <a:pPr marL="0" indent="0">
                  <a:buNone/>
                </a:pPr>
                <a:endParaRPr lang="fr-FR" sz="900" dirty="0"/>
              </a:p>
              <a:p>
                <a:pPr marL="0" indent="0">
                  <a:buNone/>
                </a:pPr>
                <a:r>
                  <a:rPr lang="en-US" sz="1600" dirty="0">
                    <a:solidFill>
                      <a:schemeClr val="tx1">
                        <a:lumMod val="65000"/>
                        <a:lumOff val="35000"/>
                      </a:schemeClr>
                    </a:solidFill>
                  </a:rPr>
                  <a:t>where </a:t>
                </a:r>
                <a14:m>
                  <m:oMath xmlns:m="http://schemas.openxmlformats.org/officeDocument/2006/math">
                    <m:sSub>
                      <m:sSubPr>
                        <m:ctrlPr>
                          <a:rPr lang="fr-FR" sz="1600" i="1">
                            <a:solidFill>
                              <a:schemeClr val="tx1">
                                <a:lumMod val="65000"/>
                                <a:lumOff val="35000"/>
                              </a:schemeClr>
                            </a:solidFill>
                            <a:latin typeface="Cambria Math" panose="02040503050406030204" pitchFamily="18" charset="0"/>
                          </a:rPr>
                        </m:ctrlPr>
                      </m:sSubPr>
                      <m:e>
                        <m:acc>
                          <m:accPr>
                            <m:chr m:val="̂"/>
                            <m:ctrlPr>
                              <a:rPr lang="fr-FR" sz="1600" i="1">
                                <a:solidFill>
                                  <a:schemeClr val="tx1">
                                    <a:lumMod val="65000"/>
                                    <a:lumOff val="35000"/>
                                  </a:schemeClr>
                                </a:solidFill>
                                <a:latin typeface="Cambria Math" panose="02040503050406030204" pitchFamily="18" charset="0"/>
                              </a:rPr>
                            </m:ctrlPr>
                          </m:accPr>
                          <m:e>
                            <m:r>
                              <a:rPr lang="en-US" sz="1600" i="1">
                                <a:solidFill>
                                  <a:schemeClr val="tx1">
                                    <a:lumMod val="65000"/>
                                    <a:lumOff val="35000"/>
                                  </a:schemeClr>
                                </a:solidFill>
                                <a:latin typeface="Cambria Math" panose="02040503050406030204" pitchFamily="18" charset="0"/>
                              </a:rPr>
                              <m:t>𝜎</m:t>
                            </m:r>
                          </m:e>
                        </m:acc>
                      </m:e>
                      <m:sub>
                        <m:r>
                          <a:rPr lang="en-US" sz="1600" i="1">
                            <a:solidFill>
                              <a:schemeClr val="tx1">
                                <a:lumMod val="65000"/>
                                <a:lumOff val="35000"/>
                              </a:schemeClr>
                            </a:solidFill>
                            <a:latin typeface="Cambria Math" panose="02040503050406030204" pitchFamily="18" charset="0"/>
                          </a:rPr>
                          <m:t>𝑖</m:t>
                        </m:r>
                        <m:r>
                          <a:rPr lang="en-US" sz="1600" i="1">
                            <a:solidFill>
                              <a:schemeClr val="tx1">
                                <a:lumMod val="65000"/>
                                <a:lumOff val="35000"/>
                              </a:schemeClr>
                            </a:solidFill>
                            <a:latin typeface="Cambria Math" panose="02040503050406030204" pitchFamily="18" charset="0"/>
                          </a:rPr>
                          <m:t>,</m:t>
                        </m:r>
                        <m:r>
                          <a:rPr lang="en-US" sz="1600" i="1">
                            <a:solidFill>
                              <a:schemeClr val="tx1">
                                <a:lumMod val="65000"/>
                                <a:lumOff val="35000"/>
                              </a:schemeClr>
                            </a:solidFill>
                            <a:latin typeface="Cambria Math" panose="02040503050406030204" pitchFamily="18" charset="0"/>
                          </a:rPr>
                          <m:t>𝑡</m:t>
                        </m:r>
                        <m:r>
                          <a:rPr lang="en-US" sz="1600" i="1">
                            <a:solidFill>
                              <a:schemeClr val="tx1">
                                <a:lumMod val="65000"/>
                                <a:lumOff val="35000"/>
                              </a:schemeClr>
                            </a:solidFill>
                            <a:latin typeface="Cambria Math" panose="02040503050406030204" pitchFamily="18" charset="0"/>
                          </a:rPr>
                          <m:t>|</m:t>
                        </m:r>
                        <m:r>
                          <a:rPr lang="en-US" sz="1600" i="1">
                            <a:solidFill>
                              <a:schemeClr val="tx1">
                                <a:lumMod val="65000"/>
                                <a:lumOff val="35000"/>
                              </a:schemeClr>
                            </a:solidFill>
                            <a:latin typeface="Cambria Math" panose="02040503050406030204" pitchFamily="18" charset="0"/>
                          </a:rPr>
                          <m:t>𝑡</m:t>
                        </m:r>
                        <m:r>
                          <a:rPr lang="en-US" sz="1600" i="1">
                            <a:solidFill>
                              <a:schemeClr val="tx1">
                                <a:lumMod val="65000"/>
                                <a:lumOff val="35000"/>
                              </a:schemeClr>
                            </a:solidFill>
                            <a:latin typeface="Cambria Math" panose="02040503050406030204" pitchFamily="18" charset="0"/>
                          </a:rPr>
                          <m:t>−1</m:t>
                        </m:r>
                      </m:sub>
                    </m:sSub>
                  </m:oMath>
                </a14:m>
                <a:r>
                  <a:rPr lang="en-US" sz="1600" dirty="0">
                    <a:solidFill>
                      <a:schemeClr val="tx1">
                        <a:lumMod val="65000"/>
                        <a:lumOff val="35000"/>
                      </a:schemeClr>
                    </a:solidFill>
                  </a:rPr>
                  <a:t> is the conditional standard deviation given the information at </a:t>
                </a:r>
                <a14:m>
                  <m:oMath xmlns:m="http://schemas.openxmlformats.org/officeDocument/2006/math">
                    <m:r>
                      <a:rPr lang="en-US" sz="1600" i="1">
                        <a:solidFill>
                          <a:schemeClr val="tx1">
                            <a:lumMod val="65000"/>
                            <a:lumOff val="35000"/>
                          </a:schemeClr>
                        </a:solidFill>
                        <a:latin typeface="Cambria Math" panose="02040503050406030204" pitchFamily="18" charset="0"/>
                      </a:rPr>
                      <m:t>𝑡</m:t>
                    </m:r>
                    <m:r>
                      <a:rPr lang="en-US" sz="1600" i="1">
                        <a:solidFill>
                          <a:schemeClr val="tx1">
                            <a:lumMod val="65000"/>
                            <a:lumOff val="35000"/>
                          </a:schemeClr>
                        </a:solidFill>
                        <a:latin typeface="Cambria Math" panose="02040503050406030204" pitchFamily="18" charset="0"/>
                      </a:rPr>
                      <m:t>−1</m:t>
                    </m:r>
                  </m:oMath>
                </a14:m>
                <a:r>
                  <a:rPr lang="en-US" sz="1600" dirty="0">
                    <a:solidFill>
                      <a:schemeClr val="tx1">
                        <a:lumMod val="65000"/>
                        <a:lumOff val="35000"/>
                      </a:schemeClr>
                    </a:solidFill>
                  </a:rPr>
                  <a:t>, </a:t>
                </a:r>
                <a14:m>
                  <m:oMath xmlns:m="http://schemas.openxmlformats.org/officeDocument/2006/math">
                    <m:sSup>
                      <m:sSupPr>
                        <m:ctrlPr>
                          <a:rPr lang="fr-FR" sz="1600" i="1">
                            <a:solidFill>
                              <a:schemeClr val="tx1">
                                <a:lumMod val="65000"/>
                                <a:lumOff val="35000"/>
                              </a:schemeClr>
                            </a:solidFill>
                            <a:latin typeface="Cambria Math" panose="02040503050406030204" pitchFamily="18" charset="0"/>
                          </a:rPr>
                        </m:ctrlPr>
                      </m:sSupPr>
                      <m:e>
                        <m:r>
                          <a:rPr lang="en-US" sz="1600" i="1">
                            <a:solidFill>
                              <a:schemeClr val="tx1">
                                <a:lumMod val="65000"/>
                                <a:lumOff val="35000"/>
                              </a:schemeClr>
                            </a:solidFill>
                            <a:latin typeface="Cambria Math" panose="02040503050406030204" pitchFamily="18" charset="0"/>
                          </a:rPr>
                          <m:t>𝐹</m:t>
                        </m:r>
                      </m:e>
                      <m:sup>
                        <m:r>
                          <a:rPr lang="en-US" sz="1600" i="1">
                            <a:solidFill>
                              <a:schemeClr val="tx1">
                                <a:lumMod val="65000"/>
                                <a:lumOff val="35000"/>
                              </a:schemeClr>
                            </a:solidFill>
                            <a:latin typeface="Cambria Math" panose="02040503050406030204" pitchFamily="18" charset="0"/>
                          </a:rPr>
                          <m:t>−1</m:t>
                        </m:r>
                      </m:sup>
                    </m:sSup>
                  </m:oMath>
                </a14:m>
                <a:r>
                  <a:rPr lang="en-US" sz="1600" dirty="0">
                    <a:solidFill>
                      <a:schemeClr val="tx1">
                        <a:lumMod val="65000"/>
                        <a:lumOff val="35000"/>
                      </a:schemeClr>
                    </a:solidFill>
                  </a:rPr>
                  <a:t> is the inverse probability density function of a pre-specified distribution and </a:t>
                </a:r>
                <a14:m>
                  <m:oMath xmlns:m="http://schemas.openxmlformats.org/officeDocument/2006/math">
                    <m:sSub>
                      <m:sSubPr>
                        <m:ctrlPr>
                          <a:rPr lang="fr-FR" sz="1600" i="1">
                            <a:solidFill>
                              <a:schemeClr val="tx1">
                                <a:lumMod val="65000"/>
                                <a:lumOff val="35000"/>
                              </a:schemeClr>
                            </a:solidFill>
                            <a:latin typeface="Cambria Math" panose="02040503050406030204" pitchFamily="18" charset="0"/>
                          </a:rPr>
                        </m:ctrlPr>
                      </m:sSubPr>
                      <m:e>
                        <m:acc>
                          <m:accPr>
                            <m:chr m:val="̂"/>
                            <m:ctrlPr>
                              <a:rPr lang="fr-FR" sz="1600" i="1">
                                <a:solidFill>
                                  <a:schemeClr val="tx1">
                                    <a:lumMod val="65000"/>
                                    <a:lumOff val="35000"/>
                                  </a:schemeClr>
                                </a:solidFill>
                                <a:latin typeface="Cambria Math" panose="02040503050406030204" pitchFamily="18" charset="0"/>
                              </a:rPr>
                            </m:ctrlPr>
                          </m:accPr>
                          <m:e>
                            <m:r>
                              <a:rPr lang="en-US" sz="1600" i="1">
                                <a:solidFill>
                                  <a:schemeClr val="tx1">
                                    <a:lumMod val="65000"/>
                                    <a:lumOff val="35000"/>
                                  </a:schemeClr>
                                </a:solidFill>
                                <a:latin typeface="Cambria Math" panose="02040503050406030204" pitchFamily="18" charset="0"/>
                              </a:rPr>
                              <m:t>𝜇</m:t>
                            </m:r>
                          </m:e>
                        </m:acc>
                      </m:e>
                      <m:sub>
                        <m:r>
                          <a:rPr lang="en-US" sz="1600" i="1">
                            <a:solidFill>
                              <a:schemeClr val="tx1">
                                <a:lumMod val="65000"/>
                                <a:lumOff val="35000"/>
                              </a:schemeClr>
                            </a:solidFill>
                            <a:latin typeface="Cambria Math" panose="02040503050406030204" pitchFamily="18" charset="0"/>
                          </a:rPr>
                          <m:t>𝑖</m:t>
                        </m:r>
                        <m:r>
                          <a:rPr lang="en-US" sz="1600" i="1">
                            <a:solidFill>
                              <a:schemeClr val="tx1">
                                <a:lumMod val="65000"/>
                                <a:lumOff val="35000"/>
                              </a:schemeClr>
                            </a:solidFill>
                            <a:latin typeface="Cambria Math" panose="02040503050406030204" pitchFamily="18" charset="0"/>
                          </a:rPr>
                          <m:t>,</m:t>
                        </m:r>
                        <m:r>
                          <a:rPr lang="en-US" sz="1600" i="1">
                            <a:solidFill>
                              <a:schemeClr val="tx1">
                                <a:lumMod val="65000"/>
                                <a:lumOff val="35000"/>
                              </a:schemeClr>
                            </a:solidFill>
                            <a:latin typeface="Cambria Math" panose="02040503050406030204" pitchFamily="18" charset="0"/>
                          </a:rPr>
                          <m:t>𝑡</m:t>
                        </m:r>
                      </m:sub>
                    </m:sSub>
                  </m:oMath>
                </a14:m>
                <a:r>
                  <a:rPr lang="en-US" sz="1600" dirty="0">
                    <a:solidFill>
                      <a:schemeClr val="tx1">
                        <a:lumMod val="65000"/>
                        <a:lumOff val="35000"/>
                      </a:schemeClr>
                    </a:solidFill>
                  </a:rPr>
                  <a:t> is the mean returns of institution </a:t>
                </a:r>
                <a:r>
                  <a:rPr lang="en-US" sz="1600" i="1" dirty="0" err="1">
                    <a:solidFill>
                      <a:schemeClr val="tx1">
                        <a:lumMod val="65000"/>
                        <a:lumOff val="35000"/>
                      </a:schemeClr>
                    </a:solidFill>
                  </a:rPr>
                  <a:t>i</a:t>
                </a:r>
                <a:r>
                  <a:rPr lang="en-US" sz="1600" dirty="0">
                    <a:solidFill>
                      <a:schemeClr val="tx1">
                        <a:lumMod val="65000"/>
                        <a:lumOff val="35000"/>
                      </a:schemeClr>
                    </a:solidFill>
                  </a:rPr>
                  <a:t> at time </a:t>
                </a:r>
                <a:r>
                  <a:rPr lang="en-US" sz="1600" i="1" dirty="0">
                    <a:solidFill>
                      <a:schemeClr val="tx1">
                        <a:lumMod val="65000"/>
                        <a:lumOff val="35000"/>
                      </a:schemeClr>
                    </a:solidFill>
                  </a:rPr>
                  <a:t>t.</a:t>
                </a:r>
              </a:p>
              <a:p>
                <a:pPr marL="0" indent="0">
                  <a:buNone/>
                </a:pPr>
                <a:endParaRPr lang="en-US" sz="1600" i="1" dirty="0">
                  <a:solidFill>
                    <a:schemeClr val="tx1">
                      <a:lumMod val="65000"/>
                      <a:lumOff val="35000"/>
                    </a:schemeClr>
                  </a:solidFill>
                </a:endParaRPr>
              </a:p>
              <a:p>
                <a:pPr marL="0" indent="0">
                  <a:buNone/>
                </a:pPr>
                <a:endParaRPr lang="en-US" sz="1600" i="1" dirty="0">
                  <a:solidFill>
                    <a:schemeClr val="tx1">
                      <a:lumMod val="65000"/>
                      <a:lumOff val="35000"/>
                    </a:schemeClr>
                  </a:solidFill>
                </a:endParaRPr>
              </a:p>
              <a:p>
                <a:r>
                  <a:rPr lang="en-US" sz="2000" dirty="0"/>
                  <a:t>Following </a:t>
                </a:r>
                <a:r>
                  <a:rPr lang="en-US" sz="2000" dirty="0" err="1"/>
                  <a:t>Kuester</a:t>
                </a:r>
                <a:r>
                  <a:rPr lang="en-US" sz="2000" dirty="0"/>
                  <a:t> et al. (2006), we model </a:t>
                </a:r>
                <a14:m>
                  <m:oMath xmlns:m="http://schemas.openxmlformats.org/officeDocument/2006/math">
                    <m:sSub>
                      <m:sSubPr>
                        <m:ctrlPr>
                          <a:rPr lang="fr-FR" sz="2000" i="1">
                            <a:latin typeface="Cambria Math" panose="02040503050406030204" pitchFamily="18" charset="0"/>
                          </a:rPr>
                        </m:ctrlPr>
                      </m:sSubPr>
                      <m:e>
                        <m:acc>
                          <m:accPr>
                            <m:chr m:val="̂"/>
                            <m:ctrlPr>
                              <a:rPr lang="fr-FR" sz="2000" i="1">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𝑡</m:t>
                        </m:r>
                      </m:sub>
                    </m:sSub>
                  </m:oMath>
                </a14:m>
                <a:r>
                  <a:rPr lang="en-US" sz="2000" dirty="0"/>
                  <a:t> by extracting the conditional standard deviation from a GARCH model. We apply </a:t>
                </a:r>
                <a:r>
                  <a:rPr lang="en-US" sz="2000" u="sng" dirty="0"/>
                  <a:t>the threshold GARCH model</a:t>
                </a:r>
                <a:r>
                  <a:rPr lang="en-US" sz="2000" dirty="0"/>
                  <a:t> of </a:t>
                </a:r>
                <a:r>
                  <a:rPr lang="en-US" sz="2000" dirty="0" err="1"/>
                  <a:t>Glosten</a:t>
                </a:r>
                <a:r>
                  <a:rPr lang="en-US" sz="2000" dirty="0"/>
                  <a:t> et al. (1993):</a:t>
                </a:r>
              </a:p>
              <a:p>
                <a:pPr marL="0" indent="0">
                  <a:buNone/>
                </a:pPr>
                <a:endParaRPr lang="en-US" sz="900" dirty="0"/>
              </a:p>
              <a:p>
                <a:pPr marL="0" indent="0">
                  <a:buNone/>
                </a:pPr>
                <a14:m>
                  <m:oMathPara xmlns:m="http://schemas.openxmlformats.org/officeDocument/2006/math">
                    <m:oMathParaPr>
                      <m:jc m:val="centerGroup"/>
                    </m:oMathParaPr>
                    <m:oMath xmlns:m="http://schemas.openxmlformats.org/officeDocument/2006/math">
                      <m:sSubSup>
                        <m:sSubSupPr>
                          <m:ctrlPr>
                            <a:rPr lang="fr-FR" sz="2000" i="1" smtClean="0">
                              <a:solidFill>
                                <a:schemeClr val="tx1">
                                  <a:lumMod val="65000"/>
                                  <a:lumOff val="35000"/>
                                </a:schemeClr>
                              </a:solidFill>
                              <a:latin typeface="Cambria Math" panose="02040503050406030204" pitchFamily="18" charset="0"/>
                            </a:rPr>
                          </m:ctrlPr>
                        </m:sSubSupPr>
                        <m:e>
                          <m:acc>
                            <m:accPr>
                              <m:chr m:val="̂"/>
                              <m:ctrlPr>
                                <a:rPr lang="fr-FR" sz="2000" i="1">
                                  <a:solidFill>
                                    <a:schemeClr val="tx1">
                                      <a:lumMod val="65000"/>
                                      <a:lumOff val="35000"/>
                                    </a:schemeClr>
                                  </a:solidFill>
                                  <a:latin typeface="Cambria Math" panose="02040503050406030204" pitchFamily="18" charset="0"/>
                                </a:rPr>
                              </m:ctrlPr>
                            </m:accPr>
                            <m:e>
                              <m:r>
                                <a:rPr lang="en-US" sz="2000" i="1">
                                  <a:solidFill>
                                    <a:schemeClr val="tx1">
                                      <a:lumMod val="65000"/>
                                      <a:lumOff val="35000"/>
                                    </a:schemeClr>
                                  </a:solidFill>
                                  <a:latin typeface="Cambria Math" panose="02040503050406030204" pitchFamily="18" charset="0"/>
                                </a:rPr>
                                <m:t>𝜎</m:t>
                              </m:r>
                            </m:e>
                          </m:acc>
                        </m:e>
                        <m:sub>
                          <m:r>
                            <a:rPr lang="en-US" sz="2000" i="1">
                              <a:solidFill>
                                <a:schemeClr val="tx1">
                                  <a:lumMod val="65000"/>
                                  <a:lumOff val="35000"/>
                                </a:schemeClr>
                              </a:solidFill>
                              <a:latin typeface="Cambria Math" panose="02040503050406030204" pitchFamily="18" charset="0"/>
                            </a:rPr>
                            <m:t>𝑖</m:t>
                          </m:r>
                          <m:r>
                            <a:rPr lang="en-US" sz="2000" i="1">
                              <a:solidFill>
                                <a:schemeClr val="tx1">
                                  <a:lumMod val="65000"/>
                                  <a:lumOff val="35000"/>
                                </a:schemeClr>
                              </a:solidFill>
                              <a:latin typeface="Cambria Math" panose="02040503050406030204" pitchFamily="18" charset="0"/>
                            </a:rPr>
                            <m:t>,</m:t>
                          </m:r>
                          <m:r>
                            <a:rPr lang="en-US" sz="2000" i="1">
                              <a:solidFill>
                                <a:schemeClr val="tx1">
                                  <a:lumMod val="65000"/>
                                  <a:lumOff val="35000"/>
                                </a:schemeClr>
                              </a:solidFill>
                              <a:latin typeface="Cambria Math" panose="02040503050406030204" pitchFamily="18" charset="0"/>
                            </a:rPr>
                            <m:t>𝑡</m:t>
                          </m:r>
                        </m:sub>
                        <m:sup>
                          <m:r>
                            <a:rPr lang="en-US" sz="2000" i="1">
                              <a:solidFill>
                                <a:schemeClr val="tx1">
                                  <a:lumMod val="65000"/>
                                  <a:lumOff val="35000"/>
                                </a:schemeClr>
                              </a:solidFill>
                              <a:latin typeface="Cambria Math" panose="02040503050406030204" pitchFamily="18" charset="0"/>
                            </a:rPr>
                            <m:t>2</m:t>
                          </m:r>
                        </m:sup>
                      </m:sSubSup>
                      <m:r>
                        <a:rPr lang="en-US" sz="2000" i="1">
                          <a:solidFill>
                            <a:schemeClr val="tx1">
                              <a:lumMod val="65000"/>
                              <a:lumOff val="35000"/>
                            </a:schemeClr>
                          </a:solidFill>
                          <a:latin typeface="Cambria Math" panose="02040503050406030204" pitchFamily="18" charset="0"/>
                        </a:rPr>
                        <m:t>= </m:t>
                      </m:r>
                      <m:r>
                        <a:rPr lang="en-US" sz="2000" i="1">
                          <a:solidFill>
                            <a:schemeClr val="tx1">
                              <a:lumMod val="65000"/>
                              <a:lumOff val="35000"/>
                            </a:schemeClr>
                          </a:solidFill>
                          <a:latin typeface="Cambria Math" panose="02040503050406030204" pitchFamily="18" charset="0"/>
                        </a:rPr>
                        <m:t>𝜔</m:t>
                      </m:r>
                      <m:r>
                        <a:rPr lang="en-US" sz="2000" i="1">
                          <a:solidFill>
                            <a:schemeClr val="tx1">
                              <a:lumMod val="65000"/>
                              <a:lumOff val="35000"/>
                            </a:schemeClr>
                          </a:solidFill>
                          <a:latin typeface="Cambria Math" panose="02040503050406030204" pitchFamily="18" charset="0"/>
                        </a:rPr>
                        <m:t>+</m:t>
                      </m:r>
                      <m:d>
                        <m:dPr>
                          <m:ctrlPr>
                            <a:rPr lang="fr-FR" sz="2000" i="1">
                              <a:solidFill>
                                <a:schemeClr val="tx1">
                                  <a:lumMod val="65000"/>
                                  <a:lumOff val="35000"/>
                                </a:schemeClr>
                              </a:solidFill>
                              <a:latin typeface="Cambria Math" panose="02040503050406030204" pitchFamily="18" charset="0"/>
                            </a:rPr>
                          </m:ctrlPr>
                        </m:dPr>
                        <m:e>
                          <m:r>
                            <a:rPr lang="en-US" sz="2000" i="1">
                              <a:solidFill>
                                <a:schemeClr val="tx1">
                                  <a:lumMod val="65000"/>
                                  <a:lumOff val="35000"/>
                                </a:schemeClr>
                              </a:solidFill>
                              <a:latin typeface="Cambria Math" panose="02040503050406030204" pitchFamily="18" charset="0"/>
                            </a:rPr>
                            <m:t>𝛼</m:t>
                          </m:r>
                          <m:r>
                            <a:rPr lang="en-US" sz="2000" i="1">
                              <a:solidFill>
                                <a:schemeClr val="tx1">
                                  <a:lumMod val="65000"/>
                                  <a:lumOff val="35000"/>
                                </a:schemeClr>
                              </a:solidFill>
                              <a:latin typeface="Cambria Math" panose="02040503050406030204" pitchFamily="18" charset="0"/>
                            </a:rPr>
                            <m:t>+</m:t>
                          </m:r>
                          <m:r>
                            <a:rPr lang="en-US" sz="2000" i="1">
                              <a:solidFill>
                                <a:schemeClr val="tx1">
                                  <a:lumMod val="65000"/>
                                  <a:lumOff val="35000"/>
                                </a:schemeClr>
                              </a:solidFill>
                              <a:latin typeface="Cambria Math" panose="02040503050406030204" pitchFamily="18" charset="0"/>
                            </a:rPr>
                            <m:t>𝛾</m:t>
                          </m:r>
                          <m:sSub>
                            <m:sSubPr>
                              <m:ctrlPr>
                                <a:rPr lang="fr-FR" sz="2000" i="1">
                                  <a:solidFill>
                                    <a:schemeClr val="tx1">
                                      <a:lumMod val="65000"/>
                                      <a:lumOff val="35000"/>
                                    </a:schemeClr>
                                  </a:solidFill>
                                  <a:latin typeface="Cambria Math" panose="02040503050406030204" pitchFamily="18" charset="0"/>
                                </a:rPr>
                              </m:ctrlPr>
                            </m:sSubPr>
                            <m:e>
                              <m:r>
                                <a:rPr lang="en-US" sz="2000" i="1">
                                  <a:solidFill>
                                    <a:schemeClr val="tx1">
                                      <a:lumMod val="65000"/>
                                      <a:lumOff val="35000"/>
                                    </a:schemeClr>
                                  </a:solidFill>
                                  <a:latin typeface="Cambria Math" panose="02040503050406030204" pitchFamily="18" charset="0"/>
                                </a:rPr>
                                <m:t>𝕀</m:t>
                              </m:r>
                            </m:e>
                            <m:sub>
                              <m:r>
                                <a:rPr lang="en-US" sz="2000" i="1">
                                  <a:solidFill>
                                    <a:schemeClr val="tx1">
                                      <a:lumMod val="65000"/>
                                      <a:lumOff val="35000"/>
                                    </a:schemeClr>
                                  </a:solidFill>
                                  <a:latin typeface="Cambria Math" panose="02040503050406030204" pitchFamily="18" charset="0"/>
                                </a:rPr>
                                <m:t>𝑡</m:t>
                              </m:r>
                              <m:r>
                                <a:rPr lang="en-US" sz="2000" i="1">
                                  <a:solidFill>
                                    <a:schemeClr val="tx1">
                                      <a:lumMod val="65000"/>
                                      <a:lumOff val="35000"/>
                                    </a:schemeClr>
                                  </a:solidFill>
                                  <a:latin typeface="Cambria Math" panose="02040503050406030204" pitchFamily="18" charset="0"/>
                                </a:rPr>
                                <m:t>−1</m:t>
                              </m:r>
                            </m:sub>
                          </m:sSub>
                        </m:e>
                      </m:d>
                      <m:sSubSup>
                        <m:sSubSupPr>
                          <m:ctrlPr>
                            <a:rPr lang="fr-FR" sz="2000" i="1">
                              <a:solidFill>
                                <a:schemeClr val="tx1">
                                  <a:lumMod val="65000"/>
                                  <a:lumOff val="35000"/>
                                </a:schemeClr>
                              </a:solidFill>
                              <a:latin typeface="Cambria Math" panose="02040503050406030204" pitchFamily="18" charset="0"/>
                            </a:rPr>
                          </m:ctrlPr>
                        </m:sSubSupPr>
                        <m:e>
                          <m:r>
                            <a:rPr lang="en-US" sz="2000" i="1">
                              <a:solidFill>
                                <a:schemeClr val="tx1">
                                  <a:lumMod val="65000"/>
                                  <a:lumOff val="35000"/>
                                </a:schemeClr>
                              </a:solidFill>
                              <a:latin typeface="Cambria Math" panose="02040503050406030204" pitchFamily="18" charset="0"/>
                            </a:rPr>
                            <m:t>𝜀</m:t>
                          </m:r>
                        </m:e>
                        <m:sub>
                          <m:r>
                            <a:rPr lang="en-US" sz="2000" i="1">
                              <a:solidFill>
                                <a:schemeClr val="tx1">
                                  <a:lumMod val="65000"/>
                                  <a:lumOff val="35000"/>
                                </a:schemeClr>
                              </a:solidFill>
                              <a:latin typeface="Cambria Math" panose="02040503050406030204" pitchFamily="18" charset="0"/>
                            </a:rPr>
                            <m:t>𝑡</m:t>
                          </m:r>
                          <m:r>
                            <a:rPr lang="en-US" sz="2000" i="1">
                              <a:solidFill>
                                <a:schemeClr val="tx1">
                                  <a:lumMod val="65000"/>
                                  <a:lumOff val="35000"/>
                                </a:schemeClr>
                              </a:solidFill>
                              <a:latin typeface="Cambria Math" panose="02040503050406030204" pitchFamily="18" charset="0"/>
                            </a:rPr>
                            <m:t>−1</m:t>
                          </m:r>
                        </m:sub>
                        <m:sup>
                          <m:r>
                            <a:rPr lang="en-US" sz="2000" i="1">
                              <a:solidFill>
                                <a:schemeClr val="tx1">
                                  <a:lumMod val="65000"/>
                                  <a:lumOff val="35000"/>
                                </a:schemeClr>
                              </a:solidFill>
                              <a:latin typeface="Cambria Math" panose="02040503050406030204" pitchFamily="18" charset="0"/>
                            </a:rPr>
                            <m:t>2</m:t>
                          </m:r>
                        </m:sup>
                      </m:sSubSup>
                      <m:r>
                        <a:rPr lang="en-US" sz="2000" i="1">
                          <a:solidFill>
                            <a:schemeClr val="tx1">
                              <a:lumMod val="65000"/>
                              <a:lumOff val="35000"/>
                            </a:schemeClr>
                          </a:solidFill>
                          <a:latin typeface="Cambria Math" panose="02040503050406030204" pitchFamily="18" charset="0"/>
                        </a:rPr>
                        <m:t>+ </m:t>
                      </m:r>
                      <m:r>
                        <a:rPr lang="en-US" sz="2000" i="1">
                          <a:solidFill>
                            <a:schemeClr val="tx1">
                              <a:lumMod val="65000"/>
                              <a:lumOff val="35000"/>
                            </a:schemeClr>
                          </a:solidFill>
                          <a:latin typeface="Cambria Math" panose="02040503050406030204" pitchFamily="18" charset="0"/>
                        </a:rPr>
                        <m:t>𝛽</m:t>
                      </m:r>
                      <m:sSubSup>
                        <m:sSubSupPr>
                          <m:ctrlPr>
                            <a:rPr lang="fr-FR" sz="2000" i="1">
                              <a:solidFill>
                                <a:schemeClr val="tx1">
                                  <a:lumMod val="65000"/>
                                  <a:lumOff val="35000"/>
                                </a:schemeClr>
                              </a:solidFill>
                              <a:latin typeface="Cambria Math" panose="02040503050406030204" pitchFamily="18" charset="0"/>
                            </a:rPr>
                          </m:ctrlPr>
                        </m:sSubSupPr>
                        <m:e>
                          <m:acc>
                            <m:accPr>
                              <m:chr m:val="̂"/>
                              <m:ctrlPr>
                                <a:rPr lang="fr-FR" sz="2000" i="1">
                                  <a:solidFill>
                                    <a:schemeClr val="tx1">
                                      <a:lumMod val="65000"/>
                                      <a:lumOff val="35000"/>
                                    </a:schemeClr>
                                  </a:solidFill>
                                  <a:latin typeface="Cambria Math" panose="02040503050406030204" pitchFamily="18" charset="0"/>
                                </a:rPr>
                              </m:ctrlPr>
                            </m:accPr>
                            <m:e>
                              <m:r>
                                <a:rPr lang="en-US" sz="2000" i="1">
                                  <a:solidFill>
                                    <a:schemeClr val="tx1">
                                      <a:lumMod val="65000"/>
                                      <a:lumOff val="35000"/>
                                    </a:schemeClr>
                                  </a:solidFill>
                                  <a:latin typeface="Cambria Math" panose="02040503050406030204" pitchFamily="18" charset="0"/>
                                </a:rPr>
                                <m:t>𝜎</m:t>
                              </m:r>
                            </m:e>
                          </m:acc>
                        </m:e>
                        <m:sub>
                          <m:r>
                            <a:rPr lang="en-US" sz="2000" i="1">
                              <a:solidFill>
                                <a:schemeClr val="tx1">
                                  <a:lumMod val="65000"/>
                                  <a:lumOff val="35000"/>
                                </a:schemeClr>
                              </a:solidFill>
                              <a:latin typeface="Cambria Math" panose="02040503050406030204" pitchFamily="18" charset="0"/>
                            </a:rPr>
                            <m:t>𝑖</m:t>
                          </m:r>
                          <m:r>
                            <a:rPr lang="en-US" sz="2000" i="1">
                              <a:solidFill>
                                <a:schemeClr val="tx1">
                                  <a:lumMod val="65000"/>
                                  <a:lumOff val="35000"/>
                                </a:schemeClr>
                              </a:solidFill>
                              <a:latin typeface="Cambria Math" panose="02040503050406030204" pitchFamily="18" charset="0"/>
                            </a:rPr>
                            <m:t>,</m:t>
                          </m:r>
                          <m:r>
                            <a:rPr lang="en-US" sz="2000" i="1">
                              <a:solidFill>
                                <a:schemeClr val="tx1">
                                  <a:lumMod val="65000"/>
                                  <a:lumOff val="35000"/>
                                </a:schemeClr>
                              </a:solidFill>
                              <a:latin typeface="Cambria Math" panose="02040503050406030204" pitchFamily="18" charset="0"/>
                            </a:rPr>
                            <m:t>𝑡</m:t>
                          </m:r>
                          <m:r>
                            <a:rPr lang="en-US" sz="2000" i="1">
                              <a:solidFill>
                                <a:schemeClr val="tx1">
                                  <a:lumMod val="65000"/>
                                  <a:lumOff val="35000"/>
                                </a:schemeClr>
                              </a:solidFill>
                              <a:latin typeface="Cambria Math" panose="02040503050406030204" pitchFamily="18" charset="0"/>
                            </a:rPr>
                            <m:t>−1</m:t>
                          </m:r>
                        </m:sub>
                        <m:sup>
                          <m:r>
                            <a:rPr lang="en-US" sz="2000" i="1">
                              <a:solidFill>
                                <a:schemeClr val="tx1">
                                  <a:lumMod val="65000"/>
                                  <a:lumOff val="35000"/>
                                </a:schemeClr>
                              </a:solidFill>
                              <a:latin typeface="Cambria Math" panose="02040503050406030204" pitchFamily="18" charset="0"/>
                            </a:rPr>
                            <m:t>2</m:t>
                          </m:r>
                        </m:sup>
                      </m:sSubSup>
                    </m:oMath>
                  </m:oMathPara>
                </a14:m>
                <a:endParaRPr lang="en-US" sz="2000" dirty="0">
                  <a:solidFill>
                    <a:schemeClr val="tx1">
                      <a:lumMod val="65000"/>
                      <a:lumOff val="35000"/>
                    </a:schemeClr>
                  </a:solidFill>
                </a:endParaRPr>
              </a:p>
              <a:p>
                <a:pPr marL="0" indent="0">
                  <a:buNone/>
                </a:pPr>
                <a14:m>
                  <m:oMathPara xmlns:m="http://schemas.openxmlformats.org/officeDocument/2006/math">
                    <m:oMathParaPr>
                      <m:jc m:val="centerGroup"/>
                    </m:oMathParaPr>
                    <m:oMath xmlns:m="http://schemas.openxmlformats.org/officeDocument/2006/math">
                      <m:sSub>
                        <m:sSubPr>
                          <m:ctrlPr>
                            <a:rPr lang="fr-FR" sz="2000" i="1">
                              <a:solidFill>
                                <a:schemeClr val="tx1">
                                  <a:lumMod val="65000"/>
                                  <a:lumOff val="35000"/>
                                </a:schemeClr>
                              </a:solidFill>
                              <a:latin typeface="Cambria Math" panose="02040503050406030204" pitchFamily="18" charset="0"/>
                            </a:rPr>
                          </m:ctrlPr>
                        </m:sSubPr>
                        <m:e>
                          <m:r>
                            <a:rPr lang="en-US" sz="2000" i="1">
                              <a:solidFill>
                                <a:schemeClr val="tx1">
                                  <a:lumMod val="65000"/>
                                  <a:lumOff val="35000"/>
                                </a:schemeClr>
                              </a:solidFill>
                              <a:latin typeface="Cambria Math" panose="02040503050406030204" pitchFamily="18" charset="0"/>
                            </a:rPr>
                            <m:t>𝕀</m:t>
                          </m:r>
                        </m:e>
                        <m:sub>
                          <m:r>
                            <a:rPr lang="en-US" sz="2000" i="1">
                              <a:solidFill>
                                <a:schemeClr val="tx1">
                                  <a:lumMod val="65000"/>
                                  <a:lumOff val="35000"/>
                                </a:schemeClr>
                              </a:solidFill>
                              <a:latin typeface="Cambria Math" panose="02040503050406030204" pitchFamily="18" charset="0"/>
                            </a:rPr>
                            <m:t>𝑡</m:t>
                          </m:r>
                          <m:r>
                            <a:rPr lang="en-US" sz="2000" i="1">
                              <a:solidFill>
                                <a:schemeClr val="tx1">
                                  <a:lumMod val="65000"/>
                                  <a:lumOff val="35000"/>
                                </a:schemeClr>
                              </a:solidFill>
                              <a:latin typeface="Cambria Math" panose="02040503050406030204" pitchFamily="18" charset="0"/>
                            </a:rPr>
                            <m:t>−1</m:t>
                          </m:r>
                        </m:sub>
                      </m:sSub>
                      <m:r>
                        <a:rPr lang="fr-FR" sz="2000" i="1">
                          <a:solidFill>
                            <a:schemeClr val="tx1">
                              <a:lumMod val="65000"/>
                              <a:lumOff val="35000"/>
                            </a:schemeClr>
                          </a:solidFill>
                          <a:latin typeface="Cambria Math" panose="02040503050406030204" pitchFamily="18" charset="0"/>
                        </a:rPr>
                        <m:t>=</m:t>
                      </m:r>
                      <m:d>
                        <m:dPr>
                          <m:begChr m:val="{"/>
                          <m:endChr m:val=""/>
                          <m:ctrlPr>
                            <a:rPr lang="fr-FR" sz="2000" i="1">
                              <a:solidFill>
                                <a:schemeClr val="tx1">
                                  <a:lumMod val="65000"/>
                                  <a:lumOff val="35000"/>
                                </a:schemeClr>
                              </a:solidFill>
                              <a:latin typeface="Cambria Math" panose="02040503050406030204" pitchFamily="18" charset="0"/>
                            </a:rPr>
                          </m:ctrlPr>
                        </m:dPr>
                        <m:e>
                          <m:eqArr>
                            <m:eqArrPr>
                              <m:ctrlPr>
                                <a:rPr lang="fr-FR" sz="2000" i="1">
                                  <a:solidFill>
                                    <a:schemeClr val="tx1">
                                      <a:lumMod val="65000"/>
                                      <a:lumOff val="35000"/>
                                    </a:schemeClr>
                                  </a:solidFill>
                                  <a:latin typeface="Cambria Math" panose="02040503050406030204" pitchFamily="18" charset="0"/>
                                </a:rPr>
                              </m:ctrlPr>
                            </m:eqArrPr>
                            <m:e>
                              <m:r>
                                <a:rPr lang="en-US" sz="2000" i="1">
                                  <a:solidFill>
                                    <a:schemeClr val="tx1">
                                      <a:lumMod val="65000"/>
                                      <a:lumOff val="35000"/>
                                    </a:schemeClr>
                                  </a:solidFill>
                                  <a:latin typeface="Cambria Math" panose="02040503050406030204" pitchFamily="18" charset="0"/>
                                </a:rPr>
                                <m:t>0</m:t>
                              </m:r>
                              <m:r>
                                <a:rPr lang="fr-FR" sz="2000" i="1">
                                  <a:solidFill>
                                    <a:schemeClr val="tx1">
                                      <a:lumMod val="65000"/>
                                      <a:lumOff val="35000"/>
                                    </a:schemeClr>
                                  </a:solidFill>
                                  <a:latin typeface="Cambria Math" panose="02040503050406030204" pitchFamily="18" charset="0"/>
                                </a:rPr>
                                <m:t>,  &amp;</m:t>
                              </m:r>
                              <m:sSub>
                                <m:sSubPr>
                                  <m:ctrlPr>
                                    <a:rPr lang="fr-FR" sz="2000" i="1">
                                      <a:solidFill>
                                        <a:schemeClr val="tx1">
                                          <a:lumMod val="65000"/>
                                          <a:lumOff val="35000"/>
                                        </a:schemeClr>
                                      </a:solidFill>
                                      <a:latin typeface="Cambria Math" panose="02040503050406030204" pitchFamily="18" charset="0"/>
                                    </a:rPr>
                                  </m:ctrlPr>
                                </m:sSubPr>
                                <m:e>
                                  <m:r>
                                    <a:rPr lang="en-US" sz="2000" i="1">
                                      <a:solidFill>
                                        <a:schemeClr val="tx1">
                                          <a:lumMod val="65000"/>
                                          <a:lumOff val="35000"/>
                                        </a:schemeClr>
                                      </a:solidFill>
                                      <a:latin typeface="Cambria Math" panose="02040503050406030204" pitchFamily="18" charset="0"/>
                                    </a:rPr>
                                    <m:t>𝑟</m:t>
                                  </m:r>
                                </m:e>
                                <m:sub>
                                  <m:r>
                                    <a:rPr lang="en-US" sz="2000" i="1">
                                      <a:solidFill>
                                        <a:schemeClr val="tx1">
                                          <a:lumMod val="65000"/>
                                          <a:lumOff val="35000"/>
                                        </a:schemeClr>
                                      </a:solidFill>
                                      <a:latin typeface="Cambria Math" panose="02040503050406030204" pitchFamily="18" charset="0"/>
                                    </a:rPr>
                                    <m:t>𝑡</m:t>
                                  </m:r>
                                  <m:r>
                                    <a:rPr lang="en-US" sz="2000" i="1">
                                      <a:solidFill>
                                        <a:schemeClr val="tx1">
                                          <a:lumMod val="65000"/>
                                          <a:lumOff val="35000"/>
                                        </a:schemeClr>
                                      </a:solidFill>
                                      <a:latin typeface="Cambria Math" panose="02040503050406030204" pitchFamily="18" charset="0"/>
                                    </a:rPr>
                                    <m:t>−1</m:t>
                                  </m:r>
                                </m:sub>
                              </m:sSub>
                              <m:r>
                                <a:rPr lang="fr-FR" sz="2000" i="1">
                                  <a:solidFill>
                                    <a:schemeClr val="tx1">
                                      <a:lumMod val="65000"/>
                                      <a:lumOff val="35000"/>
                                    </a:schemeClr>
                                  </a:solidFill>
                                  <a:latin typeface="Cambria Math" panose="02040503050406030204" pitchFamily="18" charset="0"/>
                                </a:rPr>
                                <m:t>&lt; </m:t>
                              </m:r>
                              <m:r>
                                <a:rPr lang="fr-FR" sz="2000" i="1">
                                  <a:solidFill>
                                    <a:schemeClr val="tx1">
                                      <a:lumMod val="65000"/>
                                      <a:lumOff val="35000"/>
                                    </a:schemeClr>
                                  </a:solidFill>
                                  <a:latin typeface="Cambria Math" panose="02040503050406030204" pitchFamily="18" charset="0"/>
                                </a:rPr>
                                <m:t>𝜇</m:t>
                              </m:r>
                            </m:e>
                            <m:e>
                              <m:r>
                                <a:rPr lang="fr-FR" sz="2000" i="1">
                                  <a:solidFill>
                                    <a:schemeClr val="tx1">
                                      <a:lumMod val="65000"/>
                                      <a:lumOff val="35000"/>
                                    </a:schemeClr>
                                  </a:solidFill>
                                  <a:latin typeface="Cambria Math" panose="02040503050406030204" pitchFamily="18" charset="0"/>
                                </a:rPr>
                                <m:t>1,  &amp;</m:t>
                              </m:r>
                              <m:sSub>
                                <m:sSubPr>
                                  <m:ctrlPr>
                                    <a:rPr lang="fr-FR" sz="2000" i="1">
                                      <a:solidFill>
                                        <a:schemeClr val="tx1">
                                          <a:lumMod val="65000"/>
                                          <a:lumOff val="35000"/>
                                        </a:schemeClr>
                                      </a:solidFill>
                                      <a:latin typeface="Cambria Math" panose="02040503050406030204" pitchFamily="18" charset="0"/>
                                    </a:rPr>
                                  </m:ctrlPr>
                                </m:sSubPr>
                                <m:e>
                                  <m:r>
                                    <a:rPr lang="en-US" sz="2000" i="1">
                                      <a:solidFill>
                                        <a:schemeClr val="tx1">
                                          <a:lumMod val="65000"/>
                                          <a:lumOff val="35000"/>
                                        </a:schemeClr>
                                      </a:solidFill>
                                      <a:latin typeface="Cambria Math" panose="02040503050406030204" pitchFamily="18" charset="0"/>
                                    </a:rPr>
                                    <m:t>𝑟</m:t>
                                  </m:r>
                                </m:e>
                                <m:sub>
                                  <m:r>
                                    <a:rPr lang="en-US" sz="2000" i="1">
                                      <a:solidFill>
                                        <a:schemeClr val="tx1">
                                          <a:lumMod val="65000"/>
                                          <a:lumOff val="35000"/>
                                        </a:schemeClr>
                                      </a:solidFill>
                                      <a:latin typeface="Cambria Math" panose="02040503050406030204" pitchFamily="18" charset="0"/>
                                    </a:rPr>
                                    <m:t>𝑡</m:t>
                                  </m:r>
                                  <m:r>
                                    <a:rPr lang="en-US" sz="2000" i="1">
                                      <a:solidFill>
                                        <a:schemeClr val="tx1">
                                          <a:lumMod val="65000"/>
                                          <a:lumOff val="35000"/>
                                        </a:schemeClr>
                                      </a:solidFill>
                                      <a:latin typeface="Cambria Math" panose="02040503050406030204" pitchFamily="18" charset="0"/>
                                    </a:rPr>
                                    <m:t>−1</m:t>
                                  </m:r>
                                </m:sub>
                              </m:sSub>
                              <m:r>
                                <a:rPr lang="fr-FR" sz="2000" i="1">
                                  <a:solidFill>
                                    <a:schemeClr val="tx1">
                                      <a:lumMod val="65000"/>
                                      <a:lumOff val="35000"/>
                                    </a:schemeClr>
                                  </a:solidFill>
                                  <a:latin typeface="Cambria Math" panose="02040503050406030204" pitchFamily="18" charset="0"/>
                                </a:rPr>
                                <m:t>≥ </m:t>
                              </m:r>
                              <m:r>
                                <a:rPr lang="fr-FR" sz="2000" i="1">
                                  <a:solidFill>
                                    <a:schemeClr val="tx1">
                                      <a:lumMod val="65000"/>
                                      <a:lumOff val="35000"/>
                                    </a:schemeClr>
                                  </a:solidFill>
                                  <a:latin typeface="Cambria Math" panose="02040503050406030204" pitchFamily="18" charset="0"/>
                                </a:rPr>
                                <m:t>𝜇</m:t>
                              </m:r>
                            </m:e>
                          </m:eqArr>
                        </m:e>
                      </m:d>
                    </m:oMath>
                  </m:oMathPara>
                </a14:m>
                <a:endParaRPr lang="en-US" sz="2000" dirty="0">
                  <a:solidFill>
                    <a:schemeClr val="tx1">
                      <a:lumMod val="65000"/>
                      <a:lumOff val="35000"/>
                    </a:schemeClr>
                  </a:solidFill>
                </a:endParaRPr>
              </a:p>
              <a:p>
                <a:pPr marL="0" indent="0">
                  <a:buNone/>
                </a:pPr>
                <a:endParaRPr lang="en-US" sz="700" dirty="0">
                  <a:solidFill>
                    <a:schemeClr val="tx1">
                      <a:lumMod val="65000"/>
                      <a:lumOff val="35000"/>
                    </a:schemeClr>
                  </a:solidFill>
                </a:endParaRPr>
              </a:p>
              <a:p>
                <a:pPr marL="0" indent="0">
                  <a:buNone/>
                </a:pPr>
                <a:r>
                  <a:rPr lang="en-US" sz="1600" dirty="0">
                    <a:solidFill>
                      <a:schemeClr val="tx1">
                        <a:lumMod val="65000"/>
                        <a:lumOff val="35000"/>
                      </a:schemeClr>
                    </a:solidFill>
                  </a:rPr>
                  <a:t>All the parameters (</a:t>
                </a:r>
                <a14:m>
                  <m:oMath xmlns:m="http://schemas.openxmlformats.org/officeDocument/2006/math">
                    <m:r>
                      <a:rPr lang="fr-FR" sz="1600" i="1">
                        <a:solidFill>
                          <a:schemeClr val="tx1">
                            <a:lumMod val="65000"/>
                            <a:lumOff val="35000"/>
                          </a:schemeClr>
                        </a:solidFill>
                        <a:latin typeface="Cambria Math" panose="02040503050406030204" pitchFamily="18" charset="0"/>
                      </a:rPr>
                      <m:t>𝜇</m:t>
                    </m:r>
                  </m:oMath>
                </a14:m>
                <a:r>
                  <a:rPr lang="en-US" sz="1600" dirty="0">
                    <a:solidFill>
                      <a:schemeClr val="tx1">
                        <a:lumMod val="65000"/>
                        <a:lumOff val="35000"/>
                      </a:schemeClr>
                    </a:solidFill>
                  </a:rPr>
                  <a:t>, </a:t>
                </a:r>
                <a14:m>
                  <m:oMath xmlns:m="http://schemas.openxmlformats.org/officeDocument/2006/math">
                    <m:r>
                      <a:rPr lang="en-US" sz="1600" i="1">
                        <a:solidFill>
                          <a:schemeClr val="tx1">
                            <a:lumMod val="65000"/>
                            <a:lumOff val="35000"/>
                          </a:schemeClr>
                        </a:solidFill>
                        <a:latin typeface="Cambria Math" panose="02040503050406030204" pitchFamily="18" charset="0"/>
                      </a:rPr>
                      <m:t>𝜔</m:t>
                    </m:r>
                  </m:oMath>
                </a14:m>
                <a:r>
                  <a:rPr lang="en-US" sz="1600" dirty="0">
                    <a:solidFill>
                      <a:schemeClr val="tx1">
                        <a:lumMod val="65000"/>
                        <a:lumOff val="35000"/>
                      </a:schemeClr>
                    </a:solidFill>
                  </a:rPr>
                  <a:t>, </a:t>
                </a:r>
                <a14:m>
                  <m:oMath xmlns:m="http://schemas.openxmlformats.org/officeDocument/2006/math">
                    <m:r>
                      <a:rPr lang="en-US" sz="1600" i="1">
                        <a:solidFill>
                          <a:schemeClr val="tx1">
                            <a:lumMod val="65000"/>
                            <a:lumOff val="35000"/>
                          </a:schemeClr>
                        </a:solidFill>
                        <a:latin typeface="Cambria Math" panose="02040503050406030204" pitchFamily="18" charset="0"/>
                      </a:rPr>
                      <m:t>𝛼</m:t>
                    </m:r>
                  </m:oMath>
                </a14:m>
                <a:r>
                  <a:rPr lang="en-US" sz="1600" dirty="0">
                    <a:solidFill>
                      <a:schemeClr val="tx1">
                        <a:lumMod val="65000"/>
                        <a:lumOff val="35000"/>
                      </a:schemeClr>
                    </a:solidFill>
                  </a:rPr>
                  <a:t>, </a:t>
                </a:r>
                <a14:m>
                  <m:oMath xmlns:m="http://schemas.openxmlformats.org/officeDocument/2006/math">
                    <m:r>
                      <a:rPr lang="en-US" sz="1600" i="1">
                        <a:solidFill>
                          <a:schemeClr val="tx1">
                            <a:lumMod val="65000"/>
                            <a:lumOff val="35000"/>
                          </a:schemeClr>
                        </a:solidFill>
                        <a:latin typeface="Cambria Math" panose="02040503050406030204" pitchFamily="18" charset="0"/>
                      </a:rPr>
                      <m:t>𝛾</m:t>
                    </m:r>
                  </m:oMath>
                </a14:m>
                <a:r>
                  <a:rPr lang="en-US" sz="1600" dirty="0">
                    <a:solidFill>
                      <a:schemeClr val="tx1">
                        <a:lumMod val="65000"/>
                        <a:lumOff val="35000"/>
                      </a:schemeClr>
                    </a:solidFill>
                  </a:rPr>
                  <a:t>, and </a:t>
                </a:r>
                <a14:m>
                  <m:oMath xmlns:m="http://schemas.openxmlformats.org/officeDocument/2006/math">
                    <m:r>
                      <a:rPr lang="en-US" sz="1600" i="1">
                        <a:solidFill>
                          <a:schemeClr val="tx1">
                            <a:lumMod val="65000"/>
                            <a:lumOff val="35000"/>
                          </a:schemeClr>
                        </a:solidFill>
                        <a:latin typeface="Cambria Math" panose="02040503050406030204" pitchFamily="18" charset="0"/>
                      </a:rPr>
                      <m:t>𝛽</m:t>
                    </m:r>
                  </m:oMath>
                </a14:m>
                <a:r>
                  <a:rPr lang="en-US" sz="1600" dirty="0">
                    <a:solidFill>
                      <a:schemeClr val="tx1">
                        <a:lumMod val="65000"/>
                        <a:lumOff val="35000"/>
                      </a:schemeClr>
                    </a:solidFill>
                  </a:rPr>
                  <a:t>) are estimated simultaneously, by maximizing the log-likelihood.</a:t>
                </a:r>
                <a:endParaRPr lang="en-US" sz="2000" dirty="0">
                  <a:solidFill>
                    <a:schemeClr val="tx1">
                      <a:lumMod val="65000"/>
                      <a:lumOff val="35000"/>
                    </a:schemeClr>
                  </a:solidFill>
                </a:endParaRPr>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xfrm>
                <a:off x="468000" y="1268760"/>
                <a:ext cx="8229600" cy="4525963"/>
              </a:xfrm>
              <a:blipFill>
                <a:blip r:embed="rId2"/>
                <a:stretch>
                  <a:fillRect l="-296" t="-1346"/>
                </a:stretch>
              </a:blipFill>
            </p:spPr>
            <p:txBody>
              <a:bodyPr/>
              <a:lstStyle/>
              <a:p>
                <a:r>
                  <a:rPr lang="fr-FR">
                    <a:noFill/>
                  </a:rPr>
                  <a:t> </a:t>
                </a:r>
              </a:p>
            </p:txBody>
          </p:sp>
        </mc:Fallback>
      </mc:AlternateContent>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25439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a:t>
            </a:fld>
            <a:endParaRPr lang="fr-FR" dirty="0"/>
          </a:p>
        </p:txBody>
      </p:sp>
      <p:sp>
        <p:nvSpPr>
          <p:cNvPr id="10"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
        <p:nvSpPr>
          <p:cNvPr id="3" name="Espace réservé du contenu 4">
            <a:extLst>
              <a:ext uri="{FF2B5EF4-FFF2-40B4-BE49-F238E27FC236}">
                <a16:creationId xmlns:a16="http://schemas.microsoft.com/office/drawing/2014/main" id="{51A572CC-AC6D-B803-7758-82EDB571EED4}"/>
              </a:ext>
            </a:extLst>
          </p:cNvPr>
          <p:cNvSpPr>
            <a:spLocks noGrp="1"/>
          </p:cNvSpPr>
          <p:nvPr>
            <p:ph idx="1"/>
          </p:nvPr>
        </p:nvSpPr>
        <p:spPr>
          <a:xfrm>
            <a:off x="468000" y="1252065"/>
            <a:ext cx="8229600" cy="5047935"/>
          </a:xfrm>
        </p:spPr>
        <p:txBody>
          <a:bodyPr>
            <a:normAutofit/>
          </a:bodyPr>
          <a:lstStyle/>
          <a:p>
            <a:pPr marL="0" indent="0" algn="just">
              <a:lnSpc>
                <a:spcPct val="110000"/>
              </a:lnSpc>
              <a:spcAft>
                <a:spcPts val="450"/>
              </a:spcAft>
              <a:buNone/>
            </a:pPr>
            <a:endParaRPr lang="en-US" sz="1600" dirty="0" smtClean="0"/>
          </a:p>
          <a:p>
            <a:pPr marL="0" indent="0" algn="just">
              <a:lnSpc>
                <a:spcPct val="110000"/>
              </a:lnSpc>
              <a:spcAft>
                <a:spcPts val="450"/>
              </a:spcAft>
              <a:buNone/>
            </a:pPr>
            <a:endParaRPr lang="en-US" sz="1600" dirty="0"/>
          </a:p>
          <a:p>
            <a:pPr marL="0" indent="0" algn="just">
              <a:lnSpc>
                <a:spcPct val="110000"/>
              </a:lnSpc>
              <a:spcAft>
                <a:spcPts val="450"/>
              </a:spcAft>
              <a:buNone/>
            </a:pPr>
            <a:r>
              <a:rPr lang="en-US" sz="1600" dirty="0" smtClean="0"/>
              <a:t>  </a:t>
            </a:r>
          </a:p>
          <a:p>
            <a:pPr marL="0" indent="0" algn="ctr">
              <a:lnSpc>
                <a:spcPct val="110000"/>
              </a:lnSpc>
              <a:spcAft>
                <a:spcPts val="450"/>
              </a:spcAft>
              <a:buNone/>
            </a:pPr>
            <a:r>
              <a:rPr lang="en-US" sz="1600" dirty="0" smtClean="0"/>
              <a:t>Source</a:t>
            </a:r>
            <a:r>
              <a:rPr lang="en-US" sz="1600" dirty="0"/>
              <a:t>: </a:t>
            </a:r>
            <a:r>
              <a:rPr lang="en-US" sz="1600" dirty="0">
                <a:hlinkClick r:id="rId2"/>
              </a:rPr>
              <a:t>https://</a:t>
            </a:r>
            <a:r>
              <a:rPr lang="en-US" sz="1600" dirty="0" smtClean="0">
                <a:hlinkClick r:id="rId2"/>
              </a:rPr>
              <a:t>www.bis.org/review/r151009a.pdf</a:t>
            </a:r>
            <a:endParaRPr lang="en-US" sz="1600" dirty="0" smtClean="0"/>
          </a:p>
          <a:p>
            <a:pPr marL="0" indent="0" algn="just">
              <a:lnSpc>
                <a:spcPct val="110000"/>
              </a:lnSpc>
              <a:spcAft>
                <a:spcPts val="450"/>
              </a:spcAft>
              <a:buNone/>
            </a:pPr>
            <a:endParaRPr lang="fr-FR" sz="1600" dirty="0"/>
          </a:p>
          <a:p>
            <a:pPr marL="0" indent="0" algn="just">
              <a:lnSpc>
                <a:spcPct val="110000"/>
              </a:lnSpc>
              <a:spcAft>
                <a:spcPts val="450"/>
              </a:spcAft>
              <a:buNone/>
            </a:pPr>
            <a:endParaRPr lang="fr-FR" sz="1600" dirty="0" smtClean="0"/>
          </a:p>
          <a:p>
            <a:pPr marL="0" indent="0" algn="just">
              <a:lnSpc>
                <a:spcPct val="110000"/>
              </a:lnSpc>
              <a:spcAft>
                <a:spcPts val="450"/>
              </a:spcAft>
              <a:buNone/>
            </a:pPr>
            <a:endParaRPr lang="fr-FR" sz="1600" dirty="0"/>
          </a:p>
          <a:p>
            <a:pPr marL="0" indent="0" algn="just">
              <a:lnSpc>
                <a:spcPct val="110000"/>
              </a:lnSpc>
              <a:spcAft>
                <a:spcPts val="450"/>
              </a:spcAft>
              <a:buNone/>
            </a:pPr>
            <a:endParaRPr lang="fr-FR" sz="1600" dirty="0"/>
          </a:p>
          <a:p>
            <a:pPr marL="0" indent="0" algn="just">
              <a:lnSpc>
                <a:spcPct val="110000"/>
              </a:lnSpc>
              <a:spcAft>
                <a:spcPts val="450"/>
              </a:spcAft>
              <a:buNone/>
            </a:pPr>
            <a:endParaRPr lang="fr-FR" sz="700" dirty="0"/>
          </a:p>
          <a:p>
            <a:pPr marL="0" indent="0" algn="just">
              <a:lnSpc>
                <a:spcPct val="110000"/>
              </a:lnSpc>
              <a:spcAft>
                <a:spcPts val="450"/>
              </a:spcAft>
              <a:buNone/>
            </a:pPr>
            <a:endParaRPr lang="fr-FR" sz="1400" dirty="0"/>
          </a:p>
          <a:p>
            <a:pPr marL="0" indent="0" algn="just">
              <a:lnSpc>
                <a:spcPct val="110000"/>
              </a:lnSpc>
              <a:spcAft>
                <a:spcPts val="450"/>
              </a:spcAft>
              <a:buNone/>
            </a:pPr>
            <a:endParaRPr lang="fr-FR" sz="1400" dirty="0" smtClean="0"/>
          </a:p>
          <a:p>
            <a:pPr marL="0" indent="0" algn="just">
              <a:lnSpc>
                <a:spcPct val="110000"/>
              </a:lnSpc>
              <a:spcAft>
                <a:spcPts val="450"/>
              </a:spcAft>
              <a:buNone/>
            </a:pPr>
            <a:endParaRPr lang="fr-FR" sz="1400" dirty="0" smtClean="0"/>
          </a:p>
          <a:p>
            <a:pPr marL="0" indent="0">
              <a:buNone/>
            </a:pPr>
            <a:endParaRPr lang="en-US" sz="900" dirty="0" smtClean="0"/>
          </a:p>
          <a:p>
            <a:pPr marL="0" indent="0">
              <a:buNone/>
            </a:pPr>
            <a:r>
              <a:rPr lang="en-US" sz="1600" dirty="0" smtClean="0"/>
              <a:t>			</a:t>
            </a:r>
            <a:endParaRPr lang="en-US" dirty="0"/>
          </a:p>
        </p:txBody>
      </p:sp>
      <p:pic>
        <p:nvPicPr>
          <p:cNvPr id="5" name="Image 3">
            <a:extLst>
              <a:ext uri="{FF2B5EF4-FFF2-40B4-BE49-F238E27FC236}">
                <a16:creationId xmlns:a16="http://schemas.microsoft.com/office/drawing/2014/main" id="{FE331415-D9C3-C70C-E4D1-27F1A2BBF2B8}"/>
              </a:ext>
            </a:extLst>
          </p:cNvPr>
          <p:cNvPicPr>
            <a:picLocks noChangeAspect="1"/>
          </p:cNvPicPr>
          <p:nvPr/>
        </p:nvPicPr>
        <p:blipFill>
          <a:blip r:embed="rId3"/>
          <a:stretch>
            <a:fillRect/>
          </a:stretch>
        </p:blipFill>
        <p:spPr>
          <a:xfrm>
            <a:off x="5869282" y="3233656"/>
            <a:ext cx="2771800" cy="840617"/>
          </a:xfrm>
          <a:prstGeom prst="rect">
            <a:avLst/>
          </a:prstGeom>
        </p:spPr>
      </p:pic>
      <p:pic>
        <p:nvPicPr>
          <p:cNvPr id="6" name="Image 6">
            <a:extLst>
              <a:ext uri="{FF2B5EF4-FFF2-40B4-BE49-F238E27FC236}">
                <a16:creationId xmlns:a16="http://schemas.microsoft.com/office/drawing/2014/main" id="{FDC43544-D8C7-3AF2-10A3-9F66CED92B56}"/>
              </a:ext>
            </a:extLst>
          </p:cNvPr>
          <p:cNvPicPr>
            <a:picLocks noChangeAspect="1"/>
          </p:cNvPicPr>
          <p:nvPr/>
        </p:nvPicPr>
        <p:blipFill>
          <a:blip r:embed="rId4"/>
          <a:stretch>
            <a:fillRect/>
          </a:stretch>
        </p:blipFill>
        <p:spPr>
          <a:xfrm>
            <a:off x="785457" y="3378643"/>
            <a:ext cx="4912391" cy="706702"/>
          </a:xfrm>
          <a:prstGeom prst="rect">
            <a:avLst/>
          </a:prstGeom>
        </p:spPr>
      </p:pic>
      <p:pic>
        <p:nvPicPr>
          <p:cNvPr id="7" name="Image 9">
            <a:extLst>
              <a:ext uri="{FF2B5EF4-FFF2-40B4-BE49-F238E27FC236}">
                <a16:creationId xmlns:a16="http://schemas.microsoft.com/office/drawing/2014/main" id="{20A63D8F-C336-B0F5-E342-E21ADD8741AE}"/>
              </a:ext>
            </a:extLst>
          </p:cNvPr>
          <p:cNvPicPr>
            <a:picLocks noChangeAspect="1"/>
          </p:cNvPicPr>
          <p:nvPr/>
        </p:nvPicPr>
        <p:blipFill>
          <a:blip r:embed="rId5"/>
          <a:stretch>
            <a:fillRect/>
          </a:stretch>
        </p:blipFill>
        <p:spPr>
          <a:xfrm>
            <a:off x="785457" y="4085345"/>
            <a:ext cx="7613795" cy="841629"/>
          </a:xfrm>
          <a:prstGeom prst="rect">
            <a:avLst/>
          </a:prstGeom>
        </p:spPr>
      </p:pic>
      <p:pic>
        <p:nvPicPr>
          <p:cNvPr id="8" name="Image 7"/>
          <p:cNvPicPr>
            <a:picLocks noChangeAspect="1"/>
          </p:cNvPicPr>
          <p:nvPr/>
        </p:nvPicPr>
        <p:blipFill>
          <a:blip r:embed="rId6"/>
          <a:stretch>
            <a:fillRect/>
          </a:stretch>
        </p:blipFill>
        <p:spPr>
          <a:xfrm>
            <a:off x="760250" y="1422531"/>
            <a:ext cx="6496680" cy="976162"/>
          </a:xfrm>
          <a:prstGeom prst="rect">
            <a:avLst/>
          </a:prstGeom>
        </p:spPr>
      </p:pic>
    </p:spTree>
    <p:extLst>
      <p:ext uri="{BB962C8B-B14F-4D97-AF65-F5344CB8AC3E}">
        <p14:creationId xmlns:p14="http://schemas.microsoft.com/office/powerpoint/2010/main" val="1778971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Time variation in </a:t>
            </a:r>
            <a:r>
              <a:rPr lang="fr-FR" dirty="0" err="1"/>
              <a:t>systemic</a:t>
            </a:r>
            <a:r>
              <a:rPr lang="fr-FR" dirty="0"/>
              <a:t> risk</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30</a:t>
            </a:fld>
            <a:endParaRPr lang="fr-FR" dirty="0"/>
          </a:p>
        </p:txBody>
      </p:sp>
      <mc:AlternateContent xmlns:mc="http://schemas.openxmlformats.org/markup-compatibility/2006" xmlns:a14="http://schemas.microsoft.com/office/drawing/2010/main">
        <mc:Choice Requires="a14">
          <p:sp>
            <p:nvSpPr>
              <p:cNvPr id="5" name="Espace réservé du contenu 4"/>
              <p:cNvSpPr>
                <a:spLocks noGrp="1"/>
              </p:cNvSpPr>
              <p:nvPr>
                <p:ph idx="1"/>
              </p:nvPr>
            </p:nvSpPr>
            <p:spPr>
              <a:xfrm>
                <a:off x="468000" y="1268760"/>
                <a:ext cx="8229600" cy="4525963"/>
              </a:xfrm>
            </p:spPr>
            <p:txBody>
              <a:bodyPr>
                <a:normAutofit/>
              </a:bodyPr>
              <a:lstStyle/>
              <a:p>
                <a:r>
                  <a:rPr lang="en-US" sz="1800" dirty="0"/>
                  <a:t>The indicator represents </a:t>
                </a:r>
                <a:r>
                  <a:rPr lang="en-US" sz="1800" u="sng" dirty="0"/>
                  <a:t>the first principal component </a:t>
                </a:r>
                <a14:m>
                  <m:oMath xmlns:m="http://schemas.openxmlformats.org/officeDocument/2006/math">
                    <m:sSub>
                      <m:sSubPr>
                        <m:ctrlPr>
                          <a:rPr lang="fr-FR" sz="1800" i="1" u="sng">
                            <a:latin typeface="Cambria Math" panose="02040503050406030204" pitchFamily="18" charset="0"/>
                          </a:rPr>
                        </m:ctrlPr>
                      </m:sSubPr>
                      <m:e>
                        <m:acc>
                          <m:accPr>
                            <m:chr m:val="̂"/>
                            <m:ctrlPr>
                              <a:rPr lang="fr-FR" sz="1800" i="1" u="sng">
                                <a:latin typeface="Cambria Math" panose="02040503050406030204" pitchFamily="18" charset="0"/>
                              </a:rPr>
                            </m:ctrlPr>
                          </m:accPr>
                          <m:e>
                            <m:r>
                              <m:rPr>
                                <m:sty m:val="p"/>
                              </m:rPr>
                              <a:rPr lang="en-US" sz="1800" u="sng">
                                <a:latin typeface="Cambria Math" panose="02040503050406030204" pitchFamily="18" charset="0"/>
                              </a:rPr>
                              <m:t>Ω</m:t>
                            </m:r>
                          </m:e>
                        </m:acc>
                      </m:e>
                      <m:sub>
                        <m:r>
                          <a:rPr lang="en-US" sz="1800" i="1" u="sng">
                            <a:latin typeface="Cambria Math" panose="02040503050406030204" pitchFamily="18" charset="0"/>
                          </a:rPr>
                          <m:t>1</m:t>
                        </m:r>
                      </m:sub>
                    </m:sSub>
                  </m:oMath>
                </a14:m>
                <a:r>
                  <a:rPr lang="en-US" sz="1800" u="sng" dirty="0"/>
                  <a:t>accounting for the common variations in the </a:t>
                </a:r>
                <a:r>
                  <a:rPr lang="en-US" sz="1800" u="sng" dirty="0" err="1"/>
                  <a:t>VaR</a:t>
                </a:r>
                <a:r>
                  <a:rPr lang="en-US" sz="1800" dirty="0"/>
                  <a:t> of FIs. </a:t>
                </a:r>
              </a:p>
              <a:p>
                <a:endParaRPr lang="en-US" sz="800" dirty="0"/>
              </a:p>
              <a:p>
                <a:r>
                  <a:rPr lang="en-US" sz="1800" dirty="0"/>
                  <a:t>The chart on the left is in levels (January 2005 = 100), while the chart on the right is in first difference.</a:t>
                </a:r>
                <a:endParaRPr lang="fr-FR" sz="1800" dirty="0"/>
              </a:p>
              <a:p>
                <a:endParaRPr lang="en-US" sz="2000" dirty="0">
                  <a:solidFill>
                    <a:schemeClr val="tx1">
                      <a:lumMod val="65000"/>
                      <a:lumOff val="35000"/>
                    </a:schemeClr>
                  </a:solidFill>
                </a:endParaRPr>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xfrm>
                <a:off x="468000" y="1268760"/>
                <a:ext cx="8229600" cy="4525963"/>
              </a:xfrm>
              <a:blipFill>
                <a:blip r:embed="rId2"/>
                <a:stretch>
                  <a:fillRect l="-519" t="-404" r="-519"/>
                </a:stretch>
              </a:blipFill>
            </p:spPr>
            <p:txBody>
              <a:bodyPr/>
              <a:lstStyle/>
              <a:p>
                <a:r>
                  <a:rPr lang="en-US">
                    <a:noFill/>
                  </a:rPr>
                  <a:t> </a:t>
                </a:r>
              </a:p>
            </p:txBody>
          </p:sp>
        </mc:Fallback>
      </mc:AlternateContent>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pic>
        <p:nvPicPr>
          <p:cNvPr id="12" name="Image 11"/>
          <p:cNvPicPr/>
          <p:nvPr/>
        </p:nvPicPr>
        <p:blipFill>
          <a:blip r:embed="rId3">
            <a:extLst>
              <a:ext uri="{28A0092B-C50C-407E-A947-70E740481C1C}">
                <a14:useLocalDpi xmlns:a14="http://schemas.microsoft.com/office/drawing/2010/main" val="0"/>
              </a:ext>
            </a:extLst>
          </a:blip>
          <a:stretch>
            <a:fillRect/>
          </a:stretch>
        </p:blipFill>
        <p:spPr>
          <a:xfrm>
            <a:off x="264644" y="2836304"/>
            <a:ext cx="3978000" cy="2752936"/>
          </a:xfrm>
          <a:prstGeom prst="rect">
            <a:avLst/>
          </a:prstGeom>
        </p:spPr>
      </p:pic>
      <p:pic>
        <p:nvPicPr>
          <p:cNvPr id="13" name="Image 12"/>
          <p:cNvPicPr/>
          <p:nvPr/>
        </p:nvPicPr>
        <p:blipFill>
          <a:blip r:embed="rId4">
            <a:extLst>
              <a:ext uri="{28A0092B-C50C-407E-A947-70E740481C1C}">
                <a14:useLocalDpi xmlns:a14="http://schemas.microsoft.com/office/drawing/2010/main" val="0"/>
              </a:ext>
            </a:extLst>
          </a:blip>
          <a:stretch>
            <a:fillRect/>
          </a:stretch>
        </p:blipFill>
        <p:spPr>
          <a:xfrm>
            <a:off x="4535944" y="2836304"/>
            <a:ext cx="3978121" cy="2752936"/>
          </a:xfrm>
          <a:prstGeom prst="rect">
            <a:avLst/>
          </a:prstGeom>
        </p:spPr>
      </p:pic>
    </p:spTree>
    <p:extLst>
      <p:ext uri="{BB962C8B-B14F-4D97-AF65-F5344CB8AC3E}">
        <p14:creationId xmlns:p14="http://schemas.microsoft.com/office/powerpoint/2010/main" val="1057580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a:t>
            </a:r>
            <a:r>
              <a:rPr lang="fr-FR" dirty="0" err="1"/>
              <a:t>Climate</a:t>
            </a:r>
            <a:r>
              <a:rPr lang="fr-FR" dirty="0"/>
              <a:t> risk </a:t>
            </a:r>
            <a:r>
              <a:rPr lang="fr-FR" dirty="0" err="1"/>
              <a:t>Factors</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31</a:t>
            </a:fld>
            <a:endParaRPr lang="fr-FR" dirty="0"/>
          </a:p>
        </p:txBody>
      </p:sp>
      <mc:AlternateContent xmlns:mc="http://schemas.openxmlformats.org/markup-compatibility/2006" xmlns:a14="http://schemas.microsoft.com/office/drawing/2010/main">
        <mc:Choice Requires="a14">
          <p:sp>
            <p:nvSpPr>
              <p:cNvPr id="5" name="Espace réservé du contenu 4"/>
              <p:cNvSpPr>
                <a:spLocks noGrp="1"/>
              </p:cNvSpPr>
              <p:nvPr>
                <p:ph idx="1"/>
              </p:nvPr>
            </p:nvSpPr>
            <p:spPr>
              <a:xfrm>
                <a:off x="468000" y="1268760"/>
                <a:ext cx="8229600" cy="4525963"/>
              </a:xfrm>
            </p:spPr>
            <p:txBody>
              <a:bodyPr>
                <a:normAutofit fontScale="70000" lnSpcReduction="20000"/>
              </a:bodyPr>
              <a:lstStyle/>
              <a:p>
                <a:r>
                  <a:rPr lang="en-US" sz="2000" dirty="0"/>
                  <a:t>We build </a:t>
                </a:r>
                <a:r>
                  <a:rPr lang="en-US" sz="2000" u="sng" dirty="0"/>
                  <a:t>factor-mimicking portfolios</a:t>
                </a:r>
                <a:r>
                  <a:rPr lang="en-US" sz="2000" dirty="0"/>
                  <a:t> (</a:t>
                </a:r>
                <a:r>
                  <a:rPr lang="en-US" sz="2000" dirty="0" err="1"/>
                  <a:t>Fama</a:t>
                </a:r>
                <a:r>
                  <a:rPr lang="en-US" sz="2000" dirty="0"/>
                  <a:t> and French, 1993) based on </a:t>
                </a:r>
                <a:r>
                  <a:rPr lang="en-US" sz="2000" u="sng" dirty="0"/>
                  <a:t>climate characteristics</a:t>
                </a:r>
                <a:r>
                  <a:rPr lang="en-US" sz="2000" dirty="0"/>
                  <a:t>:</a:t>
                </a:r>
              </a:p>
              <a:p>
                <a:endParaRPr lang="en-US" sz="600" dirty="0"/>
              </a:p>
              <a:p>
                <a:pPr lvl="1"/>
                <a:r>
                  <a:rPr lang="en-US" sz="1900" u="sng" dirty="0">
                    <a:solidFill>
                      <a:schemeClr val="tx1">
                        <a:lumMod val="65000"/>
                        <a:lumOff val="35000"/>
                      </a:schemeClr>
                    </a:solidFill>
                  </a:rPr>
                  <a:t>Transition risk</a:t>
                </a:r>
                <a:r>
                  <a:rPr lang="en-US" sz="1900" dirty="0">
                    <a:solidFill>
                      <a:schemeClr val="tx1">
                        <a:lumMod val="65000"/>
                        <a:lumOff val="35000"/>
                      </a:schemeClr>
                    </a:solidFill>
                  </a:rPr>
                  <a:t>: Carbon emission intensity (Scope 1 &amp; 2 divided by net sales)</a:t>
                </a:r>
              </a:p>
              <a:p>
                <a:pPr marL="457200" lvl="1" indent="0">
                  <a:buNone/>
                </a:pPr>
                <a:endParaRPr lang="en-US" sz="1000" dirty="0">
                  <a:solidFill>
                    <a:schemeClr val="tx1">
                      <a:lumMod val="65000"/>
                      <a:lumOff val="35000"/>
                    </a:schemeClr>
                  </a:solidFill>
                </a:endParaRPr>
              </a:p>
              <a:p>
                <a:pPr lvl="1"/>
                <a:r>
                  <a:rPr lang="en-US" sz="1900" u="sng" dirty="0">
                    <a:solidFill>
                      <a:schemeClr val="tx1">
                        <a:lumMod val="65000"/>
                        <a:lumOff val="35000"/>
                      </a:schemeClr>
                    </a:solidFill>
                  </a:rPr>
                  <a:t>Physical risk</a:t>
                </a:r>
                <a:r>
                  <a:rPr lang="en-US" sz="1900" dirty="0">
                    <a:solidFill>
                      <a:schemeClr val="tx1">
                        <a:lumMod val="65000"/>
                        <a:lumOff val="35000"/>
                      </a:schemeClr>
                    </a:solidFill>
                  </a:rPr>
                  <a:t>: </a:t>
                </a:r>
                <a:r>
                  <a:rPr lang="en-US" sz="1900" dirty="0" err="1">
                    <a:solidFill>
                      <a:schemeClr val="tx1">
                        <a:lumMod val="65000"/>
                        <a:lumOff val="35000"/>
                      </a:schemeClr>
                    </a:solidFill>
                  </a:rPr>
                  <a:t>Trucost</a:t>
                </a:r>
                <a:r>
                  <a:rPr lang="en-US" sz="1900" dirty="0">
                    <a:solidFill>
                      <a:schemeClr val="tx1">
                        <a:lumMod val="65000"/>
                        <a:lumOff val="35000"/>
                      </a:schemeClr>
                    </a:solidFill>
                  </a:rPr>
                  <a:t> physical climate risk scores based on seven hazards (</a:t>
                </a:r>
                <a:r>
                  <a:rPr lang="en-US" sz="1900" dirty="0" err="1">
                    <a:solidFill>
                      <a:schemeClr val="tx1">
                        <a:lumMod val="65000"/>
                        <a:lumOff val="35000"/>
                      </a:schemeClr>
                    </a:solidFill>
                  </a:rPr>
                  <a:t>coldwave</a:t>
                </a:r>
                <a:r>
                  <a:rPr lang="en-US" sz="1900" dirty="0">
                    <a:solidFill>
                      <a:schemeClr val="tx1">
                        <a:lumMod val="65000"/>
                        <a:lumOff val="35000"/>
                      </a:schemeClr>
                    </a:solidFill>
                  </a:rPr>
                  <a:t>, flood, heatwave, hurricane, sea-level rise, water stress, wildfire) using a 2050-horizon moderate-intensity climate change scenario.</a:t>
                </a:r>
              </a:p>
              <a:p>
                <a:pPr lvl="1"/>
                <a:endParaRPr lang="en-US" sz="1800" dirty="0">
                  <a:solidFill>
                    <a:schemeClr val="tx1">
                      <a:lumMod val="65000"/>
                      <a:lumOff val="35000"/>
                    </a:schemeClr>
                  </a:solidFill>
                </a:endParaRPr>
              </a:p>
              <a:p>
                <a:r>
                  <a:rPr lang="en-US" sz="2000" dirty="0"/>
                  <a:t>At each period, we </a:t>
                </a:r>
                <a:r>
                  <a:rPr lang="en-US" sz="2000" u="sng" dirty="0"/>
                  <a:t>sort </a:t>
                </a:r>
                <a:r>
                  <a:rPr lang="en-US" sz="2000" i="1" u="sng" dirty="0"/>
                  <a:t>non-financial</a:t>
                </a:r>
                <a:r>
                  <a:rPr lang="en-US" sz="2000" u="sng" dirty="0"/>
                  <a:t> firms into 5 portfolios</a:t>
                </a:r>
                <a:r>
                  <a:rPr lang="en-US" sz="2000" dirty="0"/>
                  <a:t> based on quintile of climate characteristics.</a:t>
                </a:r>
              </a:p>
              <a:p>
                <a:endParaRPr lang="en-US" sz="2000" dirty="0"/>
              </a:p>
              <a:p>
                <a:r>
                  <a:rPr lang="en-US" sz="2000" dirty="0"/>
                  <a:t>To </a:t>
                </a:r>
                <a:r>
                  <a:rPr lang="en-US" sz="2000" u="sng" dirty="0"/>
                  <a:t>mitigate correlation with existing factors</a:t>
                </a:r>
                <a:r>
                  <a:rPr lang="en-US" sz="2000" dirty="0"/>
                  <a:t>, the transition risk factor is constructed using six value-weighted portfolios formed on market capitalization, book-to-market, and the two lowest and highest deciles of carbon emissions</a:t>
                </a:r>
              </a:p>
              <a:p>
                <a:pPr lvl="1"/>
                <a:endParaRPr lang="en-US" sz="1800" dirty="0">
                  <a:solidFill>
                    <a:schemeClr val="tx1">
                      <a:lumMod val="65000"/>
                      <a:lumOff val="35000"/>
                    </a:schemeClr>
                  </a:solidFill>
                </a:endParaRPr>
              </a:p>
              <a:p>
                <a:pPr marL="457200" lvl="1" indent="0">
                  <a:buNone/>
                </a:pPr>
                <a14:m>
                  <m:oMathPara xmlns:m="http://schemas.openxmlformats.org/officeDocument/2006/math">
                    <m:oMathParaPr>
                      <m:jc m:val="centerGroup"/>
                    </m:oMathParaPr>
                    <m:oMath xmlns:m="http://schemas.openxmlformats.org/officeDocument/2006/math">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𝐵𝑀𝐺</m:t>
                          </m:r>
                        </m:e>
                        <m:sub>
                          <m:r>
                            <a:rPr lang="en-US" sz="1800" i="1">
                              <a:solidFill>
                                <a:schemeClr val="tx1">
                                  <a:lumMod val="65000"/>
                                  <a:lumOff val="35000"/>
                                </a:schemeClr>
                              </a:solidFill>
                              <a:latin typeface="Cambria Math" panose="02040503050406030204" pitchFamily="18" charset="0"/>
                            </a:rPr>
                            <m:t>𝑡</m:t>
                          </m:r>
                        </m:sub>
                      </m:sSub>
                      <m:r>
                        <a:rPr lang="en-US" sz="1800" i="1">
                          <a:solidFill>
                            <a:schemeClr val="tx1">
                              <a:lumMod val="65000"/>
                              <a:lumOff val="35000"/>
                            </a:schemeClr>
                          </a:solidFill>
                          <a:latin typeface="Cambria Math" panose="02040503050406030204" pitchFamily="18" charset="0"/>
                        </a:rPr>
                        <m:t>=</m:t>
                      </m:r>
                      <m:f>
                        <m:fPr>
                          <m:ctrlPr>
                            <a:rPr lang="fr-FR" sz="1800" i="1">
                              <a:solidFill>
                                <a:schemeClr val="tx1">
                                  <a:lumMod val="65000"/>
                                  <a:lumOff val="35000"/>
                                </a:schemeClr>
                              </a:solidFill>
                              <a:latin typeface="Cambria Math" panose="02040503050406030204" pitchFamily="18" charset="0"/>
                            </a:rPr>
                          </m:ctrlPr>
                        </m:fPr>
                        <m:num>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𝐿𝐵</m:t>
                              </m:r>
                            </m:e>
                            <m:sub>
                              <m:r>
                                <a:rPr lang="en-US" sz="1800" i="1">
                                  <a:solidFill>
                                    <a:schemeClr val="tx1">
                                      <a:lumMod val="65000"/>
                                      <a:lumOff val="35000"/>
                                    </a:schemeClr>
                                  </a:solidFill>
                                  <a:latin typeface="Cambria Math" panose="02040503050406030204" pitchFamily="18" charset="0"/>
                                </a:rPr>
                                <m:t>𝑡</m:t>
                              </m:r>
                            </m:sub>
                          </m:sSub>
                          <m:r>
                            <a:rPr lang="en-US" sz="1800" i="1">
                              <a:solidFill>
                                <a:schemeClr val="tx1">
                                  <a:lumMod val="65000"/>
                                  <a:lumOff val="35000"/>
                                </a:schemeClr>
                              </a:solidFill>
                              <a:latin typeface="Cambria Math" panose="02040503050406030204" pitchFamily="18" charset="0"/>
                            </a:rPr>
                            <m:t>+</m:t>
                          </m:r>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𝐻𝐵</m:t>
                              </m:r>
                            </m:e>
                            <m:sub>
                              <m:r>
                                <a:rPr lang="en-US" sz="1800" i="1">
                                  <a:solidFill>
                                    <a:schemeClr val="tx1">
                                      <a:lumMod val="65000"/>
                                      <a:lumOff val="35000"/>
                                    </a:schemeClr>
                                  </a:solidFill>
                                  <a:latin typeface="Cambria Math" panose="02040503050406030204" pitchFamily="18" charset="0"/>
                                </a:rPr>
                                <m:t>𝑡</m:t>
                              </m:r>
                            </m:sub>
                          </m:sSub>
                          <m:r>
                            <a:rPr lang="en-US" sz="1800" i="1">
                              <a:solidFill>
                                <a:schemeClr val="tx1">
                                  <a:lumMod val="65000"/>
                                  <a:lumOff val="35000"/>
                                </a:schemeClr>
                              </a:solidFill>
                              <a:latin typeface="Cambria Math" panose="02040503050406030204" pitchFamily="18" charset="0"/>
                            </a:rPr>
                            <m:t>+</m:t>
                          </m:r>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𝑆𝐵</m:t>
                              </m:r>
                            </m:e>
                            <m:sub>
                              <m:r>
                                <a:rPr lang="en-US" sz="1800" i="1">
                                  <a:solidFill>
                                    <a:schemeClr val="tx1">
                                      <a:lumMod val="65000"/>
                                      <a:lumOff val="35000"/>
                                    </a:schemeClr>
                                  </a:solidFill>
                                  <a:latin typeface="Cambria Math" panose="02040503050406030204" pitchFamily="18" charset="0"/>
                                </a:rPr>
                                <m:t>𝑡</m:t>
                              </m:r>
                            </m:sub>
                          </m:sSub>
                          <m:r>
                            <a:rPr lang="en-US" sz="1800" i="1">
                              <a:solidFill>
                                <a:schemeClr val="tx1">
                                  <a:lumMod val="65000"/>
                                  <a:lumOff val="35000"/>
                                </a:schemeClr>
                              </a:solidFill>
                              <a:latin typeface="Cambria Math" panose="02040503050406030204" pitchFamily="18" charset="0"/>
                            </a:rPr>
                            <m:t>+</m:t>
                          </m:r>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𝐵𝐵</m:t>
                              </m:r>
                            </m:e>
                            <m:sub>
                              <m:r>
                                <a:rPr lang="en-US" sz="1800" i="1">
                                  <a:solidFill>
                                    <a:schemeClr val="tx1">
                                      <a:lumMod val="65000"/>
                                      <a:lumOff val="35000"/>
                                    </a:schemeClr>
                                  </a:solidFill>
                                  <a:latin typeface="Cambria Math" panose="02040503050406030204" pitchFamily="18" charset="0"/>
                                </a:rPr>
                                <m:t>𝑡</m:t>
                              </m:r>
                            </m:sub>
                          </m:sSub>
                        </m:num>
                        <m:den>
                          <m:r>
                            <a:rPr lang="en-US" sz="1800" i="1">
                              <a:solidFill>
                                <a:schemeClr val="tx1">
                                  <a:lumMod val="65000"/>
                                  <a:lumOff val="35000"/>
                                </a:schemeClr>
                              </a:solidFill>
                              <a:latin typeface="Cambria Math" panose="02040503050406030204" pitchFamily="18" charset="0"/>
                            </a:rPr>
                            <m:t>4</m:t>
                          </m:r>
                        </m:den>
                      </m:f>
                      <m:r>
                        <a:rPr lang="en-US" sz="1800" i="1">
                          <a:solidFill>
                            <a:schemeClr val="tx1">
                              <a:lumMod val="65000"/>
                              <a:lumOff val="35000"/>
                            </a:schemeClr>
                          </a:solidFill>
                          <a:latin typeface="Cambria Math" panose="02040503050406030204" pitchFamily="18" charset="0"/>
                        </a:rPr>
                        <m:t>−</m:t>
                      </m:r>
                      <m:f>
                        <m:fPr>
                          <m:ctrlPr>
                            <a:rPr lang="fr-FR" sz="1800" i="1">
                              <a:solidFill>
                                <a:schemeClr val="tx1">
                                  <a:lumMod val="65000"/>
                                  <a:lumOff val="35000"/>
                                </a:schemeClr>
                              </a:solidFill>
                              <a:latin typeface="Cambria Math" panose="02040503050406030204" pitchFamily="18" charset="0"/>
                            </a:rPr>
                          </m:ctrlPr>
                        </m:fPr>
                        <m:num>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𝐿𝐺</m:t>
                              </m:r>
                            </m:e>
                            <m:sub>
                              <m:r>
                                <a:rPr lang="en-US" sz="1800" i="1">
                                  <a:solidFill>
                                    <a:schemeClr val="tx1">
                                      <a:lumMod val="65000"/>
                                      <a:lumOff val="35000"/>
                                    </a:schemeClr>
                                  </a:solidFill>
                                  <a:latin typeface="Cambria Math" panose="02040503050406030204" pitchFamily="18" charset="0"/>
                                </a:rPr>
                                <m:t>𝑡</m:t>
                              </m:r>
                            </m:sub>
                          </m:sSub>
                          <m:r>
                            <a:rPr lang="en-US" sz="1800" i="1">
                              <a:solidFill>
                                <a:schemeClr val="tx1">
                                  <a:lumMod val="65000"/>
                                  <a:lumOff val="35000"/>
                                </a:schemeClr>
                              </a:solidFill>
                              <a:latin typeface="Cambria Math" panose="02040503050406030204" pitchFamily="18" charset="0"/>
                            </a:rPr>
                            <m:t>+</m:t>
                          </m:r>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𝐻𝐺</m:t>
                              </m:r>
                            </m:e>
                            <m:sub>
                              <m:r>
                                <a:rPr lang="en-US" sz="1800" i="1">
                                  <a:solidFill>
                                    <a:schemeClr val="tx1">
                                      <a:lumMod val="65000"/>
                                      <a:lumOff val="35000"/>
                                    </a:schemeClr>
                                  </a:solidFill>
                                  <a:latin typeface="Cambria Math" panose="02040503050406030204" pitchFamily="18" charset="0"/>
                                </a:rPr>
                                <m:t>𝑡</m:t>
                              </m:r>
                            </m:sub>
                          </m:sSub>
                          <m:r>
                            <a:rPr lang="en-US" sz="1800" i="1">
                              <a:solidFill>
                                <a:schemeClr val="tx1">
                                  <a:lumMod val="65000"/>
                                  <a:lumOff val="35000"/>
                                </a:schemeClr>
                              </a:solidFill>
                              <a:latin typeface="Cambria Math" panose="02040503050406030204" pitchFamily="18" charset="0"/>
                            </a:rPr>
                            <m:t>+</m:t>
                          </m:r>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𝑆𝐺</m:t>
                              </m:r>
                            </m:e>
                            <m:sub>
                              <m:r>
                                <a:rPr lang="en-US" sz="1800" i="1">
                                  <a:solidFill>
                                    <a:schemeClr val="tx1">
                                      <a:lumMod val="65000"/>
                                      <a:lumOff val="35000"/>
                                    </a:schemeClr>
                                  </a:solidFill>
                                  <a:latin typeface="Cambria Math" panose="02040503050406030204" pitchFamily="18" charset="0"/>
                                </a:rPr>
                                <m:t>𝑡</m:t>
                              </m:r>
                            </m:sub>
                          </m:sSub>
                          <m:r>
                            <a:rPr lang="en-US" sz="1800" i="1">
                              <a:solidFill>
                                <a:schemeClr val="tx1">
                                  <a:lumMod val="65000"/>
                                  <a:lumOff val="35000"/>
                                </a:schemeClr>
                              </a:solidFill>
                              <a:latin typeface="Cambria Math" panose="02040503050406030204" pitchFamily="18" charset="0"/>
                            </a:rPr>
                            <m:t>+</m:t>
                          </m:r>
                          <m:sSub>
                            <m:sSubPr>
                              <m:ctrlPr>
                                <a:rPr lang="fr-FR" sz="1800" i="1">
                                  <a:solidFill>
                                    <a:schemeClr val="tx1">
                                      <a:lumMod val="65000"/>
                                      <a:lumOff val="35000"/>
                                    </a:schemeClr>
                                  </a:solidFill>
                                  <a:latin typeface="Cambria Math" panose="02040503050406030204" pitchFamily="18" charset="0"/>
                                </a:rPr>
                              </m:ctrlPr>
                            </m:sSubPr>
                            <m:e>
                              <m:r>
                                <a:rPr lang="en-US" sz="1800" i="1">
                                  <a:solidFill>
                                    <a:schemeClr val="tx1">
                                      <a:lumMod val="65000"/>
                                      <a:lumOff val="35000"/>
                                    </a:schemeClr>
                                  </a:solidFill>
                                  <a:latin typeface="Cambria Math" panose="02040503050406030204" pitchFamily="18" charset="0"/>
                                </a:rPr>
                                <m:t>𝐵𝐺</m:t>
                              </m:r>
                            </m:e>
                            <m:sub>
                              <m:r>
                                <a:rPr lang="en-US" sz="1800" i="1">
                                  <a:solidFill>
                                    <a:schemeClr val="tx1">
                                      <a:lumMod val="65000"/>
                                      <a:lumOff val="35000"/>
                                    </a:schemeClr>
                                  </a:solidFill>
                                  <a:latin typeface="Cambria Math" panose="02040503050406030204" pitchFamily="18" charset="0"/>
                                </a:rPr>
                                <m:t>𝑡</m:t>
                              </m:r>
                            </m:sub>
                          </m:sSub>
                        </m:num>
                        <m:den>
                          <m:r>
                            <a:rPr lang="en-US" sz="1800" i="1">
                              <a:solidFill>
                                <a:schemeClr val="tx1">
                                  <a:lumMod val="65000"/>
                                  <a:lumOff val="35000"/>
                                </a:schemeClr>
                              </a:solidFill>
                              <a:latin typeface="Cambria Math" panose="02040503050406030204" pitchFamily="18" charset="0"/>
                            </a:rPr>
                            <m:t>4</m:t>
                          </m:r>
                        </m:den>
                      </m:f>
                    </m:oMath>
                  </m:oMathPara>
                </a14:m>
                <a:endParaRPr lang="fr-FR" sz="1800" dirty="0">
                  <a:solidFill>
                    <a:schemeClr val="tx1">
                      <a:lumMod val="65000"/>
                      <a:lumOff val="35000"/>
                    </a:schemeClr>
                  </a:solidFill>
                </a:endParaRPr>
              </a:p>
              <a:p>
                <a:pPr marL="457200" lvl="1" indent="0">
                  <a:buNone/>
                </a:pPr>
                <a:endParaRPr lang="fr-FR" sz="1800" dirty="0">
                  <a:solidFill>
                    <a:schemeClr val="tx1">
                      <a:lumMod val="65000"/>
                      <a:lumOff val="35000"/>
                    </a:schemeClr>
                  </a:solidFill>
                </a:endParaRPr>
              </a:p>
              <a:p>
                <a:r>
                  <a:rPr lang="en-US" sz="2000" dirty="0"/>
                  <a:t>As correlation with HML is “naturally” low, the physical climate factor is built using four value-weighted portfolios formed on size and the two lowest and highest deciles of </a:t>
                </a:r>
                <a:r>
                  <a:rPr lang="en-US" sz="2000" dirty="0" err="1"/>
                  <a:t>Trucost</a:t>
                </a:r>
                <a:r>
                  <a:rPr lang="en-US" sz="2000" dirty="0"/>
                  <a:t> physical scores</a:t>
                </a:r>
              </a:p>
              <a:p>
                <a:pPr marL="309150" indent="-342900"/>
                <a:endParaRPr lang="en-US" sz="1800" dirty="0">
                  <a:solidFill>
                    <a:schemeClr val="tx1">
                      <a:lumMod val="65000"/>
                      <a:lumOff val="35000"/>
                    </a:schemeClr>
                  </a:solidFill>
                </a:endParaRPr>
              </a:p>
              <a:p>
                <a:pPr marL="457200" lvl="1" indent="0">
                  <a:buNone/>
                </a:pPr>
                <a14:m>
                  <m:oMathPara xmlns:m="http://schemas.openxmlformats.org/officeDocument/2006/math">
                    <m:oMathParaPr>
                      <m:jc m:val="center"/>
                    </m:oMathParaPr>
                    <m:oMath xmlns:m="http://schemas.openxmlformats.org/officeDocument/2006/math">
                      <m:sSub>
                        <m:sSubPr>
                          <m:ctrlPr>
                            <a:rPr lang="fr-FR" sz="1600" i="1" smtClean="0">
                              <a:solidFill>
                                <a:schemeClr val="tx1">
                                  <a:lumMod val="65000"/>
                                  <a:lumOff val="35000"/>
                                </a:schemeClr>
                              </a:solidFill>
                              <a:latin typeface="Cambria Math" panose="02040503050406030204" pitchFamily="18" charset="0"/>
                            </a:rPr>
                          </m:ctrlPr>
                        </m:sSubPr>
                        <m:e>
                          <m:r>
                            <a:rPr lang="en-US" sz="1600" i="1">
                              <a:solidFill>
                                <a:schemeClr val="tx1">
                                  <a:lumMod val="65000"/>
                                  <a:lumOff val="35000"/>
                                </a:schemeClr>
                              </a:solidFill>
                              <a:latin typeface="Cambria Math" panose="02040503050406030204" pitchFamily="18" charset="0"/>
                            </a:rPr>
                            <m:t>𝑉𝑀𝑆</m:t>
                          </m:r>
                        </m:e>
                        <m:sub>
                          <m:r>
                            <a:rPr lang="en-US" sz="1600" i="1">
                              <a:solidFill>
                                <a:schemeClr val="tx1">
                                  <a:lumMod val="65000"/>
                                  <a:lumOff val="35000"/>
                                </a:schemeClr>
                              </a:solidFill>
                              <a:latin typeface="Cambria Math" panose="02040503050406030204" pitchFamily="18" charset="0"/>
                            </a:rPr>
                            <m:t>𝑡</m:t>
                          </m:r>
                        </m:sub>
                      </m:sSub>
                      <m:r>
                        <a:rPr lang="en-US" sz="1600" i="1">
                          <a:solidFill>
                            <a:schemeClr val="tx1">
                              <a:lumMod val="65000"/>
                              <a:lumOff val="35000"/>
                            </a:schemeClr>
                          </a:solidFill>
                          <a:latin typeface="Cambria Math" panose="02040503050406030204" pitchFamily="18" charset="0"/>
                        </a:rPr>
                        <m:t>=</m:t>
                      </m:r>
                      <m:f>
                        <m:fPr>
                          <m:ctrlPr>
                            <a:rPr lang="fr-FR" sz="1600" i="1">
                              <a:solidFill>
                                <a:schemeClr val="tx1">
                                  <a:lumMod val="65000"/>
                                  <a:lumOff val="35000"/>
                                </a:schemeClr>
                              </a:solidFill>
                              <a:latin typeface="Cambria Math" panose="02040503050406030204" pitchFamily="18" charset="0"/>
                            </a:rPr>
                          </m:ctrlPr>
                        </m:fPr>
                        <m:num>
                          <m:sSub>
                            <m:sSubPr>
                              <m:ctrlPr>
                                <a:rPr lang="fr-FR" sz="1600" i="1">
                                  <a:solidFill>
                                    <a:schemeClr val="tx1">
                                      <a:lumMod val="65000"/>
                                      <a:lumOff val="35000"/>
                                    </a:schemeClr>
                                  </a:solidFill>
                                  <a:latin typeface="Cambria Math" panose="02040503050406030204" pitchFamily="18" charset="0"/>
                                </a:rPr>
                              </m:ctrlPr>
                            </m:sSubPr>
                            <m:e>
                              <m:r>
                                <a:rPr lang="en-US" sz="1600" i="1">
                                  <a:solidFill>
                                    <a:schemeClr val="tx1">
                                      <a:lumMod val="65000"/>
                                      <a:lumOff val="35000"/>
                                    </a:schemeClr>
                                  </a:solidFill>
                                  <a:latin typeface="Cambria Math" panose="02040503050406030204" pitchFamily="18" charset="0"/>
                                </a:rPr>
                                <m:t>𝑆𝑉</m:t>
                              </m:r>
                            </m:e>
                            <m:sub>
                              <m:r>
                                <a:rPr lang="en-US" sz="1600" i="1">
                                  <a:solidFill>
                                    <a:schemeClr val="tx1">
                                      <a:lumMod val="65000"/>
                                      <a:lumOff val="35000"/>
                                    </a:schemeClr>
                                  </a:solidFill>
                                  <a:latin typeface="Cambria Math" panose="02040503050406030204" pitchFamily="18" charset="0"/>
                                </a:rPr>
                                <m:t>𝑡</m:t>
                              </m:r>
                            </m:sub>
                          </m:sSub>
                          <m:r>
                            <a:rPr lang="en-US" sz="1600" i="1">
                              <a:solidFill>
                                <a:schemeClr val="tx1">
                                  <a:lumMod val="65000"/>
                                  <a:lumOff val="35000"/>
                                </a:schemeClr>
                              </a:solidFill>
                              <a:latin typeface="Cambria Math" panose="02040503050406030204" pitchFamily="18" charset="0"/>
                            </a:rPr>
                            <m:t>+</m:t>
                          </m:r>
                          <m:sSub>
                            <m:sSubPr>
                              <m:ctrlPr>
                                <a:rPr lang="fr-FR" sz="1600" i="1">
                                  <a:solidFill>
                                    <a:schemeClr val="tx1">
                                      <a:lumMod val="65000"/>
                                      <a:lumOff val="35000"/>
                                    </a:schemeClr>
                                  </a:solidFill>
                                  <a:latin typeface="Cambria Math" panose="02040503050406030204" pitchFamily="18" charset="0"/>
                                </a:rPr>
                              </m:ctrlPr>
                            </m:sSubPr>
                            <m:e>
                              <m:r>
                                <a:rPr lang="en-US" sz="1600" i="1">
                                  <a:solidFill>
                                    <a:schemeClr val="tx1">
                                      <a:lumMod val="65000"/>
                                      <a:lumOff val="35000"/>
                                    </a:schemeClr>
                                  </a:solidFill>
                                  <a:latin typeface="Cambria Math" panose="02040503050406030204" pitchFamily="18" charset="0"/>
                                </a:rPr>
                                <m:t>𝐵𝑉</m:t>
                              </m:r>
                            </m:e>
                            <m:sub>
                              <m:r>
                                <a:rPr lang="en-US" sz="1600" i="1">
                                  <a:solidFill>
                                    <a:schemeClr val="tx1">
                                      <a:lumMod val="65000"/>
                                      <a:lumOff val="35000"/>
                                    </a:schemeClr>
                                  </a:solidFill>
                                  <a:latin typeface="Cambria Math" panose="02040503050406030204" pitchFamily="18" charset="0"/>
                                </a:rPr>
                                <m:t>𝑡</m:t>
                              </m:r>
                            </m:sub>
                          </m:sSub>
                        </m:num>
                        <m:den>
                          <m:r>
                            <a:rPr lang="en-US" sz="1600" i="1">
                              <a:solidFill>
                                <a:schemeClr val="tx1">
                                  <a:lumMod val="65000"/>
                                  <a:lumOff val="35000"/>
                                </a:schemeClr>
                              </a:solidFill>
                              <a:latin typeface="Cambria Math" panose="02040503050406030204" pitchFamily="18" charset="0"/>
                            </a:rPr>
                            <m:t>2</m:t>
                          </m:r>
                        </m:den>
                      </m:f>
                      <m:r>
                        <a:rPr lang="en-US" sz="1600" i="1">
                          <a:solidFill>
                            <a:schemeClr val="tx1">
                              <a:lumMod val="65000"/>
                              <a:lumOff val="35000"/>
                            </a:schemeClr>
                          </a:solidFill>
                          <a:latin typeface="Cambria Math" panose="02040503050406030204" pitchFamily="18" charset="0"/>
                        </a:rPr>
                        <m:t>−</m:t>
                      </m:r>
                      <m:f>
                        <m:fPr>
                          <m:ctrlPr>
                            <a:rPr lang="fr-FR" sz="1600" i="1">
                              <a:solidFill>
                                <a:schemeClr val="tx1">
                                  <a:lumMod val="65000"/>
                                  <a:lumOff val="35000"/>
                                </a:schemeClr>
                              </a:solidFill>
                              <a:latin typeface="Cambria Math" panose="02040503050406030204" pitchFamily="18" charset="0"/>
                            </a:rPr>
                          </m:ctrlPr>
                        </m:fPr>
                        <m:num>
                          <m:sSub>
                            <m:sSubPr>
                              <m:ctrlPr>
                                <a:rPr lang="fr-FR" sz="1600" i="1">
                                  <a:solidFill>
                                    <a:schemeClr val="tx1">
                                      <a:lumMod val="65000"/>
                                      <a:lumOff val="35000"/>
                                    </a:schemeClr>
                                  </a:solidFill>
                                  <a:latin typeface="Cambria Math" panose="02040503050406030204" pitchFamily="18" charset="0"/>
                                </a:rPr>
                              </m:ctrlPr>
                            </m:sSubPr>
                            <m:e>
                              <m:r>
                                <a:rPr lang="en-US" sz="1600" i="1">
                                  <a:solidFill>
                                    <a:schemeClr val="tx1">
                                      <a:lumMod val="65000"/>
                                      <a:lumOff val="35000"/>
                                    </a:schemeClr>
                                  </a:solidFill>
                                  <a:latin typeface="Cambria Math" panose="02040503050406030204" pitchFamily="18" charset="0"/>
                                </a:rPr>
                                <m:t>𝑆𝑆</m:t>
                              </m:r>
                            </m:e>
                            <m:sub>
                              <m:r>
                                <a:rPr lang="en-US" sz="1600" i="1">
                                  <a:solidFill>
                                    <a:schemeClr val="tx1">
                                      <a:lumMod val="65000"/>
                                      <a:lumOff val="35000"/>
                                    </a:schemeClr>
                                  </a:solidFill>
                                  <a:latin typeface="Cambria Math" panose="02040503050406030204" pitchFamily="18" charset="0"/>
                                </a:rPr>
                                <m:t>𝑡</m:t>
                              </m:r>
                            </m:sub>
                          </m:sSub>
                          <m:r>
                            <a:rPr lang="en-US" sz="1600" i="1">
                              <a:solidFill>
                                <a:schemeClr val="tx1">
                                  <a:lumMod val="65000"/>
                                  <a:lumOff val="35000"/>
                                </a:schemeClr>
                              </a:solidFill>
                              <a:latin typeface="Cambria Math" panose="02040503050406030204" pitchFamily="18" charset="0"/>
                            </a:rPr>
                            <m:t>+</m:t>
                          </m:r>
                          <m:sSub>
                            <m:sSubPr>
                              <m:ctrlPr>
                                <a:rPr lang="fr-FR" sz="1600" i="1">
                                  <a:solidFill>
                                    <a:schemeClr val="tx1">
                                      <a:lumMod val="65000"/>
                                      <a:lumOff val="35000"/>
                                    </a:schemeClr>
                                  </a:solidFill>
                                  <a:latin typeface="Cambria Math" panose="02040503050406030204" pitchFamily="18" charset="0"/>
                                </a:rPr>
                              </m:ctrlPr>
                            </m:sSubPr>
                            <m:e>
                              <m:r>
                                <a:rPr lang="en-US" sz="1600" i="1">
                                  <a:solidFill>
                                    <a:schemeClr val="tx1">
                                      <a:lumMod val="65000"/>
                                      <a:lumOff val="35000"/>
                                    </a:schemeClr>
                                  </a:solidFill>
                                  <a:latin typeface="Cambria Math" panose="02040503050406030204" pitchFamily="18" charset="0"/>
                                </a:rPr>
                                <m:t>𝐵𝑆</m:t>
                              </m:r>
                            </m:e>
                            <m:sub>
                              <m:r>
                                <a:rPr lang="en-US" sz="1600" i="1">
                                  <a:solidFill>
                                    <a:schemeClr val="tx1">
                                      <a:lumMod val="65000"/>
                                      <a:lumOff val="35000"/>
                                    </a:schemeClr>
                                  </a:solidFill>
                                  <a:latin typeface="Cambria Math" panose="02040503050406030204" pitchFamily="18" charset="0"/>
                                </a:rPr>
                                <m:t>𝑡</m:t>
                              </m:r>
                            </m:sub>
                          </m:sSub>
                        </m:num>
                        <m:den>
                          <m:r>
                            <a:rPr lang="en-US" sz="1600" i="1">
                              <a:solidFill>
                                <a:schemeClr val="tx1">
                                  <a:lumMod val="65000"/>
                                  <a:lumOff val="35000"/>
                                </a:schemeClr>
                              </a:solidFill>
                              <a:latin typeface="Cambria Math" panose="02040503050406030204" pitchFamily="18" charset="0"/>
                            </a:rPr>
                            <m:t>2</m:t>
                          </m:r>
                        </m:den>
                      </m:f>
                    </m:oMath>
                  </m:oMathPara>
                </a14:m>
                <a:endParaRPr lang="fr-FR" sz="1600" dirty="0">
                  <a:solidFill>
                    <a:schemeClr val="tx1">
                      <a:lumMod val="65000"/>
                      <a:lumOff val="35000"/>
                    </a:schemeClr>
                  </a:solidFill>
                </a:endParaRPr>
              </a:p>
              <a:p>
                <a:pPr marL="0" indent="0">
                  <a:buNone/>
                </a:pPr>
                <a:endParaRPr lang="en-US" sz="2100" dirty="0"/>
              </a:p>
              <a:p>
                <a:r>
                  <a:rPr lang="en-US" sz="2000" dirty="0"/>
                  <a:t>Since we are interested in </a:t>
                </a:r>
                <a:r>
                  <a:rPr lang="en-US" sz="2000" u="sng" dirty="0"/>
                  <a:t>extreme climate risk</a:t>
                </a:r>
                <a:r>
                  <a:rPr lang="en-US" sz="2000" dirty="0"/>
                  <a:t>, we estimate </a:t>
                </a:r>
                <a:r>
                  <a:rPr lang="en-US" sz="2000" u="sng" dirty="0"/>
                  <a:t>the </a:t>
                </a:r>
                <a:r>
                  <a:rPr lang="en-US" sz="2000" u="sng" dirty="0" err="1"/>
                  <a:t>VaR</a:t>
                </a:r>
                <a:r>
                  <a:rPr lang="en-US" sz="2000" u="sng" dirty="0"/>
                  <a:t> of each climate risk factor</a:t>
                </a:r>
                <a:r>
                  <a:rPr lang="en-US" sz="2000" dirty="0"/>
                  <a:t>.</a:t>
                </a:r>
                <a:endParaRPr lang="fr-FR" sz="1700" dirty="0">
                  <a:solidFill>
                    <a:schemeClr val="tx1">
                      <a:lumMod val="65000"/>
                      <a:lumOff val="35000"/>
                    </a:schemeClr>
                  </a:solidFill>
                </a:endParaRPr>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xfrm>
                <a:off x="468000" y="1268760"/>
                <a:ext cx="8229600" cy="4525963"/>
              </a:xfrm>
              <a:blipFill>
                <a:blip r:embed="rId2"/>
                <a:stretch>
                  <a:fillRect l="-148" t="-1077"/>
                </a:stretch>
              </a:blipFill>
            </p:spPr>
            <p:txBody>
              <a:bodyPr/>
              <a:lstStyle/>
              <a:p>
                <a:r>
                  <a:rPr lang="fr-FR">
                    <a:noFill/>
                  </a:rPr>
                  <a:t> </a:t>
                </a:r>
              </a:p>
            </p:txBody>
          </p:sp>
        </mc:Fallback>
      </mc:AlternateContent>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3160400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Factor </a:t>
            </a:r>
            <a:r>
              <a:rPr lang="fr-FR" dirty="0" err="1"/>
              <a:t>correlation</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32</a:t>
            </a:fld>
            <a:endParaRPr lang="fr-FR" dirty="0"/>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graphicFrame>
        <p:nvGraphicFramePr>
          <p:cNvPr id="7" name="Tableau 6"/>
          <p:cNvGraphicFramePr>
            <a:graphicFrameLocks noGrp="1"/>
          </p:cNvGraphicFramePr>
          <p:nvPr>
            <p:extLst>
              <p:ext uri="{D42A27DB-BD31-4B8C-83A1-F6EECF244321}">
                <p14:modId xmlns:p14="http://schemas.microsoft.com/office/powerpoint/2010/main" val="2610160601"/>
              </p:ext>
            </p:extLst>
          </p:nvPr>
        </p:nvGraphicFramePr>
        <p:xfrm>
          <a:off x="683568" y="1412776"/>
          <a:ext cx="7560842" cy="4032451"/>
        </p:xfrm>
        <a:graphic>
          <a:graphicData uri="http://schemas.openxmlformats.org/drawingml/2006/table">
            <a:tbl>
              <a:tblPr firstRow="1" firstCol="1" bandRow="1"/>
              <a:tblGrid>
                <a:gridCol w="824593">
                  <a:extLst>
                    <a:ext uri="{9D8B030D-6E8A-4147-A177-3AD203B41FA5}">
                      <a16:colId xmlns:a16="http://schemas.microsoft.com/office/drawing/2014/main" val="3752704244"/>
                    </a:ext>
                  </a:extLst>
                </a:gridCol>
                <a:gridCol w="518173">
                  <a:extLst>
                    <a:ext uri="{9D8B030D-6E8A-4147-A177-3AD203B41FA5}">
                      <a16:colId xmlns:a16="http://schemas.microsoft.com/office/drawing/2014/main" val="1032426186"/>
                    </a:ext>
                  </a:extLst>
                </a:gridCol>
                <a:gridCol w="518173">
                  <a:extLst>
                    <a:ext uri="{9D8B030D-6E8A-4147-A177-3AD203B41FA5}">
                      <a16:colId xmlns:a16="http://schemas.microsoft.com/office/drawing/2014/main" val="2599916986"/>
                    </a:ext>
                  </a:extLst>
                </a:gridCol>
                <a:gridCol w="518173">
                  <a:extLst>
                    <a:ext uri="{9D8B030D-6E8A-4147-A177-3AD203B41FA5}">
                      <a16:colId xmlns:a16="http://schemas.microsoft.com/office/drawing/2014/main" val="654110760"/>
                    </a:ext>
                  </a:extLst>
                </a:gridCol>
                <a:gridCol w="518173">
                  <a:extLst>
                    <a:ext uri="{9D8B030D-6E8A-4147-A177-3AD203B41FA5}">
                      <a16:colId xmlns:a16="http://schemas.microsoft.com/office/drawing/2014/main" val="974948945"/>
                    </a:ext>
                  </a:extLst>
                </a:gridCol>
                <a:gridCol w="518173">
                  <a:extLst>
                    <a:ext uri="{9D8B030D-6E8A-4147-A177-3AD203B41FA5}">
                      <a16:colId xmlns:a16="http://schemas.microsoft.com/office/drawing/2014/main" val="3725749609"/>
                    </a:ext>
                  </a:extLst>
                </a:gridCol>
                <a:gridCol w="518173">
                  <a:extLst>
                    <a:ext uri="{9D8B030D-6E8A-4147-A177-3AD203B41FA5}">
                      <a16:colId xmlns:a16="http://schemas.microsoft.com/office/drawing/2014/main" val="1478396688"/>
                    </a:ext>
                  </a:extLst>
                </a:gridCol>
                <a:gridCol w="518173">
                  <a:extLst>
                    <a:ext uri="{9D8B030D-6E8A-4147-A177-3AD203B41FA5}">
                      <a16:colId xmlns:a16="http://schemas.microsoft.com/office/drawing/2014/main" val="466955848"/>
                    </a:ext>
                  </a:extLst>
                </a:gridCol>
                <a:gridCol w="518173">
                  <a:extLst>
                    <a:ext uri="{9D8B030D-6E8A-4147-A177-3AD203B41FA5}">
                      <a16:colId xmlns:a16="http://schemas.microsoft.com/office/drawing/2014/main" val="2825785185"/>
                    </a:ext>
                  </a:extLst>
                </a:gridCol>
                <a:gridCol w="518173">
                  <a:extLst>
                    <a:ext uri="{9D8B030D-6E8A-4147-A177-3AD203B41FA5}">
                      <a16:colId xmlns:a16="http://schemas.microsoft.com/office/drawing/2014/main" val="3443712696"/>
                    </a:ext>
                  </a:extLst>
                </a:gridCol>
                <a:gridCol w="518173">
                  <a:extLst>
                    <a:ext uri="{9D8B030D-6E8A-4147-A177-3AD203B41FA5}">
                      <a16:colId xmlns:a16="http://schemas.microsoft.com/office/drawing/2014/main" val="201322623"/>
                    </a:ext>
                  </a:extLst>
                </a:gridCol>
                <a:gridCol w="518173">
                  <a:extLst>
                    <a:ext uri="{9D8B030D-6E8A-4147-A177-3AD203B41FA5}">
                      <a16:colId xmlns:a16="http://schemas.microsoft.com/office/drawing/2014/main" val="3960745296"/>
                    </a:ext>
                  </a:extLst>
                </a:gridCol>
                <a:gridCol w="518173">
                  <a:extLst>
                    <a:ext uri="{9D8B030D-6E8A-4147-A177-3AD203B41FA5}">
                      <a16:colId xmlns:a16="http://schemas.microsoft.com/office/drawing/2014/main" val="406926769"/>
                    </a:ext>
                  </a:extLst>
                </a:gridCol>
                <a:gridCol w="518173">
                  <a:extLst>
                    <a:ext uri="{9D8B030D-6E8A-4147-A177-3AD203B41FA5}">
                      <a16:colId xmlns:a16="http://schemas.microsoft.com/office/drawing/2014/main" val="3953078934"/>
                    </a:ext>
                  </a:extLst>
                </a:gridCol>
              </a:tblGrid>
              <a:tr h="493981">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BMG</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VMS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MKT</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SMB</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HML</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RMW</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CMA</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WML</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RR</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ML</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DP</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YC</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NS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31979"/>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VMS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-5%</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33839686"/>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MKT</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25%</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821845956"/>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SMB</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15%</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159274551"/>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HML</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13%</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139868068"/>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RMW</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10%</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191765805"/>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CMA</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19%</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17%</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257871854"/>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WML</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26%</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26%</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705019669"/>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RR</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0%</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-14%</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18320924"/>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ML</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12%</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29%</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717248087"/>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DP</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26%</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80%</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38%</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29%</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39%</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40175496"/>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YC</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1%</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5%</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8%</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113258622"/>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NS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-6%</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9%</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16%</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8%</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6%</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27%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 </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377656075"/>
                  </a:ext>
                </a:extLst>
              </a:tr>
              <a:tr h="272190">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ES</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13%</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46%</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63%</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12%</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19%</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47%</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a:effectLst/>
                          <a:latin typeface="Times New Roman" panose="02020603050405020304" pitchFamily="18" charset="0"/>
                          <a:ea typeface="Calibri" panose="020F0502020204030204" pitchFamily="34" charset="0"/>
                          <a:cs typeface="Arial" panose="020B0604020202020204" pitchFamily="34" charset="0"/>
                        </a:rPr>
                        <a:t>1%</a:t>
                      </a:r>
                      <a:endParaRPr lang="fr-F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dirty="0">
                          <a:effectLst/>
                          <a:latin typeface="Times New Roman" panose="02020603050405020304" pitchFamily="18" charset="0"/>
                          <a:ea typeface="Calibri" panose="020F0502020204030204" pitchFamily="34" charset="0"/>
                          <a:cs typeface="Arial" panose="020B0604020202020204" pitchFamily="34" charset="0"/>
                        </a:rPr>
                        <a:t>17%</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899979"/>
                  </a:ext>
                </a:extLst>
              </a:tr>
            </a:tbl>
          </a:graphicData>
        </a:graphic>
      </p:graphicFrame>
    </p:spTree>
    <p:extLst>
      <p:ext uri="{BB962C8B-B14F-4D97-AF65-F5344CB8AC3E}">
        <p14:creationId xmlns:p14="http://schemas.microsoft.com/office/powerpoint/2010/main" val="1165332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Physical risk by </a:t>
            </a:r>
            <a:r>
              <a:rPr lang="fr-FR" dirty="0" err="1"/>
              <a:t>financial</a:t>
            </a:r>
            <a:r>
              <a:rPr lang="fr-FR" dirty="0"/>
              <a:t> </a:t>
            </a:r>
            <a:r>
              <a:rPr lang="fr-FR" dirty="0" err="1"/>
              <a:t>industry</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33</a:t>
            </a:fld>
            <a:endParaRPr lang="fr-FR" dirty="0"/>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pic>
        <p:nvPicPr>
          <p:cNvPr id="7" name="Image 6"/>
          <p:cNvPicPr/>
          <p:nvPr/>
        </p:nvPicPr>
        <p:blipFill>
          <a:blip r:embed="rId2"/>
          <a:stretch>
            <a:fillRect/>
          </a:stretch>
        </p:blipFill>
        <p:spPr>
          <a:xfrm>
            <a:off x="1943090" y="836712"/>
            <a:ext cx="5279419" cy="5310152"/>
          </a:xfrm>
          <a:prstGeom prst="rect">
            <a:avLst/>
          </a:prstGeom>
        </p:spPr>
      </p:pic>
    </p:spTree>
    <p:extLst>
      <p:ext uri="{BB962C8B-B14F-4D97-AF65-F5344CB8AC3E}">
        <p14:creationId xmlns:p14="http://schemas.microsoft.com/office/powerpoint/2010/main" val="3514200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Transition risk by country</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34</a:t>
            </a:fld>
            <a:endParaRPr lang="fr-FR" dirty="0"/>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pic>
        <p:nvPicPr>
          <p:cNvPr id="8" name="Image 7"/>
          <p:cNvPicPr/>
          <p:nvPr/>
        </p:nvPicPr>
        <p:blipFill>
          <a:blip r:embed="rId2" cstate="print">
            <a:extLst>
              <a:ext uri="{28A0092B-C50C-407E-A947-70E740481C1C}">
                <a14:useLocalDpi xmlns:a14="http://schemas.microsoft.com/office/drawing/2010/main" val="0"/>
              </a:ext>
            </a:extLst>
          </a:blip>
          <a:stretch>
            <a:fillRect/>
          </a:stretch>
        </p:blipFill>
        <p:spPr>
          <a:xfrm>
            <a:off x="1702480" y="1159520"/>
            <a:ext cx="5760640" cy="4680519"/>
          </a:xfrm>
          <a:prstGeom prst="rect">
            <a:avLst/>
          </a:prstGeom>
        </p:spPr>
      </p:pic>
    </p:spTree>
    <p:extLst>
      <p:ext uri="{BB962C8B-B14F-4D97-AF65-F5344CB8AC3E}">
        <p14:creationId xmlns:p14="http://schemas.microsoft.com/office/powerpoint/2010/main" val="3476456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Physical risk by country</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35</a:t>
            </a:fld>
            <a:endParaRPr lang="fr-FR" dirty="0"/>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1738484" y="1268760"/>
            <a:ext cx="5688632" cy="4680519"/>
          </a:xfrm>
          <a:prstGeom prst="rect">
            <a:avLst/>
          </a:prstGeom>
        </p:spPr>
      </p:pic>
    </p:spTree>
    <p:extLst>
      <p:ext uri="{BB962C8B-B14F-4D97-AF65-F5344CB8AC3E}">
        <p14:creationId xmlns:p14="http://schemas.microsoft.com/office/powerpoint/2010/main" val="3792069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a:t>
            </a:r>
            <a:r>
              <a:rPr lang="fr-FR" dirty="0" err="1"/>
              <a:t>Other</a:t>
            </a:r>
            <a:r>
              <a:rPr lang="fr-FR" dirty="0"/>
              <a:t> </a:t>
            </a:r>
            <a:r>
              <a:rPr lang="fr-FR" dirty="0" err="1"/>
              <a:t>factors</a:t>
            </a:r>
            <a:r>
              <a:rPr lang="fr-FR" dirty="0"/>
              <a:t> description (I)</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36</a:t>
            </a:fld>
            <a:endParaRPr lang="fr-FR" dirty="0"/>
          </a:p>
        </p:txBody>
      </p:sp>
      <p:sp>
        <p:nvSpPr>
          <p:cNvPr id="5" name="Espace réservé du contenu 4"/>
          <p:cNvSpPr>
            <a:spLocks noGrp="1"/>
          </p:cNvSpPr>
          <p:nvPr>
            <p:ph idx="1"/>
          </p:nvPr>
        </p:nvSpPr>
        <p:spPr>
          <a:xfrm>
            <a:off x="468000" y="1268760"/>
            <a:ext cx="8229600" cy="4525963"/>
          </a:xfrm>
        </p:spPr>
        <p:txBody>
          <a:bodyPr>
            <a:normAutofit/>
          </a:bodyPr>
          <a:lstStyle/>
          <a:p>
            <a:pPr marL="0" indent="0">
              <a:buNone/>
            </a:pPr>
            <a:endParaRPr lang="fr-FR" sz="1200" dirty="0"/>
          </a:p>
          <a:p>
            <a:pPr marL="0" indent="0">
              <a:buNone/>
            </a:pP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graphicFrame>
        <p:nvGraphicFramePr>
          <p:cNvPr id="14" name="Tableau 13"/>
          <p:cNvGraphicFramePr>
            <a:graphicFrameLocks noGrp="1"/>
          </p:cNvGraphicFramePr>
          <p:nvPr>
            <p:extLst>
              <p:ext uri="{D42A27DB-BD31-4B8C-83A1-F6EECF244321}">
                <p14:modId xmlns:p14="http://schemas.microsoft.com/office/powerpoint/2010/main" val="1866083854"/>
              </p:ext>
            </p:extLst>
          </p:nvPr>
        </p:nvGraphicFramePr>
        <p:xfrm>
          <a:off x="874388" y="1143000"/>
          <a:ext cx="7416824" cy="4549676"/>
        </p:xfrm>
        <a:graphic>
          <a:graphicData uri="http://schemas.openxmlformats.org/drawingml/2006/table">
            <a:tbl>
              <a:tblPr firstRow="1" firstCol="1" bandRow="1"/>
              <a:tblGrid>
                <a:gridCol w="1008112">
                  <a:extLst>
                    <a:ext uri="{9D8B030D-6E8A-4147-A177-3AD203B41FA5}">
                      <a16:colId xmlns:a16="http://schemas.microsoft.com/office/drawing/2014/main" val="572552804"/>
                    </a:ext>
                  </a:extLst>
                </a:gridCol>
                <a:gridCol w="6408712">
                  <a:extLst>
                    <a:ext uri="{9D8B030D-6E8A-4147-A177-3AD203B41FA5}">
                      <a16:colId xmlns:a16="http://schemas.microsoft.com/office/drawing/2014/main" val="1039630344"/>
                    </a:ext>
                  </a:extLst>
                </a:gridCol>
              </a:tblGrid>
              <a:tr h="269776">
                <a:tc>
                  <a:txBody>
                    <a:bodyPr/>
                    <a:lstStyle/>
                    <a:p>
                      <a:pPr algn="ctr">
                        <a:lnSpc>
                          <a:spcPct val="107000"/>
                        </a:lnSpc>
                        <a:spcAft>
                          <a:spcPts val="0"/>
                        </a:spcAft>
                      </a:pPr>
                      <a:r>
                        <a:rPr lang="fr-FR" sz="1050">
                          <a:effectLst/>
                          <a:latin typeface="Times New Roman" panose="02020603050405020304" pitchFamily="18" charset="0"/>
                          <a:ea typeface="Calibri" panose="020F0502020204030204" pitchFamily="34" charset="0"/>
                          <a:cs typeface="Times New Roman" panose="02020603050405020304" pitchFamily="18" charset="0"/>
                        </a:rPr>
                        <a:t>Variable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Description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21993"/>
                  </a:ext>
                </a:extLst>
              </a:tr>
              <a:tr h="0">
                <a:tc>
                  <a:txBody>
                    <a:bodyPr/>
                    <a:lstStyle/>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CMA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DP</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HML</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LIQ</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ME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MKT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Difference between the returns on portfolios of low and high investment stocks (Conservative-Minus-Aggressive factor), based on the change in total assets divided by total assets from Kenneth French website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Default premium computed as the spread between the ICE high yield euro corporate rates against the 3-month </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Euribor</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rate (Fred database).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Difference between the returns of portfolios of high and low expected growth stocks (Expected Growth factor) from </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Hou</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Xue</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-Zhang q-factors data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Economic Sentiment indicator (Eurostat).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Difference between the returns on portfolios of high and low book-to-market stocks (High-Minus-Low factor) from Kenneth French website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Difference between the returns on portfolios of high and low investment-to-assets stocks (Investment/Assets factor) from </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Hou</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Xue</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-Zhang q-factors data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Non-traded liquidity factor of Pastor and </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Stambaugh</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(2003) from https://faculty.chicagobooth.edu/lubos-pastor/data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Difference between the returns on portfolios of small and large stocks from </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Hou</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Xue</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-Zhang q-factors data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Difference between the returns on the market portfolio and the risk-free rate (Market factor) from Kenneth French website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812810"/>
                  </a:ext>
                </a:extLst>
              </a:tr>
            </a:tbl>
          </a:graphicData>
        </a:graphic>
      </p:graphicFrame>
    </p:spTree>
    <p:extLst>
      <p:ext uri="{BB962C8B-B14F-4D97-AF65-F5344CB8AC3E}">
        <p14:creationId xmlns:p14="http://schemas.microsoft.com/office/powerpoint/2010/main" val="3447354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a:t>
            </a:r>
            <a:r>
              <a:rPr lang="fr-FR" dirty="0" err="1"/>
              <a:t>Other</a:t>
            </a:r>
            <a:r>
              <a:rPr lang="fr-FR" dirty="0"/>
              <a:t> </a:t>
            </a:r>
            <a:r>
              <a:rPr lang="fr-FR" dirty="0" err="1"/>
              <a:t>factors</a:t>
            </a:r>
            <a:r>
              <a:rPr lang="fr-FR" dirty="0"/>
              <a:t> description (II)</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37</a:t>
            </a:fld>
            <a:endParaRPr lang="fr-FR" dirty="0"/>
          </a:p>
        </p:txBody>
      </p:sp>
      <p:sp>
        <p:nvSpPr>
          <p:cNvPr id="5" name="Espace réservé du contenu 4"/>
          <p:cNvSpPr>
            <a:spLocks noGrp="1"/>
          </p:cNvSpPr>
          <p:nvPr>
            <p:ph idx="1"/>
          </p:nvPr>
        </p:nvSpPr>
        <p:spPr>
          <a:xfrm>
            <a:off x="468000" y="1268760"/>
            <a:ext cx="8229600" cy="4525963"/>
          </a:xfrm>
        </p:spPr>
        <p:txBody>
          <a:bodyPr>
            <a:normAutofit/>
          </a:bodyPr>
          <a:lstStyle/>
          <a:p>
            <a:pPr marL="0" indent="0">
              <a:buNone/>
            </a:pPr>
            <a:endParaRPr lang="fr-FR" sz="1200" dirty="0"/>
          </a:p>
          <a:p>
            <a:pPr marL="0" indent="0">
              <a:buNone/>
            </a:pP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graphicFrame>
        <p:nvGraphicFramePr>
          <p:cNvPr id="8" name="Tableau 7"/>
          <p:cNvGraphicFramePr>
            <a:graphicFrameLocks noGrp="1"/>
          </p:cNvGraphicFramePr>
          <p:nvPr>
            <p:extLst>
              <p:ext uri="{D42A27DB-BD31-4B8C-83A1-F6EECF244321}">
                <p14:modId xmlns:p14="http://schemas.microsoft.com/office/powerpoint/2010/main" val="443221"/>
              </p:ext>
            </p:extLst>
          </p:nvPr>
        </p:nvGraphicFramePr>
        <p:xfrm>
          <a:off x="827584" y="1055166"/>
          <a:ext cx="7776863" cy="4902196"/>
        </p:xfrm>
        <a:graphic>
          <a:graphicData uri="http://schemas.openxmlformats.org/drawingml/2006/table">
            <a:tbl>
              <a:tblPr firstRow="1" firstCol="1" bandRow="1"/>
              <a:tblGrid>
                <a:gridCol w="864096">
                  <a:extLst>
                    <a:ext uri="{9D8B030D-6E8A-4147-A177-3AD203B41FA5}">
                      <a16:colId xmlns:a16="http://schemas.microsoft.com/office/drawing/2014/main" val="716980911"/>
                    </a:ext>
                  </a:extLst>
                </a:gridCol>
                <a:gridCol w="6912767">
                  <a:extLst>
                    <a:ext uri="{9D8B030D-6E8A-4147-A177-3AD203B41FA5}">
                      <a16:colId xmlns:a16="http://schemas.microsoft.com/office/drawing/2014/main" val="1011284624"/>
                    </a:ext>
                  </a:extLst>
                </a:gridCol>
              </a:tblGrid>
              <a:tr h="288032">
                <a:tc>
                  <a:txBody>
                    <a:bodyPr/>
                    <a:lstStyle/>
                    <a:p>
                      <a:pPr algn="ctr">
                        <a:lnSpc>
                          <a:spcPct val="107000"/>
                        </a:lnSpc>
                        <a:spcAft>
                          <a:spcPts val="0"/>
                        </a:spcAft>
                      </a:pPr>
                      <a:r>
                        <a:rPr lang="fr-FR" sz="1050">
                          <a:effectLst/>
                          <a:latin typeface="Times New Roman" panose="02020603050405020304" pitchFamily="18" charset="0"/>
                          <a:ea typeface="Calibri" panose="020F0502020204030204" pitchFamily="34" charset="0"/>
                          <a:cs typeface="Times New Roman" panose="02020603050405020304" pitchFamily="18" charset="0"/>
                        </a:rPr>
                        <a:t>Variable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Description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453516"/>
                  </a:ext>
                </a:extLst>
              </a:tr>
              <a:tr h="0">
                <a:tc>
                  <a:txBody>
                    <a:bodyPr/>
                    <a:lstStyle/>
                    <a:p>
                      <a:pP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ML</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NS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QMJ</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RMW</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RR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SMB</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WML</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YC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Interbank Market Liquidity indicator, calculated as the spread between the 3-month </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Euribor</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rate against the equivalent Overnight Indexed Swap rate.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North-South spread, computed as the difference between the 10-year German sovereign bond rate against an average of Greece, Ireland, Italy, Spain, and Portugal 10-year rates (European Central Bank).</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Quality-Minus-Junk (QMJ) factor that invests long quality stocks and shorts junk stocks (</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Asness</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et al., 2014) from the AQR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Difference between the returns of robust and weak stocks (Robust-Minus-Weak factor), based on operational profitability (revenues divided by book equity) from Kenneth French website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Difference between the returns on portfolios of high and low profitability stocks (Return on Equity factor)</a:t>
                      </a: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based on the income before extraordinary items divided by one-quarter-lagged book equity; </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Hou</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050" dirty="0" err="1">
                          <a:effectLst/>
                          <a:latin typeface="Times New Roman" panose="02020603050405020304" pitchFamily="18" charset="0"/>
                          <a:ea typeface="Calibri" panose="020F0502020204030204" pitchFamily="34" charset="0"/>
                          <a:cs typeface="Times New Roman" panose="02020603050405020304" pitchFamily="18" charset="0"/>
                        </a:rPr>
                        <a:t>Xue</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-Zhang q-factors data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Risk Reversal on the USD/EUR options from Bloomberg.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Difference between the returns on portfolios of small and large stocks (Small-Minus-Big factor) from Kenneth French website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Difference between the returns on portfolios of past winner and past loser stocks (Momentum factor) from Kenneth French website library.</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Yield Curve indicator, computed as the spread between 10-year and 2-year Euro Area composite rates (European Central Bank).</a:t>
                      </a:r>
                    </a:p>
                    <a:p>
                      <a:pPr algn="just">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508417"/>
                  </a:ext>
                </a:extLst>
              </a:tr>
            </a:tbl>
          </a:graphicData>
        </a:graphic>
      </p:graphicFrame>
    </p:spTree>
    <p:extLst>
      <p:ext uri="{BB962C8B-B14F-4D97-AF65-F5344CB8AC3E}">
        <p14:creationId xmlns:p14="http://schemas.microsoft.com/office/powerpoint/2010/main" val="1342202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a:t>
            </a:r>
            <a:r>
              <a:rPr lang="fr-FR" dirty="0" err="1"/>
              <a:t>Other</a:t>
            </a:r>
            <a:r>
              <a:rPr lang="fr-FR" dirty="0"/>
              <a:t> variable description (II)</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38</a:t>
            </a:fld>
            <a:endParaRPr lang="fr-FR" dirty="0"/>
          </a:p>
        </p:txBody>
      </p:sp>
      <p:sp>
        <p:nvSpPr>
          <p:cNvPr id="5" name="Espace réservé du contenu 4"/>
          <p:cNvSpPr>
            <a:spLocks noGrp="1"/>
          </p:cNvSpPr>
          <p:nvPr>
            <p:ph idx="1"/>
          </p:nvPr>
        </p:nvSpPr>
        <p:spPr>
          <a:xfrm>
            <a:off x="468000" y="1268760"/>
            <a:ext cx="8229600" cy="4525963"/>
          </a:xfrm>
        </p:spPr>
        <p:txBody>
          <a:bodyPr>
            <a:normAutofit/>
          </a:bodyPr>
          <a:lstStyle/>
          <a:p>
            <a:pPr marL="0" indent="0">
              <a:buNone/>
            </a:pPr>
            <a:endParaRPr lang="fr-FR" sz="1200" dirty="0"/>
          </a:p>
          <a:p>
            <a:pPr marL="0" indent="0">
              <a:buNone/>
            </a:pP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graphicFrame>
        <p:nvGraphicFramePr>
          <p:cNvPr id="3" name="Tableau 2"/>
          <p:cNvGraphicFramePr>
            <a:graphicFrameLocks noGrp="1"/>
          </p:cNvGraphicFramePr>
          <p:nvPr>
            <p:extLst>
              <p:ext uri="{D42A27DB-BD31-4B8C-83A1-F6EECF244321}">
                <p14:modId xmlns:p14="http://schemas.microsoft.com/office/powerpoint/2010/main" val="3019994606"/>
              </p:ext>
            </p:extLst>
          </p:nvPr>
        </p:nvGraphicFramePr>
        <p:xfrm>
          <a:off x="1043608" y="1143000"/>
          <a:ext cx="6918168" cy="4672612"/>
        </p:xfrm>
        <a:graphic>
          <a:graphicData uri="http://schemas.openxmlformats.org/drawingml/2006/table">
            <a:tbl>
              <a:tblPr firstRow="1" firstCol="1" bandRow="1"/>
              <a:tblGrid>
                <a:gridCol w="1511583">
                  <a:extLst>
                    <a:ext uri="{9D8B030D-6E8A-4147-A177-3AD203B41FA5}">
                      <a16:colId xmlns:a16="http://schemas.microsoft.com/office/drawing/2014/main" val="3893300137"/>
                    </a:ext>
                  </a:extLst>
                </a:gridCol>
                <a:gridCol w="5406585">
                  <a:extLst>
                    <a:ext uri="{9D8B030D-6E8A-4147-A177-3AD203B41FA5}">
                      <a16:colId xmlns:a16="http://schemas.microsoft.com/office/drawing/2014/main" val="3955394293"/>
                    </a:ext>
                  </a:extLst>
                </a:gridCol>
              </a:tblGrid>
              <a:tr h="269776">
                <a:tc>
                  <a:txBody>
                    <a:bodyPr/>
                    <a:lstStyle/>
                    <a:p>
                      <a:pPr algn="ctr">
                        <a:lnSpc>
                          <a:spcPct val="107000"/>
                        </a:lnSpc>
                        <a:spcAft>
                          <a:spcPts val="0"/>
                        </a:spcAft>
                      </a:pPr>
                      <a:r>
                        <a:rPr lang="fr-FR" sz="1000" dirty="0">
                          <a:effectLst/>
                          <a:latin typeface="Times New Roman" panose="02020603050405020304" pitchFamily="18" charset="0"/>
                          <a:ea typeface="Calibri" panose="020F0502020204030204" pitchFamily="34" charset="0"/>
                          <a:cs typeface="Times New Roman" panose="02020603050405020304" pitchFamily="18" charset="0"/>
                        </a:rPr>
                        <a:t>Variable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Times New Roman" panose="02020603050405020304" pitchFamily="18" charset="0"/>
                          <a:ea typeface="Calibri" panose="020F0502020204030204" pitchFamily="34" charset="0"/>
                          <a:cs typeface="Times New Roman" panose="02020603050405020304" pitchFamily="18" charset="0"/>
                        </a:rPr>
                        <a:t>Description</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489141"/>
                  </a:ext>
                </a:extLst>
              </a:tr>
              <a:tr h="0">
                <a:tc>
                  <a:txBody>
                    <a:bodyPr/>
                    <a:lstStyle/>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Beta</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Board LT incentives</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Cash</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fr-FR" sz="1000" dirty="0" err="1">
                          <a:effectLst/>
                          <a:latin typeface="Times New Roman" panose="02020603050405020304" pitchFamily="18" charset="0"/>
                          <a:ea typeface="Calibri" panose="020F0502020204030204" pitchFamily="34" charset="0"/>
                          <a:cs typeface="Times New Roman" panose="02020603050405020304" pitchFamily="18" charset="0"/>
                        </a:rPr>
                        <a:t>ClimateScenarioAnalysis</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fr-FR" sz="1000" dirty="0" err="1">
                          <a:effectLst/>
                          <a:latin typeface="Times New Roman" panose="02020603050405020304" pitchFamily="18" charset="0"/>
                          <a:ea typeface="Calibri" panose="020F0502020204030204" pitchFamily="34" charset="0"/>
                          <a:cs typeface="Times New Roman" panose="02020603050405020304" pitchFamily="18" charset="0"/>
                        </a:rPr>
                        <a:t>DiscussClimateRisk</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algn="l" defTabSz="914400" rtl="0" eaLnBrk="1" latinLnBrk="0" hangingPunct="1">
                        <a:lnSpc>
                          <a:spcPct val="107000"/>
                        </a:lnSpc>
                        <a:spcAft>
                          <a:spcPts val="0"/>
                        </a:spcAft>
                      </a:pPr>
                      <a:endParaRPr lang="fr-FR"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algn="l" defTabSz="914400" rtl="0" eaLnBrk="1" latinLnBrk="0" hangingPunct="1">
                        <a:lnSpc>
                          <a:spcPct val="107000"/>
                        </a:lnSpc>
                        <a:spcAft>
                          <a:spcPts val="0"/>
                        </a:spcAft>
                      </a:pPr>
                      <a:r>
                        <a:rPr lang="fr-FR" sz="10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Environmental</a:t>
                      </a:r>
                      <a:r>
                        <a:rPr lang="fr-FR"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0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Dislosure</a:t>
                      </a:r>
                      <a:r>
                        <a:rPr lang="fr-FR"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Score</a:t>
                      </a:r>
                    </a:p>
                    <a:p>
                      <a:pPr marL="0" algn="l" defTabSz="914400" rtl="0" eaLnBrk="1" latinLnBrk="0" hangingPunct="1">
                        <a:lnSpc>
                          <a:spcPct val="107000"/>
                        </a:lnSpc>
                        <a:spcAft>
                          <a:spcPts val="0"/>
                        </a:spcAft>
                      </a:pPr>
                      <a:endParaRPr lang="fr-FR"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EnvironmentalProducts</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EnvironmentalTeam</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fr-FR"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fr-FR" sz="1000" dirty="0">
                          <a:effectLst/>
                          <a:latin typeface="Times New Roman" panose="02020603050405020304" pitchFamily="18" charset="0"/>
                          <a:ea typeface="Calibri" panose="020F0502020204030204" pitchFamily="34" charset="0"/>
                          <a:cs typeface="Times New Roman" panose="02020603050405020304" pitchFamily="18" charset="0"/>
                        </a:rPr>
                        <a:t> ESG Disclosure Score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Equity beta (897E in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Datastream</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Dummy variable equal to one if board members have long-term compensation incentives (from CGCPDP052 in Refinitiv ESG).</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Ratio of cash (item WC02005 in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Worldscope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Datastream) to total assets (item WC02999 in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Worldscope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Datastream).</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Dummy variable equal to one if the financial institution has conducted a climate scenario analysis for its portfolio of financial assets (CLIMATE_SCENARIO_ANALYSIS in Bloomberg).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Dummy variable equal to one if the Management Discussion and Analysis (MD&amp;A) or its equivalent risk section of the financial institution's annual report discusses business risks related to climate change (CLIMATE_RISKS in Bloomberg).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Score based on the extent of a company's Environmental disclosure (ENVIRONMENTAL_PILLAR_DISCLOSURE in Bloomberg).</a:t>
                      </a:r>
                    </a:p>
                    <a:p>
                      <a:pPr algn="just">
                        <a:lnSpc>
                          <a:spcPct val="107000"/>
                        </a:lnSpc>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Dummy variable equal to one if the financial institution has at least one product line or service that is designed to have positive effects on the environment (item ENPIDP019 in Datastream).</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Dummy</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variable equal to one if the financial institution has an environmental management team (item ENRRDP004 in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Datastream</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Score based on the extent of a company's Environmental, Social, and Governance (ESG) disclosure (ESG_DISCLOSURE_SCORE in Bloomberg).</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463856"/>
                  </a:ext>
                </a:extLst>
              </a:tr>
            </a:tbl>
          </a:graphicData>
        </a:graphic>
      </p:graphicFrame>
    </p:spTree>
    <p:extLst>
      <p:ext uri="{BB962C8B-B14F-4D97-AF65-F5344CB8AC3E}">
        <p14:creationId xmlns:p14="http://schemas.microsoft.com/office/powerpoint/2010/main" val="1923580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Appendix</a:t>
            </a:r>
            <a:r>
              <a:rPr lang="fr-FR" dirty="0"/>
              <a:t> – </a:t>
            </a:r>
            <a:r>
              <a:rPr lang="fr-FR" dirty="0" err="1"/>
              <a:t>Other</a:t>
            </a:r>
            <a:r>
              <a:rPr lang="fr-FR" dirty="0"/>
              <a:t> variable description (II)</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39</a:t>
            </a:fld>
            <a:endParaRPr lang="fr-FR" dirty="0"/>
          </a:p>
        </p:txBody>
      </p:sp>
      <p:sp>
        <p:nvSpPr>
          <p:cNvPr id="5" name="Espace réservé du contenu 4"/>
          <p:cNvSpPr>
            <a:spLocks noGrp="1"/>
          </p:cNvSpPr>
          <p:nvPr>
            <p:ph idx="1"/>
          </p:nvPr>
        </p:nvSpPr>
        <p:spPr>
          <a:xfrm>
            <a:off x="468000" y="1268760"/>
            <a:ext cx="8229600" cy="4525963"/>
          </a:xfrm>
        </p:spPr>
        <p:txBody>
          <a:bodyPr>
            <a:normAutofit/>
          </a:bodyPr>
          <a:lstStyle/>
          <a:p>
            <a:pPr marL="0" indent="0">
              <a:buNone/>
            </a:pPr>
            <a:endParaRPr lang="fr-FR" sz="1200" dirty="0"/>
          </a:p>
          <a:p>
            <a:pPr marL="0" indent="0">
              <a:buNone/>
            </a:pPr>
            <a:endParaRPr lang="fr-FR" sz="2000" dirty="0">
              <a:solidFill>
                <a:schemeClr val="accent3">
                  <a:lumMod val="75000"/>
                </a:schemeClr>
              </a:solidFill>
            </a:endParaRPr>
          </a:p>
          <a:p>
            <a:pPr lvl="1"/>
            <a:endParaRPr lang="fr-FR" sz="2000" dirty="0">
              <a:solidFill>
                <a:schemeClr val="tx1">
                  <a:lumMod val="65000"/>
                  <a:lumOff val="35000"/>
                </a:schemeClr>
              </a:solidFill>
            </a:endParaRPr>
          </a:p>
          <a:p>
            <a:pPr marL="457200" lvl="1" indent="0">
              <a:buNone/>
            </a:pPr>
            <a:endParaRPr lang="fr-FR" sz="2000" dirty="0">
              <a:solidFill>
                <a:schemeClr val="tx1">
                  <a:lumMod val="65000"/>
                  <a:lumOff val="35000"/>
                </a:schemeClr>
              </a:solidFill>
            </a:endParaRP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graphicFrame>
        <p:nvGraphicFramePr>
          <p:cNvPr id="9" name="Table 9">
            <a:extLst>
              <a:ext uri="{FF2B5EF4-FFF2-40B4-BE49-F238E27FC236}">
                <a16:creationId xmlns:a16="http://schemas.microsoft.com/office/drawing/2014/main" id="{7367C331-1696-FBAC-D74A-FF7083D86C23}"/>
              </a:ext>
            </a:extLst>
          </p:cNvPr>
          <p:cNvGraphicFramePr>
            <a:graphicFrameLocks noGrp="1"/>
          </p:cNvGraphicFramePr>
          <p:nvPr>
            <p:extLst>
              <p:ext uri="{D42A27DB-BD31-4B8C-83A1-F6EECF244321}">
                <p14:modId xmlns:p14="http://schemas.microsoft.com/office/powerpoint/2010/main" val="2246377199"/>
              </p:ext>
            </p:extLst>
          </p:nvPr>
        </p:nvGraphicFramePr>
        <p:xfrm>
          <a:off x="755576" y="1008216"/>
          <a:ext cx="6552728" cy="508508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4288762954"/>
                    </a:ext>
                  </a:extLst>
                </a:gridCol>
                <a:gridCol w="4968552">
                  <a:extLst>
                    <a:ext uri="{9D8B030D-6E8A-4147-A177-3AD203B41FA5}">
                      <a16:colId xmlns:a16="http://schemas.microsoft.com/office/drawing/2014/main" val="1205946146"/>
                    </a:ext>
                  </a:extLst>
                </a:gridCol>
              </a:tblGrid>
              <a:tr h="370840">
                <a:tc>
                  <a:txBody>
                    <a:bodyPr/>
                    <a:lstStyle/>
                    <a:p>
                      <a:r>
                        <a:rPr lang="fr-FR" sz="900" b="0" dirty="0">
                          <a:solidFill>
                            <a:schemeClr val="tx1"/>
                          </a:solidFill>
                          <a:latin typeface="Times New Roman" panose="02020603050405020304" pitchFamily="18" charset="0"/>
                          <a:cs typeface="Times New Roman" panose="02020603050405020304" pitchFamily="18" charset="0"/>
                        </a:rPr>
                        <a:t>Variable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900" b="0" dirty="0">
                          <a:solidFill>
                            <a:schemeClr val="tx1"/>
                          </a:solidFill>
                          <a:latin typeface="Times New Roman" panose="02020603050405020304" pitchFamily="18" charset="0"/>
                          <a:cs typeface="Times New Roman" panose="02020603050405020304" pitchFamily="18" charset="0"/>
                        </a:rPr>
                        <a:t>Description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409805"/>
                  </a:ext>
                </a:extLst>
              </a:tr>
              <a:tr h="370840">
                <a:tc>
                  <a:txBody>
                    <a:bodyPr/>
                    <a:lstStyle/>
                    <a:p>
                      <a:r>
                        <a:rPr lang="en-US" sz="900" kern="1200" dirty="0">
                          <a:solidFill>
                            <a:schemeClr val="dk1"/>
                          </a:solidFill>
                          <a:effectLst/>
                          <a:latin typeface="Times New Roman" panose="02020603050405020304" pitchFamily="18" charset="0"/>
                          <a:ea typeface="+mn-ea"/>
                          <a:cs typeface="Times New Roman" panose="02020603050405020304" pitchFamily="18" charset="0"/>
                        </a:rPr>
                        <a:t>Institutional ownership</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  </a:t>
                      </a:r>
                    </a:p>
                    <a:p>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err="1">
                          <a:solidFill>
                            <a:schemeClr val="dk1"/>
                          </a:solidFill>
                          <a:effectLst/>
                          <a:latin typeface="Times New Roman" panose="02020603050405020304" pitchFamily="18" charset="0"/>
                          <a:ea typeface="+mn-ea"/>
                          <a:cs typeface="Times New Roman" panose="02020603050405020304" pitchFamily="18" charset="0"/>
                        </a:rPr>
                        <a:t>IntegratedStrategy</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  </a:t>
                      </a:r>
                    </a:p>
                    <a:p>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err="1">
                          <a:solidFill>
                            <a:schemeClr val="dk1"/>
                          </a:solidFill>
                          <a:effectLst/>
                          <a:latin typeface="Times New Roman" panose="02020603050405020304" pitchFamily="18" charset="0"/>
                          <a:ea typeface="+mn-ea"/>
                          <a:cs typeface="Times New Roman" panose="02020603050405020304" pitchFamily="18" charset="0"/>
                        </a:rPr>
                        <a:t>LogCarbonOffsets</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 </a:t>
                      </a:r>
                    </a:p>
                    <a:p>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err="1">
                          <a:solidFill>
                            <a:schemeClr val="dk1"/>
                          </a:solidFill>
                          <a:effectLst/>
                          <a:latin typeface="Times New Roman" panose="02020603050405020304" pitchFamily="18" charset="0"/>
                          <a:ea typeface="+mn-ea"/>
                          <a:cs typeface="Times New Roman" panose="02020603050405020304" pitchFamily="18" charset="0"/>
                        </a:rPr>
                        <a:t>LogMarketValue</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 </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LowScope3intensity</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 </a:t>
                      </a:r>
                    </a:p>
                    <a:p>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err="1">
                          <a:solidFill>
                            <a:schemeClr val="dk1"/>
                          </a:solidFill>
                          <a:effectLst/>
                          <a:latin typeface="Times New Roman" panose="02020603050405020304" pitchFamily="18" charset="0"/>
                          <a:ea typeface="+mn-ea"/>
                          <a:cs typeface="Times New Roman" panose="02020603050405020304" pitchFamily="18" charset="0"/>
                        </a:rPr>
                        <a:t>MtoB</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 </a:t>
                      </a:r>
                    </a:p>
                    <a:p>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err="1">
                          <a:solidFill>
                            <a:schemeClr val="dk1"/>
                          </a:solidFill>
                          <a:effectLst/>
                          <a:latin typeface="Times New Roman" panose="02020603050405020304" pitchFamily="18" charset="0"/>
                          <a:ea typeface="+mn-ea"/>
                          <a:cs typeface="Times New Roman" panose="02020603050405020304" pitchFamily="18" charset="0"/>
                        </a:rPr>
                        <a:t>NetIncome</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 </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err="1">
                          <a:solidFill>
                            <a:schemeClr val="dk1"/>
                          </a:solidFill>
                          <a:effectLst/>
                          <a:latin typeface="Times New Roman" panose="02020603050405020304" pitchFamily="18" charset="0"/>
                          <a:ea typeface="+mn-ea"/>
                          <a:cs typeface="Times New Roman" panose="02020603050405020304" pitchFamily="18" charset="0"/>
                        </a:rPr>
                        <a:t>PolicyEngagement</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 </a:t>
                      </a:r>
                    </a:p>
                    <a:p>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err="1">
                          <a:solidFill>
                            <a:schemeClr val="dk1"/>
                          </a:solidFill>
                          <a:effectLst/>
                          <a:latin typeface="Times New Roman" panose="02020603050405020304" pitchFamily="18" charset="0"/>
                          <a:ea typeface="+mn-ea"/>
                          <a:cs typeface="Times New Roman" panose="02020603050405020304" pitchFamily="18" charset="0"/>
                        </a:rPr>
                        <a:t>ReductionTargetReached</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  </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err="1">
                          <a:solidFill>
                            <a:schemeClr val="dk1"/>
                          </a:solidFill>
                          <a:effectLst/>
                          <a:latin typeface="Times New Roman" panose="02020603050405020304" pitchFamily="18" charset="0"/>
                          <a:ea typeface="+mn-ea"/>
                          <a:cs typeface="Times New Roman" panose="02020603050405020304" pitchFamily="18" charset="0"/>
                        </a:rPr>
                        <a:t>ResourceScore</a:t>
                      </a:r>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a:solidFill>
                            <a:schemeClr val="dk1"/>
                          </a:solidFill>
                          <a:effectLst/>
                          <a:latin typeface="Times New Roman" panose="02020603050405020304" pitchFamily="18" charset="0"/>
                          <a:ea typeface="+mn-ea"/>
                          <a:cs typeface="Times New Roman" panose="02020603050405020304" pitchFamily="18" charset="0"/>
                        </a:rPr>
                        <a:t>  </a:t>
                      </a:r>
                    </a:p>
                    <a:p>
                      <a:endParaRPr lang="en-US" sz="9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fr-FR" sz="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900" kern="1200" dirty="0" err="1">
                          <a:solidFill>
                            <a:schemeClr val="dk1"/>
                          </a:solidFill>
                          <a:effectLst/>
                          <a:latin typeface="Times New Roman" panose="02020603050405020304" pitchFamily="18" charset="0"/>
                          <a:ea typeface="+mn-ea"/>
                          <a:cs typeface="Times New Roman" panose="02020603050405020304" pitchFamily="18" charset="0"/>
                        </a:rPr>
                        <a:t>SupplierClimateEngagement</a:t>
                      </a:r>
                      <a:endParaRPr lang="en-US" sz="9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900" b="0" dirty="0">
                          <a:solidFill>
                            <a:schemeClr val="tx1"/>
                          </a:solidFill>
                          <a:latin typeface="Times New Roman" panose="02020603050405020304" pitchFamily="18" charset="0"/>
                          <a:cs typeface="Times New Roman" panose="02020603050405020304" pitchFamily="18" charset="0"/>
                        </a:rPr>
                        <a:t>Percentage of ownership by banks, insurance, and pension funds (sum of items S_122, S_128, and S_129 from the Securities Holdings Statistics database)</a:t>
                      </a:r>
                    </a:p>
                    <a:p>
                      <a:pPr algn="just"/>
                      <a:endParaRPr lang="en-US" sz="900" b="0" dirty="0">
                        <a:solidFill>
                          <a:schemeClr val="tx1"/>
                        </a:solidFill>
                        <a:latin typeface="Times New Roman" panose="02020603050405020304" pitchFamily="18" charset="0"/>
                        <a:cs typeface="Times New Roman" panose="02020603050405020304" pitchFamily="18" charset="0"/>
                      </a:endParaRPr>
                    </a:p>
                    <a:p>
                      <a:pPr algn="just"/>
                      <a:r>
                        <a:rPr lang="en-US" sz="900" b="0" dirty="0">
                          <a:solidFill>
                            <a:schemeClr val="tx1"/>
                          </a:solidFill>
                          <a:latin typeface="Times New Roman" panose="02020603050405020304" pitchFamily="18" charset="0"/>
                          <a:cs typeface="Times New Roman" panose="02020603050405020304" pitchFamily="18" charset="0"/>
                        </a:rPr>
                        <a:t>Dummy variable equal to one if the financial institution integrates extra-financial factors in its management discussion and analysis (MD&amp;A) section in the annual report.</a:t>
                      </a:r>
                    </a:p>
                    <a:p>
                      <a:pPr algn="just"/>
                      <a:endParaRPr lang="en-US" sz="900" b="0" dirty="0">
                        <a:solidFill>
                          <a:schemeClr val="tx1"/>
                        </a:solidFill>
                        <a:latin typeface="Times New Roman" panose="02020603050405020304" pitchFamily="18" charset="0"/>
                        <a:cs typeface="Times New Roman" panose="02020603050405020304" pitchFamily="18" charset="0"/>
                      </a:endParaRPr>
                    </a:p>
                    <a:p>
                      <a:pPr algn="just"/>
                      <a:r>
                        <a:rPr lang="en-US" sz="900" b="0" dirty="0">
                          <a:solidFill>
                            <a:schemeClr val="tx1"/>
                          </a:solidFill>
                          <a:latin typeface="Times New Roman" panose="02020603050405020304" pitchFamily="18" charset="0"/>
                          <a:cs typeface="Times New Roman" panose="02020603050405020304" pitchFamily="18" charset="0"/>
                        </a:rPr>
                        <a:t>Natural logarithm of the equivalent of the CO2 offsets, credits, and allowances purchased and/or produced by the financial institution during the year.</a:t>
                      </a:r>
                    </a:p>
                    <a:p>
                      <a:pPr algn="just"/>
                      <a:endParaRPr lang="en-US" sz="900" b="0" dirty="0">
                        <a:solidFill>
                          <a:schemeClr val="tx1"/>
                        </a:solidFill>
                        <a:latin typeface="Times New Roman" panose="02020603050405020304" pitchFamily="18" charset="0"/>
                        <a:cs typeface="Times New Roman" panose="02020603050405020304" pitchFamily="18" charset="0"/>
                      </a:endParaRPr>
                    </a:p>
                    <a:p>
                      <a:pPr algn="just"/>
                      <a:r>
                        <a:rPr lang="en-US" sz="900" b="0" dirty="0">
                          <a:solidFill>
                            <a:schemeClr val="tx1"/>
                          </a:solidFill>
                          <a:latin typeface="Times New Roman" panose="02020603050405020304" pitchFamily="18" charset="0"/>
                          <a:cs typeface="Times New Roman" panose="02020603050405020304" pitchFamily="18" charset="0"/>
                        </a:rPr>
                        <a:t>Natural logarithm of market capitalization (item MV in </a:t>
                      </a:r>
                      <a:r>
                        <a:rPr lang="en-US" sz="900" b="0" dirty="0" err="1">
                          <a:solidFill>
                            <a:schemeClr val="tx1"/>
                          </a:solidFill>
                          <a:latin typeface="Times New Roman" panose="02020603050405020304" pitchFamily="18" charset="0"/>
                          <a:cs typeface="Times New Roman" panose="02020603050405020304" pitchFamily="18" charset="0"/>
                        </a:rPr>
                        <a:t>Datastream</a:t>
                      </a:r>
                      <a:r>
                        <a:rPr lang="en-US" sz="900" b="0" dirty="0">
                          <a:solidFill>
                            <a:schemeClr val="tx1"/>
                          </a:solidFill>
                          <a:latin typeface="Times New Roman" panose="02020603050405020304" pitchFamily="18" charset="0"/>
                          <a:cs typeface="Times New Roman" panose="02020603050405020304" pitchFamily="18" charset="0"/>
                        </a:rPr>
                        <a:t>, expressed in million euros).</a:t>
                      </a:r>
                    </a:p>
                    <a:p>
                      <a:pPr algn="just"/>
                      <a:endParaRPr lang="en-US" sz="900" b="0" dirty="0">
                        <a:solidFill>
                          <a:schemeClr val="tx1"/>
                        </a:solidFill>
                        <a:latin typeface="Times New Roman" panose="02020603050405020304" pitchFamily="18" charset="0"/>
                        <a:cs typeface="Times New Roman" panose="02020603050405020304" pitchFamily="18" charset="0"/>
                      </a:endParaRPr>
                    </a:p>
                    <a:p>
                      <a:pPr algn="just"/>
                      <a:r>
                        <a:rPr lang="en-US" sz="900" b="0" dirty="0">
                          <a:solidFill>
                            <a:schemeClr val="tx1"/>
                          </a:solidFill>
                          <a:latin typeface="Times New Roman" panose="02020603050405020304" pitchFamily="18" charset="0"/>
                          <a:cs typeface="Times New Roman" panose="02020603050405020304" pitchFamily="18" charset="0"/>
                        </a:rPr>
                        <a:t>Dummy variable equal to one if the financial institution’s Scope3 emissions to revenues (in million USD) ratio is in the bottom quartile (from item in </a:t>
                      </a:r>
                      <a:r>
                        <a:rPr lang="en-US" sz="900" b="0" dirty="0" err="1">
                          <a:solidFill>
                            <a:schemeClr val="tx1"/>
                          </a:solidFill>
                          <a:latin typeface="Times New Roman" panose="02020603050405020304" pitchFamily="18" charset="0"/>
                          <a:cs typeface="Times New Roman" panose="02020603050405020304" pitchFamily="18" charset="0"/>
                        </a:rPr>
                        <a:t>Datastream</a:t>
                      </a:r>
                      <a:r>
                        <a:rPr lang="en-US" sz="900" b="0" dirty="0">
                          <a:solidFill>
                            <a:schemeClr val="tx1"/>
                          </a:solidFill>
                          <a:latin typeface="Times New Roman" panose="02020603050405020304" pitchFamily="18" charset="0"/>
                          <a:cs typeface="Times New Roman" panose="02020603050405020304" pitchFamily="18" charset="0"/>
                        </a:rPr>
                        <a:t>).</a:t>
                      </a:r>
                    </a:p>
                    <a:p>
                      <a:pPr algn="just"/>
                      <a:endParaRPr lang="en-US" sz="900" b="0" dirty="0">
                        <a:solidFill>
                          <a:schemeClr val="tx1"/>
                        </a:solidFill>
                        <a:latin typeface="Times New Roman" panose="02020603050405020304" pitchFamily="18" charset="0"/>
                        <a:cs typeface="Times New Roman" panose="02020603050405020304" pitchFamily="18" charset="0"/>
                      </a:endParaRPr>
                    </a:p>
                    <a:p>
                      <a:pPr algn="just"/>
                      <a:r>
                        <a:rPr lang="en-US" sz="900" b="0" dirty="0">
                          <a:solidFill>
                            <a:schemeClr val="tx1"/>
                          </a:solidFill>
                          <a:latin typeface="Times New Roman" panose="02020603050405020304" pitchFamily="18" charset="0"/>
                          <a:cs typeface="Times New Roman" panose="02020603050405020304" pitchFamily="18" charset="0"/>
                        </a:rPr>
                        <a:t>Ratio of market value of equity (item MV in </a:t>
                      </a:r>
                      <a:r>
                        <a:rPr lang="en-US" sz="900" b="0" dirty="0" err="1">
                          <a:solidFill>
                            <a:schemeClr val="tx1"/>
                          </a:solidFill>
                          <a:latin typeface="Times New Roman" panose="02020603050405020304" pitchFamily="18" charset="0"/>
                          <a:cs typeface="Times New Roman" panose="02020603050405020304" pitchFamily="18" charset="0"/>
                        </a:rPr>
                        <a:t>Datastream</a:t>
                      </a:r>
                      <a:r>
                        <a:rPr lang="en-US" sz="900" b="0" dirty="0">
                          <a:solidFill>
                            <a:schemeClr val="tx1"/>
                          </a:solidFill>
                          <a:latin typeface="Times New Roman" panose="02020603050405020304" pitchFamily="18" charset="0"/>
                          <a:cs typeface="Times New Roman" panose="02020603050405020304" pitchFamily="18" charset="0"/>
                        </a:rPr>
                        <a:t>, expressed in million euros) to book value of equity (item WC03501 in </a:t>
                      </a:r>
                      <a:r>
                        <a:rPr lang="en-US" sz="900" b="0" dirty="0" err="1">
                          <a:solidFill>
                            <a:schemeClr val="tx1"/>
                          </a:solidFill>
                          <a:latin typeface="Times New Roman" panose="02020603050405020304" pitchFamily="18" charset="0"/>
                          <a:cs typeface="Times New Roman" panose="02020603050405020304" pitchFamily="18" charset="0"/>
                        </a:rPr>
                        <a:t>Worldscope</a:t>
                      </a:r>
                      <a:r>
                        <a:rPr lang="en-US" sz="900" b="0" dirty="0">
                          <a:solidFill>
                            <a:schemeClr val="tx1"/>
                          </a:solidFill>
                          <a:latin typeface="Times New Roman" panose="02020603050405020304" pitchFamily="18" charset="0"/>
                          <a:cs typeface="Times New Roman" panose="02020603050405020304" pitchFamily="18" charset="0"/>
                        </a:rPr>
                        <a:t> </a:t>
                      </a:r>
                      <a:r>
                        <a:rPr lang="en-US" sz="900" b="0" dirty="0" err="1">
                          <a:solidFill>
                            <a:schemeClr val="tx1"/>
                          </a:solidFill>
                          <a:latin typeface="Times New Roman" panose="02020603050405020304" pitchFamily="18" charset="0"/>
                          <a:cs typeface="Times New Roman" panose="02020603050405020304" pitchFamily="18" charset="0"/>
                        </a:rPr>
                        <a:t>Datastream</a:t>
                      </a:r>
                      <a:r>
                        <a:rPr lang="en-US" sz="900" b="0" dirty="0">
                          <a:solidFill>
                            <a:schemeClr val="tx1"/>
                          </a:solidFill>
                          <a:latin typeface="Times New Roman" panose="02020603050405020304" pitchFamily="18" charset="0"/>
                          <a:cs typeface="Times New Roman" panose="02020603050405020304" pitchFamily="18" charset="0"/>
                        </a:rPr>
                        <a:t>, expressed in thousand euros), multiplied by 1,000. </a:t>
                      </a:r>
                    </a:p>
                    <a:p>
                      <a:pPr algn="just"/>
                      <a:endParaRPr lang="en-US" sz="900" b="0" dirty="0">
                        <a:solidFill>
                          <a:schemeClr val="tx1"/>
                        </a:solidFill>
                        <a:latin typeface="Times New Roman" panose="02020603050405020304" pitchFamily="18" charset="0"/>
                        <a:cs typeface="Times New Roman" panose="02020603050405020304" pitchFamily="18" charset="0"/>
                      </a:endParaRPr>
                    </a:p>
                    <a:p>
                      <a:pPr algn="just"/>
                      <a:r>
                        <a:rPr lang="en-US" sz="900" b="0" dirty="0">
                          <a:solidFill>
                            <a:schemeClr val="tx1"/>
                          </a:solidFill>
                          <a:latin typeface="Times New Roman" panose="02020603050405020304" pitchFamily="18" charset="0"/>
                          <a:cs typeface="Times New Roman" panose="02020603050405020304" pitchFamily="18" charset="0"/>
                        </a:rPr>
                        <a:t>Ratio of net income (item WC01751 in </a:t>
                      </a:r>
                      <a:r>
                        <a:rPr lang="en-US" sz="900" b="0" dirty="0" err="1">
                          <a:solidFill>
                            <a:schemeClr val="tx1"/>
                          </a:solidFill>
                          <a:latin typeface="Times New Roman" panose="02020603050405020304" pitchFamily="18" charset="0"/>
                          <a:cs typeface="Times New Roman" panose="02020603050405020304" pitchFamily="18" charset="0"/>
                        </a:rPr>
                        <a:t>Worldscope</a:t>
                      </a:r>
                      <a:r>
                        <a:rPr lang="en-US" sz="900" b="0" dirty="0">
                          <a:solidFill>
                            <a:schemeClr val="tx1"/>
                          </a:solidFill>
                          <a:latin typeface="Times New Roman" panose="02020603050405020304" pitchFamily="18" charset="0"/>
                          <a:cs typeface="Times New Roman" panose="02020603050405020304" pitchFamily="18" charset="0"/>
                        </a:rPr>
                        <a:t> </a:t>
                      </a:r>
                      <a:r>
                        <a:rPr lang="en-US" sz="900" b="0" dirty="0" err="1">
                          <a:solidFill>
                            <a:schemeClr val="tx1"/>
                          </a:solidFill>
                          <a:latin typeface="Times New Roman" panose="02020603050405020304" pitchFamily="18" charset="0"/>
                          <a:cs typeface="Times New Roman" panose="02020603050405020304" pitchFamily="18" charset="0"/>
                        </a:rPr>
                        <a:t>Datastream</a:t>
                      </a:r>
                      <a:r>
                        <a:rPr lang="en-US" sz="900" b="0" dirty="0">
                          <a:solidFill>
                            <a:schemeClr val="tx1"/>
                          </a:solidFill>
                          <a:latin typeface="Times New Roman" panose="02020603050405020304" pitchFamily="18" charset="0"/>
                          <a:cs typeface="Times New Roman" panose="02020603050405020304" pitchFamily="18" charset="0"/>
                        </a:rPr>
                        <a:t>) to total assets (item WC02999).</a:t>
                      </a:r>
                    </a:p>
                    <a:p>
                      <a:pPr algn="just"/>
                      <a:endParaRPr lang="en-US" sz="900" b="0" dirty="0">
                        <a:solidFill>
                          <a:schemeClr val="tx1"/>
                        </a:solidFill>
                        <a:latin typeface="Times New Roman" panose="02020603050405020304" pitchFamily="18" charset="0"/>
                        <a:cs typeface="Times New Roman" panose="02020603050405020304" pitchFamily="18" charset="0"/>
                      </a:endParaRPr>
                    </a:p>
                    <a:p>
                      <a:pPr algn="just"/>
                      <a:r>
                        <a:rPr lang="en-US" sz="900" b="0" dirty="0">
                          <a:solidFill>
                            <a:schemeClr val="tx1"/>
                          </a:solidFill>
                          <a:latin typeface="Times New Roman" panose="02020603050405020304" pitchFamily="18" charset="0"/>
                          <a:cs typeface="Times New Roman" panose="02020603050405020304" pitchFamily="18" charset="0"/>
                        </a:rPr>
                        <a:t>Dummy variable equal to one if the financial institution engages with policymakers on possible responses to climate change (from CDP).</a:t>
                      </a:r>
                    </a:p>
                    <a:p>
                      <a:pPr algn="just"/>
                      <a:endParaRPr lang="en-US" sz="900" b="0" dirty="0">
                        <a:solidFill>
                          <a:schemeClr val="tx1"/>
                        </a:solidFill>
                        <a:latin typeface="Times New Roman" panose="02020603050405020304" pitchFamily="18" charset="0"/>
                        <a:cs typeface="Times New Roman" panose="02020603050405020304" pitchFamily="18" charset="0"/>
                      </a:endParaRPr>
                    </a:p>
                    <a:p>
                      <a:pPr algn="just"/>
                      <a:r>
                        <a:rPr lang="en-US" sz="900" b="0" dirty="0">
                          <a:solidFill>
                            <a:schemeClr val="tx1"/>
                          </a:solidFill>
                          <a:latin typeface="Times New Roman" panose="02020603050405020304" pitchFamily="18" charset="0"/>
                          <a:cs typeface="Times New Roman" panose="02020603050405020304" pitchFamily="18" charset="0"/>
                        </a:rPr>
                        <a:t>Dummy variable equal to one if the financial institution has reached or completed an emissions reduction target during the year (from CDP).</a:t>
                      </a:r>
                    </a:p>
                    <a:p>
                      <a:pPr algn="just"/>
                      <a:endParaRPr lang="en-US" sz="900" b="0" dirty="0">
                        <a:solidFill>
                          <a:schemeClr val="tx1"/>
                        </a:solidFill>
                        <a:latin typeface="Times New Roman" panose="02020603050405020304" pitchFamily="18" charset="0"/>
                        <a:cs typeface="Times New Roman" panose="02020603050405020304" pitchFamily="18" charset="0"/>
                      </a:endParaRPr>
                    </a:p>
                    <a:p>
                      <a:pPr algn="just"/>
                      <a:r>
                        <a:rPr lang="en-US" sz="900" b="0" dirty="0">
                          <a:solidFill>
                            <a:schemeClr val="tx1"/>
                          </a:solidFill>
                          <a:latin typeface="Times New Roman" panose="02020603050405020304" pitchFamily="18" charset="0"/>
                          <a:cs typeface="Times New Roman" panose="02020603050405020304" pitchFamily="18" charset="0"/>
                        </a:rPr>
                        <a:t>Resource score, reflecting the financial institution’s performance and capacity to reduce the use of materials, energy, or water, and to find more eco-efficient solutions (item TRESGENRRS in </a:t>
                      </a:r>
                      <a:r>
                        <a:rPr lang="en-US" sz="900" b="0" dirty="0" err="1">
                          <a:solidFill>
                            <a:schemeClr val="tx1"/>
                          </a:solidFill>
                          <a:latin typeface="Times New Roman" panose="02020603050405020304" pitchFamily="18" charset="0"/>
                          <a:cs typeface="Times New Roman" panose="02020603050405020304" pitchFamily="18" charset="0"/>
                        </a:rPr>
                        <a:t>Datastream</a:t>
                      </a:r>
                      <a:r>
                        <a:rPr lang="en-US" sz="900" b="0" dirty="0">
                          <a:solidFill>
                            <a:schemeClr val="tx1"/>
                          </a:solidFill>
                          <a:latin typeface="Times New Roman" panose="02020603050405020304" pitchFamily="18" charset="0"/>
                          <a:cs typeface="Times New Roman" panose="02020603050405020304" pitchFamily="18" charset="0"/>
                        </a:rPr>
                        <a:t>).</a:t>
                      </a:r>
                    </a:p>
                    <a:p>
                      <a:pPr algn="just"/>
                      <a:endParaRPr lang="en-US" sz="900" b="0" dirty="0">
                        <a:solidFill>
                          <a:schemeClr val="tx1"/>
                        </a:solidFill>
                        <a:latin typeface="Times New Roman" panose="02020603050405020304" pitchFamily="18" charset="0"/>
                        <a:cs typeface="Times New Roman" panose="02020603050405020304" pitchFamily="18" charset="0"/>
                      </a:endParaRPr>
                    </a:p>
                    <a:p>
                      <a:pPr algn="just"/>
                      <a:r>
                        <a:rPr lang="en-US" sz="900" b="0" dirty="0">
                          <a:solidFill>
                            <a:schemeClr val="tx1"/>
                          </a:solidFill>
                          <a:latin typeface="Times New Roman" panose="02020603050405020304" pitchFamily="18" charset="0"/>
                          <a:cs typeface="Times New Roman" panose="02020603050405020304" pitchFamily="18" charset="0"/>
                        </a:rPr>
                        <a:t>Dummy variable equal to one if the financial institution engages with its suppliers on climate change issues (from CDP).</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5030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kern="1200" dirty="0">
                          <a:solidFill>
                            <a:schemeClr val="dk1"/>
                          </a:solidFill>
                          <a:effectLst/>
                          <a:latin typeface="Times New Roman" panose="02020603050405020304" pitchFamily="18" charset="0"/>
                          <a:ea typeface="+mn-ea"/>
                          <a:cs typeface="Times New Roman" panose="02020603050405020304" pitchFamily="18" charset="0"/>
                        </a:rPr>
                        <a:t>VerifiedScope3</a:t>
                      </a:r>
                      <a:endParaRPr lang="fr-FR" sz="900" b="0" dirty="0">
                        <a:solidFill>
                          <a:schemeClr val="tx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900" b="0" dirty="0">
                          <a:solidFill>
                            <a:schemeClr val="tx1"/>
                          </a:solidFill>
                          <a:latin typeface="Times New Roman" panose="02020603050405020304" pitchFamily="18" charset="0"/>
                          <a:cs typeface="Times New Roman" panose="02020603050405020304" pitchFamily="18" charset="0"/>
                        </a:rPr>
                        <a:t>Dummy variable equal to one if all of the financial institution’s Scope 3 emissions have been verified by a third party (from CDP).</a:t>
                      </a:r>
                      <a:endParaRPr lang="fr-FR" sz="9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9392194"/>
                  </a:ext>
                </a:extLst>
              </a:tr>
            </a:tbl>
          </a:graphicData>
        </a:graphic>
      </p:graphicFrame>
    </p:spTree>
    <p:extLst>
      <p:ext uri="{BB962C8B-B14F-4D97-AF65-F5344CB8AC3E}">
        <p14:creationId xmlns:p14="http://schemas.microsoft.com/office/powerpoint/2010/main" val="337241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4</a:t>
            </a:fld>
            <a:endParaRPr lang="fr-FR" dirty="0"/>
          </a:p>
        </p:txBody>
      </p:sp>
      <p:pic>
        <p:nvPicPr>
          <p:cNvPr id="9" name="Image 8"/>
          <p:cNvPicPr>
            <a:picLocks noChangeAspect="1"/>
          </p:cNvPicPr>
          <p:nvPr/>
        </p:nvPicPr>
        <p:blipFill>
          <a:blip r:embed="rId2"/>
          <a:stretch>
            <a:fillRect/>
          </a:stretch>
        </p:blipFill>
        <p:spPr>
          <a:xfrm>
            <a:off x="1031084" y="1052736"/>
            <a:ext cx="6991418" cy="4931096"/>
          </a:xfrm>
          <a:prstGeom prst="rect">
            <a:avLst/>
          </a:prstGeom>
        </p:spPr>
      </p:pic>
      <p:sp>
        <p:nvSpPr>
          <p:cNvPr id="10"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346074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Objective</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5</a:t>
            </a:fld>
            <a:endParaRPr lang="fr-FR" dirty="0"/>
          </a:p>
        </p:txBody>
      </p:sp>
      <p:sp>
        <p:nvSpPr>
          <p:cNvPr id="5" name="Espace réservé du contenu 4"/>
          <p:cNvSpPr>
            <a:spLocks noGrp="1"/>
          </p:cNvSpPr>
          <p:nvPr>
            <p:ph idx="1"/>
          </p:nvPr>
        </p:nvSpPr>
        <p:spPr>
          <a:xfrm>
            <a:off x="468000" y="1161841"/>
            <a:ext cx="8229600" cy="4525963"/>
          </a:xfrm>
        </p:spPr>
        <p:txBody>
          <a:bodyPr>
            <a:normAutofit fontScale="92500" lnSpcReduction="20000"/>
          </a:bodyPr>
          <a:lstStyle/>
          <a:p>
            <a:r>
              <a:rPr lang="en-US" sz="2400" dirty="0"/>
              <a:t>Design a </a:t>
            </a:r>
            <a:r>
              <a:rPr lang="en-US" sz="2400" b="1" dirty="0"/>
              <a:t>market-based framework </a:t>
            </a:r>
            <a:r>
              <a:rPr lang="en-US" sz="2400" dirty="0"/>
              <a:t>to examine the effects of climate risks on the financial sector:</a:t>
            </a:r>
          </a:p>
          <a:p>
            <a:endParaRPr lang="en-US" sz="1200" dirty="0"/>
          </a:p>
          <a:p>
            <a:pPr lvl="1"/>
            <a:r>
              <a:rPr lang="en-US" sz="2000" u="sng" dirty="0">
                <a:solidFill>
                  <a:schemeClr val="tx1">
                    <a:lumMod val="65000"/>
                    <a:lumOff val="35000"/>
                  </a:schemeClr>
                </a:solidFill>
              </a:rPr>
              <a:t>First-round effects</a:t>
            </a:r>
            <a:r>
              <a:rPr lang="en-US" sz="2000" dirty="0">
                <a:solidFill>
                  <a:schemeClr val="tx1">
                    <a:lumMod val="65000"/>
                    <a:lumOff val="35000"/>
                  </a:schemeClr>
                </a:solidFill>
              </a:rPr>
              <a:t>: decrease in value of financial portfolios, credit worthiness of borrowers, etc.</a:t>
            </a:r>
          </a:p>
          <a:p>
            <a:pPr lvl="1"/>
            <a:endParaRPr lang="en-US" sz="1100" dirty="0">
              <a:solidFill>
                <a:schemeClr val="tx1">
                  <a:lumMod val="65000"/>
                  <a:lumOff val="35000"/>
                </a:schemeClr>
              </a:solidFill>
            </a:endParaRPr>
          </a:p>
          <a:p>
            <a:pPr lvl="1"/>
            <a:r>
              <a:rPr lang="en-US" sz="2000" u="sng" dirty="0">
                <a:solidFill>
                  <a:schemeClr val="tx1">
                    <a:lumMod val="65000"/>
                    <a:lumOff val="35000"/>
                  </a:schemeClr>
                </a:solidFill>
              </a:rPr>
              <a:t>Second-round effects</a:t>
            </a:r>
            <a:r>
              <a:rPr lang="en-US" sz="2000" dirty="0">
                <a:solidFill>
                  <a:schemeClr val="tx1">
                    <a:lumMod val="65000"/>
                    <a:lumOff val="35000"/>
                  </a:schemeClr>
                </a:solidFill>
              </a:rPr>
              <a:t>: climate shocks spread to other institutions through the financial network</a:t>
            </a:r>
            <a:r>
              <a:rPr lang="en-US" sz="2000" dirty="0" smtClean="0">
                <a:solidFill>
                  <a:schemeClr val="tx1">
                    <a:lumMod val="65000"/>
                    <a:lumOff val="35000"/>
                  </a:schemeClr>
                </a:solidFill>
              </a:rPr>
              <a:t>.</a:t>
            </a:r>
          </a:p>
          <a:p>
            <a:pPr marL="457200" lvl="1" indent="0">
              <a:buNone/>
            </a:pPr>
            <a:endParaRPr lang="en-US" sz="1100" dirty="0" smtClean="0">
              <a:solidFill>
                <a:schemeClr val="tx1">
                  <a:lumMod val="65000"/>
                  <a:lumOff val="35000"/>
                </a:schemeClr>
              </a:solidFill>
            </a:endParaRPr>
          </a:p>
          <a:p>
            <a:pPr marL="457200" lvl="1" indent="0">
              <a:buNone/>
            </a:pPr>
            <a:r>
              <a:rPr lang="fr-FR" sz="2000" dirty="0" smtClean="0">
                <a:solidFill>
                  <a:schemeClr val="tx1">
                    <a:lumMod val="65000"/>
                    <a:lumOff val="35000"/>
                  </a:schemeClr>
                </a:solidFill>
              </a:rPr>
              <a:t>=&gt; </a:t>
            </a:r>
            <a:r>
              <a:rPr lang="fr-FR" sz="2000" u="sng" dirty="0" smtClean="0">
                <a:solidFill>
                  <a:schemeClr val="tx1">
                    <a:lumMod val="65000"/>
                    <a:lumOff val="35000"/>
                  </a:schemeClr>
                </a:solidFill>
              </a:rPr>
              <a:t>Broad </a:t>
            </a:r>
            <a:r>
              <a:rPr lang="fr-FR" sz="2000" u="sng" dirty="0" err="1">
                <a:solidFill>
                  <a:schemeClr val="tx1">
                    <a:lumMod val="65000"/>
                    <a:lumOff val="35000"/>
                  </a:schemeClr>
                </a:solidFill>
              </a:rPr>
              <a:t>definition</a:t>
            </a:r>
            <a:r>
              <a:rPr lang="fr-FR" sz="2000" u="sng" dirty="0">
                <a:solidFill>
                  <a:schemeClr val="tx1">
                    <a:lumMod val="65000"/>
                    <a:lumOff val="35000"/>
                  </a:schemeClr>
                </a:solidFill>
              </a:rPr>
              <a:t> of « contagion »</a:t>
            </a:r>
            <a:r>
              <a:rPr lang="fr-FR" sz="2000" dirty="0">
                <a:solidFill>
                  <a:schemeClr val="tx1">
                    <a:lumMod val="65000"/>
                    <a:lumOff val="35000"/>
                  </a:schemeClr>
                </a:solidFill>
              </a:rPr>
              <a:t>: </a:t>
            </a:r>
            <a:r>
              <a:rPr lang="fr-FR" sz="2000" dirty="0" smtClean="0">
                <a:solidFill>
                  <a:schemeClr val="tx1">
                    <a:lumMod val="65000"/>
                    <a:lumOff val="35000"/>
                  </a:schemeClr>
                </a:solidFill>
              </a:rPr>
              <a:t>Exposure </a:t>
            </a:r>
            <a:r>
              <a:rPr lang="fr-FR" sz="2000" dirty="0">
                <a:solidFill>
                  <a:schemeClr val="tx1">
                    <a:lumMod val="65000"/>
                    <a:lumOff val="35000"/>
                  </a:schemeClr>
                </a:solidFill>
              </a:rPr>
              <a:t>to </a:t>
            </a:r>
            <a:r>
              <a:rPr lang="fr-FR" sz="2000" dirty="0" err="1">
                <a:solidFill>
                  <a:schemeClr val="tx1">
                    <a:lumMod val="65000"/>
                    <a:lumOff val="35000"/>
                  </a:schemeClr>
                </a:solidFill>
              </a:rPr>
              <a:t>common</a:t>
            </a:r>
            <a:r>
              <a:rPr lang="fr-FR" sz="2000" dirty="0">
                <a:solidFill>
                  <a:schemeClr val="tx1">
                    <a:lumMod val="65000"/>
                    <a:lumOff val="35000"/>
                  </a:schemeClr>
                </a:solidFill>
              </a:rPr>
              <a:t> </a:t>
            </a:r>
            <a:r>
              <a:rPr lang="fr-FR" sz="2000" dirty="0" err="1">
                <a:solidFill>
                  <a:schemeClr val="tx1">
                    <a:lumMod val="65000"/>
                    <a:lumOff val="35000"/>
                  </a:schemeClr>
                </a:solidFill>
              </a:rPr>
              <a:t>shocks</a:t>
            </a:r>
            <a:r>
              <a:rPr lang="fr-FR" sz="2000" dirty="0">
                <a:solidFill>
                  <a:schemeClr val="tx1">
                    <a:lumMod val="65000"/>
                    <a:lumOff val="35000"/>
                  </a:schemeClr>
                </a:solidFill>
              </a:rPr>
              <a:t>, </a:t>
            </a:r>
            <a:r>
              <a:rPr lang="fr-FR" sz="2000" dirty="0" err="1">
                <a:solidFill>
                  <a:schemeClr val="tx1">
                    <a:lumMod val="65000"/>
                    <a:lumOff val="35000"/>
                  </a:schemeClr>
                </a:solidFill>
              </a:rPr>
              <a:t>spillovers</a:t>
            </a:r>
            <a:r>
              <a:rPr lang="fr-FR" sz="2000" dirty="0">
                <a:solidFill>
                  <a:schemeClr val="tx1">
                    <a:lumMod val="65000"/>
                    <a:lumOff val="35000"/>
                  </a:schemeClr>
                </a:solidFill>
              </a:rPr>
              <a:t> and pure contagion (Masson, 1998</a:t>
            </a:r>
            <a:r>
              <a:rPr lang="fr-FR" sz="2000" dirty="0" smtClean="0">
                <a:solidFill>
                  <a:schemeClr val="tx1">
                    <a:lumMod val="65000"/>
                    <a:lumOff val="35000"/>
                  </a:schemeClr>
                </a:solidFill>
              </a:rPr>
              <a:t>)</a:t>
            </a:r>
            <a:endParaRPr lang="en-US" sz="2000" dirty="0">
              <a:solidFill>
                <a:schemeClr val="tx1">
                  <a:lumMod val="65000"/>
                  <a:lumOff val="35000"/>
                </a:schemeClr>
              </a:solidFill>
            </a:endParaRPr>
          </a:p>
          <a:p>
            <a:pPr lvl="1"/>
            <a:endParaRPr lang="en-US" sz="2000" dirty="0"/>
          </a:p>
          <a:p>
            <a:r>
              <a:rPr lang="en-US" sz="2400" b="1" dirty="0"/>
              <a:t>Key questions</a:t>
            </a:r>
            <a:r>
              <a:rPr lang="en-US" sz="2400" dirty="0"/>
              <a:t>:</a:t>
            </a:r>
          </a:p>
          <a:p>
            <a:pPr lvl="1"/>
            <a:r>
              <a:rPr lang="en-US" sz="2000" dirty="0">
                <a:solidFill>
                  <a:schemeClr val="tx1">
                    <a:lumMod val="65000"/>
                    <a:lumOff val="35000"/>
                  </a:schemeClr>
                </a:solidFill>
              </a:rPr>
              <a:t>Which are the </a:t>
            </a:r>
            <a:r>
              <a:rPr lang="en-US" sz="2000" u="sng" dirty="0">
                <a:solidFill>
                  <a:schemeClr val="tx1">
                    <a:lumMod val="65000"/>
                    <a:lumOff val="35000"/>
                  </a:schemeClr>
                </a:solidFill>
              </a:rPr>
              <a:t>most vulnerable financial institutions</a:t>
            </a:r>
            <a:r>
              <a:rPr lang="en-US" sz="2000" b="1" dirty="0">
                <a:solidFill>
                  <a:schemeClr val="tx1">
                    <a:lumMod val="65000"/>
                    <a:lumOff val="35000"/>
                  </a:schemeClr>
                </a:solidFill>
              </a:rPr>
              <a:t> </a:t>
            </a:r>
            <a:r>
              <a:rPr lang="en-US" sz="2000" dirty="0">
                <a:solidFill>
                  <a:schemeClr val="tx1">
                    <a:lumMod val="65000"/>
                    <a:lumOff val="35000"/>
                  </a:schemeClr>
                </a:solidFill>
              </a:rPr>
              <a:t>(FIs)?</a:t>
            </a:r>
          </a:p>
          <a:p>
            <a:pPr lvl="1"/>
            <a:r>
              <a:rPr lang="en-US" sz="2000" dirty="0">
                <a:solidFill>
                  <a:schemeClr val="tx1">
                    <a:lumMod val="65000"/>
                    <a:lumOff val="35000"/>
                  </a:schemeClr>
                </a:solidFill>
              </a:rPr>
              <a:t>Can climate risks generate </a:t>
            </a:r>
            <a:r>
              <a:rPr lang="en-US" sz="2000" u="sng" dirty="0">
                <a:solidFill>
                  <a:schemeClr val="tx1">
                    <a:lumMod val="65000"/>
                    <a:lumOff val="35000"/>
                  </a:schemeClr>
                </a:solidFill>
              </a:rPr>
              <a:t>contagion effects</a:t>
            </a:r>
            <a:r>
              <a:rPr lang="en-US" sz="2000" dirty="0">
                <a:solidFill>
                  <a:schemeClr val="tx1">
                    <a:lumMod val="65000"/>
                    <a:lumOff val="35000"/>
                  </a:schemeClr>
                </a:solidFill>
              </a:rPr>
              <a:t> among FIs?</a:t>
            </a:r>
          </a:p>
          <a:p>
            <a:pPr lvl="1"/>
            <a:r>
              <a:rPr lang="en-US" sz="2000" dirty="0">
                <a:solidFill>
                  <a:schemeClr val="tx1">
                    <a:lumMod val="65000"/>
                    <a:lumOff val="35000"/>
                  </a:schemeClr>
                </a:solidFill>
              </a:rPr>
              <a:t>Can FIs and policymakers undertake actions to </a:t>
            </a:r>
            <a:r>
              <a:rPr lang="en-US" sz="2000" u="sng" dirty="0">
                <a:solidFill>
                  <a:schemeClr val="tx1">
                    <a:lumMod val="65000"/>
                    <a:lumOff val="35000"/>
                  </a:schemeClr>
                </a:solidFill>
              </a:rPr>
              <a:t>mitigate systemic climate risk</a:t>
            </a:r>
            <a:r>
              <a:rPr lang="en-US" sz="2000" dirty="0">
                <a:solidFill>
                  <a:schemeClr val="tx1">
                    <a:lumMod val="65000"/>
                    <a:lumOff val="35000"/>
                  </a:schemeClr>
                </a:solidFill>
              </a:rPr>
              <a:t>?</a:t>
            </a:r>
          </a:p>
          <a:p>
            <a:pPr lvl="1"/>
            <a:endParaRPr lang="fr-FR" sz="2000" dirty="0"/>
          </a:p>
          <a:p>
            <a:endParaRPr lang="en-US" dirty="0"/>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1818839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Framework </a:t>
            </a:r>
            <a:r>
              <a:rPr lang="fr-FR" dirty="0" smtClean="0"/>
              <a:t>– </a:t>
            </a:r>
            <a:r>
              <a:rPr lang="fr-FR" dirty="0"/>
              <a:t>Intuition</a:t>
            </a:r>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6</a:t>
            </a:fld>
            <a:endParaRPr lang="fr-FR" dirty="0"/>
          </a:p>
        </p:txBody>
      </p:sp>
      <p:sp>
        <p:nvSpPr>
          <p:cNvPr id="5" name="Espace réservé du contenu 4"/>
          <p:cNvSpPr>
            <a:spLocks noGrp="1"/>
          </p:cNvSpPr>
          <p:nvPr>
            <p:ph idx="1"/>
          </p:nvPr>
        </p:nvSpPr>
        <p:spPr>
          <a:xfrm>
            <a:off x="482800" y="1449457"/>
            <a:ext cx="8229600" cy="4525963"/>
          </a:xfrm>
        </p:spPr>
        <p:txBody>
          <a:bodyPr>
            <a:noAutofit/>
          </a:bodyPr>
          <a:lstStyle/>
          <a:p>
            <a:r>
              <a:rPr lang="en-US" sz="2200" b="1" dirty="0"/>
              <a:t>The economic rationale </a:t>
            </a:r>
            <a:r>
              <a:rPr lang="en-US" sz="2200" dirty="0"/>
              <a:t>: climate risks should lead to </a:t>
            </a:r>
            <a:r>
              <a:rPr lang="en-US" sz="2200" u="sng" dirty="0"/>
              <a:t>a repricing of securities (Carney, 2015) held by financial institutions</a:t>
            </a:r>
            <a:r>
              <a:rPr lang="en-US" sz="2200" dirty="0"/>
              <a:t>.</a:t>
            </a:r>
          </a:p>
          <a:p>
            <a:pPr marL="0" indent="0">
              <a:buNone/>
            </a:pPr>
            <a:endParaRPr lang="en-US" sz="2200" dirty="0"/>
          </a:p>
          <a:p>
            <a:r>
              <a:rPr lang="en-US" sz="2200" b="1" dirty="0"/>
              <a:t>Purpose</a:t>
            </a:r>
            <a:r>
              <a:rPr lang="en-US" sz="2200" dirty="0"/>
              <a:t> : assess whether climate shocks are reflected into asset prices and are </a:t>
            </a:r>
            <a:r>
              <a:rPr lang="en-US" sz="2200" u="sng" dirty="0"/>
              <a:t>already</a:t>
            </a:r>
            <a:r>
              <a:rPr lang="en-US" sz="2200" b="1" dirty="0"/>
              <a:t> </a:t>
            </a:r>
            <a:r>
              <a:rPr lang="en-US" sz="2200" dirty="0"/>
              <a:t>propagating to/among financial institutions.</a:t>
            </a:r>
          </a:p>
          <a:p>
            <a:endParaRPr lang="en-US" sz="2200" dirty="0"/>
          </a:p>
          <a:p>
            <a:r>
              <a:rPr lang="en-US" sz="2200" dirty="0"/>
              <a:t>The framework complements the </a:t>
            </a:r>
            <a:r>
              <a:rPr lang="en-US" sz="2200" u="sng" dirty="0"/>
              <a:t>forward-looking approach </a:t>
            </a:r>
            <a:r>
              <a:rPr lang="en-US" sz="2200" u="sng" dirty="0" smtClean="0"/>
              <a:t>of climate stress tests</a:t>
            </a:r>
            <a:r>
              <a:rPr lang="en-US" sz="2200" dirty="0"/>
              <a:t> </a:t>
            </a:r>
            <a:r>
              <a:rPr lang="en-US" sz="2200" dirty="0" smtClean="0"/>
              <a:t>(e.g</a:t>
            </a:r>
            <a:r>
              <a:rPr lang="en-US" sz="2200" dirty="0"/>
              <a:t>., </a:t>
            </a:r>
            <a:r>
              <a:rPr lang="en-US" sz="2200" dirty="0" err="1"/>
              <a:t>Battiston</a:t>
            </a:r>
            <a:r>
              <a:rPr lang="en-US" sz="2200" dirty="0"/>
              <a:t> et al., 2017; </a:t>
            </a:r>
            <a:r>
              <a:rPr lang="en-US" sz="2200" dirty="0" err="1" smtClean="0"/>
              <a:t>Vermeulen</a:t>
            </a:r>
            <a:r>
              <a:rPr lang="en-US" sz="2200" dirty="0" smtClean="0"/>
              <a:t> </a:t>
            </a:r>
            <a:r>
              <a:rPr lang="en-US" sz="2200" dirty="0"/>
              <a:t>et al., 2018; ECB, 2022), based on long-term </a:t>
            </a:r>
            <a:r>
              <a:rPr lang="en-US" sz="2200" dirty="0" smtClean="0"/>
              <a:t>scenarios, </a:t>
            </a:r>
            <a:r>
              <a:rPr lang="en-US" sz="2200" dirty="0"/>
              <a:t>but subject to </a:t>
            </a:r>
            <a:r>
              <a:rPr lang="en-US" sz="2200" u="sng" dirty="0"/>
              <a:t>uncertainty</a:t>
            </a:r>
            <a:r>
              <a:rPr lang="en-US" sz="2200" dirty="0"/>
              <a:t> (Barnett et al., </a:t>
            </a:r>
            <a:r>
              <a:rPr lang="en-US" sz="2200" dirty="0" smtClean="0"/>
              <a:t>2020).</a:t>
            </a: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Tree>
    <p:extLst>
      <p:ext uri="{BB962C8B-B14F-4D97-AF65-F5344CB8AC3E}">
        <p14:creationId xmlns:p14="http://schemas.microsoft.com/office/powerpoint/2010/main" val="2994025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Framework </a:t>
            </a:r>
            <a:r>
              <a:rPr lang="fr-FR" dirty="0" smtClean="0"/>
              <a:t>– </a:t>
            </a:r>
            <a:r>
              <a:rPr lang="fr-FR" dirty="0" err="1" smtClean="0"/>
              <a:t>Summary</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7</a:t>
            </a:fld>
            <a:endParaRPr lang="fr-FR" dirty="0"/>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sp>
        <p:nvSpPr>
          <p:cNvPr id="7" name="Rectangle 6"/>
          <p:cNvSpPr/>
          <p:nvPr/>
        </p:nvSpPr>
        <p:spPr>
          <a:xfrm>
            <a:off x="2530572" y="1412776"/>
            <a:ext cx="194421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accent3">
                    <a:lumMod val="75000"/>
                  </a:schemeClr>
                </a:solidFill>
              </a:rPr>
              <a:t>STEP 1</a:t>
            </a:r>
          </a:p>
          <a:p>
            <a:pPr algn="ctr"/>
            <a:r>
              <a:rPr lang="fr-FR" dirty="0" err="1">
                <a:solidFill>
                  <a:schemeClr val="accent3">
                    <a:lumMod val="75000"/>
                  </a:schemeClr>
                </a:solidFill>
              </a:rPr>
              <a:t>Systemic</a:t>
            </a:r>
            <a:r>
              <a:rPr lang="fr-FR" dirty="0">
                <a:solidFill>
                  <a:schemeClr val="accent3">
                    <a:lumMod val="75000"/>
                  </a:schemeClr>
                </a:solidFill>
              </a:rPr>
              <a:t> risk </a:t>
            </a:r>
            <a:r>
              <a:rPr lang="fr-FR" dirty="0" err="1">
                <a:solidFill>
                  <a:schemeClr val="accent3">
                    <a:lumMod val="75000"/>
                  </a:schemeClr>
                </a:solidFill>
              </a:rPr>
              <a:t>measure</a:t>
            </a:r>
            <a:endParaRPr lang="fr-FR" dirty="0">
              <a:solidFill>
                <a:schemeClr val="accent3">
                  <a:lumMod val="75000"/>
                </a:schemeClr>
              </a:solidFill>
            </a:endParaRPr>
          </a:p>
        </p:txBody>
      </p:sp>
      <p:sp>
        <p:nvSpPr>
          <p:cNvPr id="8" name="Rectangle 7"/>
          <p:cNvSpPr/>
          <p:nvPr/>
        </p:nvSpPr>
        <p:spPr>
          <a:xfrm>
            <a:off x="4690812" y="1412776"/>
            <a:ext cx="1944216"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accent3">
                    <a:lumMod val="75000"/>
                  </a:schemeClr>
                </a:solidFill>
              </a:rPr>
              <a:t>STEP 2</a:t>
            </a:r>
          </a:p>
          <a:p>
            <a:pPr algn="ctr"/>
            <a:r>
              <a:rPr lang="fr-FR" dirty="0" err="1">
                <a:solidFill>
                  <a:schemeClr val="accent3">
                    <a:lumMod val="75000"/>
                  </a:schemeClr>
                </a:solidFill>
              </a:rPr>
              <a:t>Climate</a:t>
            </a:r>
            <a:r>
              <a:rPr lang="fr-FR" dirty="0">
                <a:solidFill>
                  <a:schemeClr val="accent3">
                    <a:lumMod val="75000"/>
                  </a:schemeClr>
                </a:solidFill>
              </a:rPr>
              <a:t> risk </a:t>
            </a:r>
            <a:r>
              <a:rPr lang="fr-FR" dirty="0" err="1">
                <a:solidFill>
                  <a:schemeClr val="accent3">
                    <a:lumMod val="75000"/>
                  </a:schemeClr>
                </a:solidFill>
              </a:rPr>
              <a:t>factors</a:t>
            </a:r>
            <a:endParaRPr lang="fr-FR" dirty="0">
              <a:solidFill>
                <a:schemeClr val="accent3">
                  <a:lumMod val="75000"/>
                </a:schemeClr>
              </a:solidFill>
            </a:endParaRPr>
          </a:p>
        </p:txBody>
      </p:sp>
      <p:sp>
        <p:nvSpPr>
          <p:cNvPr id="9" name="Rectangle 8"/>
          <p:cNvSpPr/>
          <p:nvPr/>
        </p:nvSpPr>
        <p:spPr>
          <a:xfrm>
            <a:off x="2530572" y="3158280"/>
            <a:ext cx="4104456" cy="1052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accent3">
                    <a:lumMod val="75000"/>
                  </a:schemeClr>
                </a:solidFill>
              </a:rPr>
              <a:t>STEP 3</a:t>
            </a:r>
          </a:p>
          <a:p>
            <a:pPr algn="ctr"/>
            <a:r>
              <a:rPr lang="fr-FR" dirty="0" err="1">
                <a:solidFill>
                  <a:schemeClr val="accent3">
                    <a:lumMod val="75000"/>
                  </a:schemeClr>
                </a:solidFill>
              </a:rPr>
              <a:t>Two-pass</a:t>
            </a:r>
            <a:r>
              <a:rPr lang="fr-FR" dirty="0">
                <a:solidFill>
                  <a:schemeClr val="accent3">
                    <a:lumMod val="75000"/>
                  </a:schemeClr>
                </a:solidFill>
              </a:rPr>
              <a:t> test </a:t>
            </a:r>
            <a:r>
              <a:rPr lang="fr-FR" dirty="0" err="1">
                <a:solidFill>
                  <a:schemeClr val="accent3">
                    <a:lumMod val="75000"/>
                  </a:schemeClr>
                </a:solidFill>
              </a:rPr>
              <a:t>procedure</a:t>
            </a:r>
            <a:endParaRPr lang="fr-FR" dirty="0">
              <a:solidFill>
                <a:schemeClr val="accent3">
                  <a:lumMod val="75000"/>
                </a:schemeClr>
              </a:solidFill>
            </a:endParaRPr>
          </a:p>
        </p:txBody>
      </p:sp>
      <p:sp>
        <p:nvSpPr>
          <p:cNvPr id="10" name="Rectangle 9"/>
          <p:cNvSpPr/>
          <p:nvPr/>
        </p:nvSpPr>
        <p:spPr>
          <a:xfrm>
            <a:off x="2530573" y="4740785"/>
            <a:ext cx="4104455"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chemeClr val="accent3">
                    <a:lumMod val="75000"/>
                  </a:schemeClr>
                </a:solidFill>
              </a:rPr>
              <a:t>STEP 4</a:t>
            </a:r>
          </a:p>
          <a:p>
            <a:pPr algn="ctr"/>
            <a:r>
              <a:rPr lang="fr-FR" dirty="0" err="1">
                <a:solidFill>
                  <a:schemeClr val="accent3">
                    <a:lumMod val="75000"/>
                  </a:schemeClr>
                </a:solidFill>
              </a:rPr>
              <a:t>Determinants</a:t>
            </a:r>
            <a:r>
              <a:rPr lang="fr-FR" dirty="0">
                <a:solidFill>
                  <a:schemeClr val="accent3">
                    <a:lumMod val="75000"/>
                  </a:schemeClr>
                </a:solidFill>
              </a:rPr>
              <a:t> of </a:t>
            </a:r>
            <a:r>
              <a:rPr lang="fr-FR" dirty="0" err="1">
                <a:solidFill>
                  <a:schemeClr val="accent3">
                    <a:lumMod val="75000"/>
                  </a:schemeClr>
                </a:solidFill>
              </a:rPr>
              <a:t>FIs</a:t>
            </a:r>
            <a:r>
              <a:rPr lang="fr-FR" dirty="0">
                <a:solidFill>
                  <a:schemeClr val="accent3">
                    <a:lumMod val="75000"/>
                  </a:schemeClr>
                </a:solidFill>
              </a:rPr>
              <a:t> exposure </a:t>
            </a:r>
          </a:p>
          <a:p>
            <a:pPr algn="ctr"/>
            <a:r>
              <a:rPr lang="fr-FR" dirty="0">
                <a:solidFill>
                  <a:schemeClr val="accent3">
                    <a:lumMod val="75000"/>
                  </a:schemeClr>
                </a:solidFill>
              </a:rPr>
              <a:t>to </a:t>
            </a:r>
            <a:r>
              <a:rPr lang="fr-FR" dirty="0" err="1">
                <a:solidFill>
                  <a:schemeClr val="accent3">
                    <a:lumMod val="75000"/>
                  </a:schemeClr>
                </a:solidFill>
              </a:rPr>
              <a:t>climate</a:t>
            </a:r>
            <a:r>
              <a:rPr lang="fr-FR" dirty="0">
                <a:solidFill>
                  <a:schemeClr val="accent3">
                    <a:lumMod val="75000"/>
                  </a:schemeClr>
                </a:solidFill>
              </a:rPr>
              <a:t> </a:t>
            </a:r>
            <a:r>
              <a:rPr lang="fr-FR" dirty="0" err="1">
                <a:solidFill>
                  <a:schemeClr val="accent3">
                    <a:lumMod val="75000"/>
                  </a:schemeClr>
                </a:solidFill>
              </a:rPr>
              <a:t>risks</a:t>
            </a:r>
            <a:endParaRPr lang="fr-FR" dirty="0">
              <a:solidFill>
                <a:schemeClr val="accent3">
                  <a:lumMod val="75000"/>
                </a:schemeClr>
              </a:solidFill>
            </a:endParaRPr>
          </a:p>
        </p:txBody>
      </p:sp>
      <p:sp>
        <p:nvSpPr>
          <p:cNvPr id="11" name="ZoneTexte 10"/>
          <p:cNvSpPr txBox="1"/>
          <p:nvPr/>
        </p:nvSpPr>
        <p:spPr>
          <a:xfrm>
            <a:off x="2411760" y="987980"/>
            <a:ext cx="1914114" cy="369332"/>
          </a:xfrm>
          <a:prstGeom prst="rect">
            <a:avLst/>
          </a:prstGeom>
          <a:noFill/>
        </p:spPr>
        <p:txBody>
          <a:bodyPr wrap="none" rtlCol="0">
            <a:spAutoFit/>
          </a:bodyPr>
          <a:lstStyle/>
          <a:p>
            <a:r>
              <a:rPr lang="fr-FR" dirty="0"/>
              <a:t>A/ DESIGN INPUTS</a:t>
            </a:r>
          </a:p>
        </p:txBody>
      </p:sp>
      <p:sp>
        <p:nvSpPr>
          <p:cNvPr id="13" name="ZoneTexte 12"/>
          <p:cNvSpPr txBox="1"/>
          <p:nvPr/>
        </p:nvSpPr>
        <p:spPr>
          <a:xfrm>
            <a:off x="2411760" y="2788948"/>
            <a:ext cx="3636701" cy="369332"/>
          </a:xfrm>
          <a:prstGeom prst="rect">
            <a:avLst/>
          </a:prstGeom>
          <a:noFill/>
        </p:spPr>
        <p:txBody>
          <a:bodyPr wrap="none" rtlCol="0">
            <a:spAutoFit/>
          </a:bodyPr>
          <a:lstStyle/>
          <a:p>
            <a:r>
              <a:rPr lang="fr-FR" dirty="0"/>
              <a:t>B/ TEST FOR SYSTEMIC CLIMATE RISK</a:t>
            </a:r>
          </a:p>
        </p:txBody>
      </p:sp>
      <p:sp>
        <p:nvSpPr>
          <p:cNvPr id="14" name="ZoneTexte 13"/>
          <p:cNvSpPr txBox="1"/>
          <p:nvPr/>
        </p:nvSpPr>
        <p:spPr>
          <a:xfrm>
            <a:off x="2411760" y="4364219"/>
            <a:ext cx="4861459" cy="369332"/>
          </a:xfrm>
          <a:prstGeom prst="rect">
            <a:avLst/>
          </a:prstGeom>
          <a:noFill/>
        </p:spPr>
        <p:txBody>
          <a:bodyPr wrap="none" rtlCol="0">
            <a:spAutoFit/>
          </a:bodyPr>
          <a:lstStyle/>
          <a:p>
            <a:r>
              <a:rPr lang="fr-FR" dirty="0"/>
              <a:t>C/ </a:t>
            </a:r>
            <a:r>
              <a:rPr lang="en-US" dirty="0"/>
              <a:t>ACTIONS TO MITIGATE SYSTEMIC CLIMATE RISK</a:t>
            </a:r>
            <a:endParaRPr lang="fr-FR" dirty="0"/>
          </a:p>
        </p:txBody>
      </p:sp>
    </p:spTree>
    <p:extLst>
      <p:ext uri="{BB962C8B-B14F-4D97-AF65-F5344CB8AC3E}">
        <p14:creationId xmlns:p14="http://schemas.microsoft.com/office/powerpoint/2010/main" val="2490510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Framework </a:t>
            </a:r>
            <a:r>
              <a:rPr lang="fr-FR" dirty="0" smtClean="0"/>
              <a:t>– STEP I</a:t>
            </a:r>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8</a:t>
            </a:fld>
            <a:endParaRPr lang="fr-FR" dirty="0"/>
          </a:p>
        </p:txBody>
      </p:sp>
      <p:sp>
        <p:nvSpPr>
          <p:cNvPr id="5" name="Espace réservé du contenu 4"/>
          <p:cNvSpPr>
            <a:spLocks noGrp="1"/>
          </p:cNvSpPr>
          <p:nvPr>
            <p:ph idx="1"/>
          </p:nvPr>
        </p:nvSpPr>
        <p:spPr>
          <a:xfrm>
            <a:off x="482800" y="1143000"/>
            <a:ext cx="8229600" cy="4525963"/>
          </a:xfrm>
        </p:spPr>
        <p:txBody>
          <a:bodyPr>
            <a:noAutofit/>
          </a:bodyPr>
          <a:lstStyle/>
          <a:p>
            <a:r>
              <a:rPr lang="en-US" sz="2200" b="1" dirty="0" smtClean="0"/>
              <a:t>Construct </a:t>
            </a:r>
            <a:r>
              <a:rPr lang="en-US" sz="2200" b="1" dirty="0"/>
              <a:t>a “market-based” systemic risk </a:t>
            </a:r>
            <a:r>
              <a:rPr lang="en-US" sz="2200" b="1" dirty="0" smtClean="0"/>
              <a:t>measure:</a:t>
            </a:r>
            <a:endParaRPr lang="en-US" sz="2200" dirty="0"/>
          </a:p>
          <a:p>
            <a:pPr lvl="1"/>
            <a:r>
              <a:rPr lang="en-US" sz="2000" dirty="0">
                <a:solidFill>
                  <a:schemeClr val="tx1">
                    <a:lumMod val="65000"/>
                    <a:lumOff val="35000"/>
                  </a:schemeClr>
                </a:solidFill>
              </a:rPr>
              <a:t>It captures 2 elements of systemic risk: (a) </a:t>
            </a:r>
            <a:r>
              <a:rPr lang="en-US" sz="2000" u="sng" dirty="0">
                <a:solidFill>
                  <a:schemeClr val="tx1">
                    <a:lumMod val="65000"/>
                    <a:lumOff val="35000"/>
                  </a:schemeClr>
                </a:solidFill>
              </a:rPr>
              <a:t>individual tail risks</a:t>
            </a:r>
            <a:r>
              <a:rPr lang="en-US" sz="2000" b="1" dirty="0">
                <a:solidFill>
                  <a:schemeClr val="tx1">
                    <a:lumMod val="65000"/>
                    <a:lumOff val="35000"/>
                  </a:schemeClr>
                </a:solidFill>
              </a:rPr>
              <a:t> </a:t>
            </a:r>
            <a:r>
              <a:rPr lang="en-US" sz="2000" dirty="0">
                <a:solidFill>
                  <a:schemeClr val="tx1">
                    <a:lumMod val="65000"/>
                    <a:lumOff val="35000"/>
                  </a:schemeClr>
                </a:solidFill>
              </a:rPr>
              <a:t>and </a:t>
            </a:r>
          </a:p>
          <a:p>
            <a:pPr marL="457200" lvl="1" indent="0">
              <a:buNone/>
            </a:pPr>
            <a:r>
              <a:rPr lang="en-US" sz="2000" dirty="0">
                <a:solidFill>
                  <a:schemeClr val="tx1">
                    <a:lumMod val="65000"/>
                    <a:lumOff val="35000"/>
                  </a:schemeClr>
                </a:solidFill>
              </a:rPr>
              <a:t>     (b) </a:t>
            </a:r>
            <a:r>
              <a:rPr lang="en-US" sz="2000" u="sng" dirty="0">
                <a:solidFill>
                  <a:schemeClr val="tx1">
                    <a:lumMod val="65000"/>
                    <a:lumOff val="35000"/>
                  </a:schemeClr>
                </a:solidFill>
              </a:rPr>
              <a:t>contagion effects</a:t>
            </a:r>
            <a:r>
              <a:rPr lang="en-US" sz="2000" dirty="0">
                <a:solidFill>
                  <a:schemeClr val="tx1">
                    <a:lumMod val="65000"/>
                    <a:lumOff val="35000"/>
                  </a:schemeClr>
                </a:solidFill>
              </a:rPr>
              <a:t>.</a:t>
            </a:r>
          </a:p>
          <a:p>
            <a:pPr lvl="1"/>
            <a:r>
              <a:rPr lang="en-US" sz="2000" dirty="0">
                <a:solidFill>
                  <a:schemeClr val="tx1">
                    <a:lumMod val="65000"/>
                    <a:lumOff val="35000"/>
                  </a:schemeClr>
                </a:solidFill>
              </a:rPr>
              <a:t>Dynamically estimate the </a:t>
            </a:r>
            <a:r>
              <a:rPr lang="en-US" sz="2000" u="sng" dirty="0">
                <a:solidFill>
                  <a:schemeClr val="tx1">
                    <a:lumMod val="65000"/>
                    <a:lumOff val="35000"/>
                  </a:schemeClr>
                </a:solidFill>
              </a:rPr>
              <a:t>Value-at-Risk (</a:t>
            </a:r>
            <a:r>
              <a:rPr lang="en-US" sz="2000" u="sng" dirty="0" err="1">
                <a:solidFill>
                  <a:schemeClr val="tx1">
                    <a:lumMod val="65000"/>
                    <a:lumOff val="35000"/>
                  </a:schemeClr>
                </a:solidFill>
              </a:rPr>
              <a:t>VaR</a:t>
            </a:r>
            <a:r>
              <a:rPr lang="en-US" sz="2000" u="sng" dirty="0">
                <a:solidFill>
                  <a:schemeClr val="tx1">
                    <a:lumMod val="65000"/>
                    <a:lumOff val="35000"/>
                  </a:schemeClr>
                </a:solidFill>
              </a:rPr>
              <a:t>)</a:t>
            </a:r>
            <a:r>
              <a:rPr lang="en-US" sz="2000" dirty="0">
                <a:solidFill>
                  <a:schemeClr val="tx1">
                    <a:lumMod val="65000"/>
                    <a:lumOff val="35000"/>
                  </a:schemeClr>
                </a:solidFill>
              </a:rPr>
              <a:t> of each FIs and extract </a:t>
            </a:r>
            <a:r>
              <a:rPr lang="en-US" sz="2000" u="sng" dirty="0">
                <a:solidFill>
                  <a:schemeClr val="tx1">
                    <a:lumMod val="65000"/>
                    <a:lumOff val="35000"/>
                  </a:schemeClr>
                </a:solidFill>
              </a:rPr>
              <a:t>covariations</a:t>
            </a:r>
            <a:r>
              <a:rPr lang="en-US" sz="2000" dirty="0">
                <a:solidFill>
                  <a:schemeClr val="tx1">
                    <a:lumMod val="65000"/>
                    <a:lumOff val="35000"/>
                  </a:schemeClr>
                </a:solidFill>
              </a:rPr>
              <a:t> (using a PCA analysis).</a:t>
            </a:r>
            <a:endParaRPr lang="en-US" sz="1800" dirty="0">
              <a:solidFill>
                <a:schemeClr val="tx1">
                  <a:lumMod val="65000"/>
                  <a:lumOff val="35000"/>
                </a:schemeClr>
              </a:solidFill>
            </a:endParaRPr>
          </a:p>
          <a:p>
            <a:pPr lvl="1"/>
            <a:r>
              <a:rPr lang="en-US" sz="2000" dirty="0">
                <a:solidFill>
                  <a:schemeClr val="tx1">
                    <a:lumMod val="65000"/>
                    <a:lumOff val="35000"/>
                  </a:schemeClr>
                </a:solidFill>
              </a:rPr>
              <a:t>Related indicators: Adams et al. (2014), Adrian and </a:t>
            </a:r>
            <a:r>
              <a:rPr lang="en-US" sz="2000" dirty="0" err="1">
                <a:solidFill>
                  <a:schemeClr val="tx1">
                    <a:lumMod val="65000"/>
                    <a:lumOff val="35000"/>
                  </a:schemeClr>
                </a:solidFill>
              </a:rPr>
              <a:t>Brunnermeier</a:t>
            </a:r>
            <a:r>
              <a:rPr lang="en-US" sz="2000" dirty="0">
                <a:solidFill>
                  <a:schemeClr val="tx1">
                    <a:lumMod val="65000"/>
                    <a:lumOff val="35000"/>
                  </a:schemeClr>
                </a:solidFill>
              </a:rPr>
              <a:t> (2016), and Kelly and Jiang (2014).</a:t>
            </a:r>
          </a:p>
        </p:txBody>
      </p:sp>
      <p:sp>
        <p:nvSpPr>
          <p:cNvPr id="6" name="Espace réservé du pied de page 2"/>
          <p:cNvSpPr>
            <a:spLocks noGrp="1"/>
          </p:cNvSpPr>
          <p:nvPr>
            <p:ph type="ftr" sz="quarter" idx="3"/>
          </p:nvPr>
        </p:nvSpPr>
        <p:spPr>
          <a:xfrm>
            <a:off x="3059832" y="6300000"/>
            <a:ext cx="4976192" cy="360000"/>
          </a:xfrm>
        </p:spPr>
        <p:txBody>
          <a:bodyPr/>
          <a:lstStyle/>
          <a:p>
            <a:r>
              <a:rPr lang="fr-FR" sz="1050" dirty="0" err="1"/>
              <a:t>Presenter</a:t>
            </a:r>
            <a:r>
              <a:rPr lang="fr-FR" sz="1050" dirty="0"/>
              <a:t>: Tristan Jourde (Banque de France)</a:t>
            </a:r>
          </a:p>
          <a:p>
            <a:r>
              <a:rPr lang="fr-FR" sz="1050" dirty="0"/>
              <a:t>Co-</a:t>
            </a:r>
            <a:r>
              <a:rPr lang="fr-FR" sz="1050" dirty="0" err="1"/>
              <a:t>author</a:t>
            </a:r>
            <a:r>
              <a:rPr lang="fr-FR" sz="1050" dirty="0"/>
              <a:t>: Quentin Moreau (</a:t>
            </a:r>
            <a:r>
              <a:rPr lang="fr-FR" sz="1050" dirty="0" err="1"/>
              <a:t>University</a:t>
            </a:r>
            <a:r>
              <a:rPr lang="fr-FR" sz="1050" dirty="0"/>
              <a:t> of Glasgow)</a:t>
            </a:r>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2771800" y="3717032"/>
            <a:ext cx="3617960" cy="2429458"/>
          </a:xfrm>
          <a:prstGeom prst="rect">
            <a:avLst/>
          </a:prstGeom>
        </p:spPr>
      </p:pic>
    </p:spTree>
    <p:extLst>
      <p:ext uri="{BB962C8B-B14F-4D97-AF65-F5344CB8AC3E}">
        <p14:creationId xmlns:p14="http://schemas.microsoft.com/office/powerpoint/2010/main" val="2181890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Framework – STEP II</a:t>
            </a:r>
            <a:endParaRPr lang="en-US" dirty="0"/>
          </a:p>
        </p:txBody>
      </p:sp>
      <p:sp>
        <p:nvSpPr>
          <p:cNvPr id="3" name="Espace réservé du pied de page 2"/>
          <p:cNvSpPr>
            <a:spLocks noGrp="1"/>
          </p:cNvSpPr>
          <p:nvPr>
            <p:ph type="ftr" sz="quarter" idx="3"/>
          </p:nvPr>
        </p:nvSpPr>
        <p:spPr/>
        <p:txBody>
          <a:bodyPr/>
          <a:lstStyle/>
          <a:p>
            <a:endParaRPr lang="fr-FR" dirty="0"/>
          </a:p>
        </p:txBody>
      </p:sp>
      <p:sp>
        <p:nvSpPr>
          <p:cNvPr id="4" name="Espace réservé du numéro de diapositive 3"/>
          <p:cNvSpPr>
            <a:spLocks noGrp="1"/>
          </p:cNvSpPr>
          <p:nvPr>
            <p:ph type="sldNum" sz="quarter" idx="4"/>
          </p:nvPr>
        </p:nvSpPr>
        <p:spPr/>
        <p:txBody>
          <a:bodyPr/>
          <a:lstStyle/>
          <a:p>
            <a:fld id="{A5612AF6-3794-417C-8315-010C3BB3AD18}" type="slidenum">
              <a:rPr lang="fr-FR" smtClean="0"/>
              <a:pPr/>
              <a:t>9</a:t>
            </a:fld>
            <a:endParaRPr lang="fr-FR" dirty="0"/>
          </a:p>
        </p:txBody>
      </p:sp>
      <p:sp>
        <p:nvSpPr>
          <p:cNvPr id="5" name="Espace réservé du contenu 4"/>
          <p:cNvSpPr>
            <a:spLocks noGrp="1"/>
          </p:cNvSpPr>
          <p:nvPr>
            <p:ph idx="1"/>
          </p:nvPr>
        </p:nvSpPr>
        <p:spPr>
          <a:xfrm>
            <a:off x="468000" y="1143000"/>
            <a:ext cx="8229600" cy="4950296"/>
          </a:xfrm>
        </p:spPr>
        <p:txBody>
          <a:bodyPr>
            <a:normAutofit/>
          </a:bodyPr>
          <a:lstStyle/>
          <a:p>
            <a:pPr marL="309150" indent="-342900"/>
            <a:r>
              <a:rPr lang="en-US" sz="2200" b="1" dirty="0" smtClean="0"/>
              <a:t>Build “market-based” climate risk factors for NFC:</a:t>
            </a:r>
          </a:p>
          <a:p>
            <a:pPr marL="800100" lvl="1" indent="-342900"/>
            <a:r>
              <a:rPr lang="en-US" sz="2000" dirty="0" smtClean="0">
                <a:solidFill>
                  <a:schemeClr val="tx1">
                    <a:lumMod val="65000"/>
                    <a:lumOff val="35000"/>
                  </a:schemeClr>
                </a:solidFill>
              </a:rPr>
              <a:t>The </a:t>
            </a:r>
            <a:r>
              <a:rPr lang="en-US" sz="2000" dirty="0">
                <a:solidFill>
                  <a:schemeClr val="tx1">
                    <a:lumMod val="65000"/>
                    <a:lumOff val="35000"/>
                  </a:schemeClr>
                </a:solidFill>
              </a:rPr>
              <a:t>factors capture the effect of climate shocks on the value of        </a:t>
            </a:r>
            <a:r>
              <a:rPr lang="en-US" sz="2000" u="sng" dirty="0">
                <a:solidFill>
                  <a:schemeClr val="tx1">
                    <a:lumMod val="65000"/>
                    <a:lumOff val="35000"/>
                  </a:schemeClr>
                </a:solidFill>
              </a:rPr>
              <a:t>non-financial firms</a:t>
            </a:r>
            <a:r>
              <a:rPr lang="en-US" sz="2000" dirty="0" smtClean="0">
                <a:solidFill>
                  <a:schemeClr val="tx1">
                    <a:lumMod val="65000"/>
                    <a:lumOff val="35000"/>
                  </a:schemeClr>
                </a:solidFill>
              </a:rPr>
              <a:t>.</a:t>
            </a:r>
          </a:p>
          <a:p>
            <a:pPr marL="457200" lvl="1" indent="0">
              <a:buNone/>
            </a:pPr>
            <a:endParaRPr lang="en-US" sz="500" b="1" dirty="0"/>
          </a:p>
          <a:p>
            <a:pPr marL="800100" lvl="1" indent="-342900"/>
            <a:r>
              <a:rPr lang="en-US" sz="2000" dirty="0">
                <a:solidFill>
                  <a:schemeClr val="tx1">
                    <a:lumMod val="65000"/>
                    <a:lumOff val="35000"/>
                  </a:schemeClr>
                </a:solidFill>
              </a:rPr>
              <a:t>We disentangle between (a) </a:t>
            </a:r>
            <a:r>
              <a:rPr lang="en-US" sz="2000" u="sng" dirty="0">
                <a:solidFill>
                  <a:schemeClr val="tx1">
                    <a:lumMod val="65000"/>
                    <a:lumOff val="35000"/>
                  </a:schemeClr>
                </a:solidFill>
              </a:rPr>
              <a:t>transition</a:t>
            </a:r>
            <a:r>
              <a:rPr lang="en-US" sz="2000" dirty="0">
                <a:solidFill>
                  <a:schemeClr val="tx1">
                    <a:lumMod val="65000"/>
                    <a:lumOff val="35000"/>
                  </a:schemeClr>
                </a:solidFill>
              </a:rPr>
              <a:t> and (b) </a:t>
            </a:r>
            <a:r>
              <a:rPr lang="en-US" sz="2000" u="sng" dirty="0">
                <a:solidFill>
                  <a:schemeClr val="tx1">
                    <a:lumMod val="65000"/>
                    <a:lumOff val="35000"/>
                  </a:schemeClr>
                </a:solidFill>
              </a:rPr>
              <a:t>physical risks</a:t>
            </a:r>
            <a:r>
              <a:rPr lang="en-US" sz="2000" dirty="0" smtClean="0">
                <a:solidFill>
                  <a:schemeClr val="tx1">
                    <a:lumMod val="65000"/>
                    <a:lumOff val="35000"/>
                  </a:schemeClr>
                </a:solidFill>
              </a:rPr>
              <a:t>.</a:t>
            </a:r>
          </a:p>
          <a:p>
            <a:pPr marL="457200" lvl="1" indent="0">
              <a:buNone/>
            </a:pPr>
            <a:endParaRPr lang="en-US" sz="500" dirty="0">
              <a:solidFill>
                <a:schemeClr val="tx1">
                  <a:lumMod val="65000"/>
                  <a:lumOff val="35000"/>
                </a:schemeClr>
              </a:solidFill>
            </a:endParaRPr>
          </a:p>
          <a:p>
            <a:pPr marL="800100" lvl="1" indent="-342900"/>
            <a:r>
              <a:rPr lang="en-US" sz="2000" u="sng" dirty="0">
                <a:solidFill>
                  <a:schemeClr val="tx1">
                    <a:lumMod val="65000"/>
                    <a:lumOff val="35000"/>
                  </a:schemeClr>
                </a:solidFill>
              </a:rPr>
              <a:t>Long-short factor mimicking portfolios</a:t>
            </a:r>
            <a:r>
              <a:rPr lang="en-US" sz="2000" dirty="0">
                <a:solidFill>
                  <a:schemeClr val="tx1">
                    <a:lumMod val="65000"/>
                    <a:lumOff val="35000"/>
                  </a:schemeClr>
                </a:solidFill>
              </a:rPr>
              <a:t> (e.g., </a:t>
            </a:r>
            <a:r>
              <a:rPr lang="en-US" sz="2000" dirty="0" err="1">
                <a:solidFill>
                  <a:schemeClr val="tx1">
                    <a:lumMod val="65000"/>
                    <a:lumOff val="35000"/>
                  </a:schemeClr>
                </a:solidFill>
              </a:rPr>
              <a:t>Fama</a:t>
            </a:r>
            <a:r>
              <a:rPr lang="en-US" sz="2000" dirty="0">
                <a:solidFill>
                  <a:schemeClr val="tx1">
                    <a:lumMod val="65000"/>
                    <a:lumOff val="35000"/>
                  </a:schemeClr>
                </a:solidFill>
              </a:rPr>
              <a:t> &amp; French, 1993) based on climate characteristics</a:t>
            </a:r>
            <a:r>
              <a:rPr lang="en-US" sz="2000" dirty="0" smtClean="0">
                <a:solidFill>
                  <a:schemeClr val="tx1">
                    <a:lumMod val="65000"/>
                    <a:lumOff val="35000"/>
                  </a:schemeClr>
                </a:solidFill>
              </a:rPr>
              <a:t>.</a:t>
            </a:r>
          </a:p>
          <a:p>
            <a:pPr marL="800100" lvl="1" indent="-342900"/>
            <a:endParaRPr lang="en-US" sz="500" dirty="0">
              <a:solidFill>
                <a:schemeClr val="tx1">
                  <a:lumMod val="65000"/>
                  <a:lumOff val="35000"/>
                </a:schemeClr>
              </a:solidFill>
            </a:endParaRPr>
          </a:p>
          <a:p>
            <a:pPr marL="800100" lvl="1" indent="-342900"/>
            <a:r>
              <a:rPr lang="fr-FR" sz="2000" dirty="0">
                <a:solidFill>
                  <a:schemeClr val="tx1">
                    <a:lumMod val="65000"/>
                    <a:lumOff val="35000"/>
                  </a:schemeClr>
                </a:solidFill>
              </a:rPr>
              <a:t>At </a:t>
            </a:r>
            <a:r>
              <a:rPr lang="fr-FR" sz="2000" dirty="0" err="1">
                <a:solidFill>
                  <a:schemeClr val="tx1">
                    <a:lumMod val="65000"/>
                    <a:lumOff val="35000"/>
                  </a:schemeClr>
                </a:solidFill>
              </a:rPr>
              <a:t>each</a:t>
            </a:r>
            <a:r>
              <a:rPr lang="fr-FR" sz="2000" dirty="0">
                <a:solidFill>
                  <a:schemeClr val="tx1">
                    <a:lumMod val="65000"/>
                    <a:lumOff val="35000"/>
                  </a:schemeClr>
                </a:solidFill>
              </a:rPr>
              <a:t> point in time, </a:t>
            </a:r>
            <a:r>
              <a:rPr lang="fr-FR" sz="2000" dirty="0" err="1">
                <a:solidFill>
                  <a:schemeClr val="tx1">
                    <a:lumMod val="65000"/>
                    <a:lumOff val="35000"/>
                  </a:schemeClr>
                </a:solidFill>
              </a:rPr>
              <a:t>we</a:t>
            </a:r>
            <a:r>
              <a:rPr lang="fr-FR" sz="2000" dirty="0">
                <a:solidFill>
                  <a:schemeClr val="tx1">
                    <a:lumMod val="65000"/>
                    <a:lumOff val="35000"/>
                  </a:schemeClr>
                </a:solidFill>
              </a:rPr>
              <a:t> sort </a:t>
            </a:r>
            <a:r>
              <a:rPr lang="fr-FR" sz="2000" dirty="0" err="1">
                <a:solidFill>
                  <a:schemeClr val="tx1">
                    <a:lumMod val="65000"/>
                    <a:lumOff val="35000"/>
                  </a:schemeClr>
                </a:solidFill>
              </a:rPr>
              <a:t>firms</a:t>
            </a:r>
            <a:r>
              <a:rPr lang="fr-FR" sz="2000" dirty="0">
                <a:solidFill>
                  <a:schemeClr val="tx1">
                    <a:lumMod val="65000"/>
                    <a:lumOff val="35000"/>
                  </a:schemeClr>
                </a:solidFill>
              </a:rPr>
              <a:t> </a:t>
            </a:r>
            <a:r>
              <a:rPr lang="fr-FR" sz="2000" dirty="0" err="1">
                <a:solidFill>
                  <a:schemeClr val="tx1">
                    <a:lumMod val="65000"/>
                    <a:lumOff val="35000"/>
                  </a:schemeClr>
                </a:solidFill>
              </a:rPr>
              <a:t>into</a:t>
            </a:r>
            <a:r>
              <a:rPr lang="fr-FR" sz="2000" dirty="0">
                <a:solidFill>
                  <a:schemeClr val="tx1">
                    <a:lumMod val="65000"/>
                    <a:lumOff val="35000"/>
                  </a:schemeClr>
                </a:solidFill>
              </a:rPr>
              <a:t> </a:t>
            </a:r>
            <a:r>
              <a:rPr lang="fr-FR" sz="2000" u="sng" dirty="0" err="1">
                <a:solidFill>
                  <a:schemeClr val="tx1">
                    <a:lumMod val="65000"/>
                    <a:lumOff val="35000"/>
                  </a:schemeClr>
                </a:solidFill>
              </a:rPr>
              <a:t>brown</a:t>
            </a:r>
            <a:r>
              <a:rPr lang="fr-FR" sz="2000" u="sng" dirty="0">
                <a:solidFill>
                  <a:schemeClr val="tx1">
                    <a:lumMod val="65000"/>
                    <a:lumOff val="35000"/>
                  </a:schemeClr>
                </a:solidFill>
              </a:rPr>
              <a:t> and green portfolios </a:t>
            </a:r>
            <a:r>
              <a:rPr lang="fr-FR" sz="2000" dirty="0">
                <a:solidFill>
                  <a:schemeClr val="tx1">
                    <a:lumMod val="65000"/>
                    <a:lumOff val="35000"/>
                  </a:schemeClr>
                </a:solidFill>
              </a:rPr>
              <a:t>and </a:t>
            </a:r>
            <a:r>
              <a:rPr lang="fr-FR" sz="2000" dirty="0" err="1">
                <a:solidFill>
                  <a:schemeClr val="tx1">
                    <a:lumMod val="65000"/>
                    <a:lumOff val="35000"/>
                  </a:schemeClr>
                </a:solidFill>
              </a:rPr>
              <a:t>compute</a:t>
            </a:r>
            <a:r>
              <a:rPr lang="fr-FR" sz="2000" dirty="0">
                <a:solidFill>
                  <a:schemeClr val="tx1">
                    <a:lumMod val="65000"/>
                    <a:lumOff val="35000"/>
                  </a:schemeClr>
                </a:solidFill>
              </a:rPr>
              <a:t> the </a:t>
            </a:r>
            <a:r>
              <a:rPr lang="fr-FR" sz="2000" dirty="0" err="1">
                <a:solidFill>
                  <a:schemeClr val="tx1">
                    <a:lumMod val="65000"/>
                    <a:lumOff val="35000"/>
                  </a:schemeClr>
                </a:solidFill>
              </a:rPr>
              <a:t>difference</a:t>
            </a:r>
            <a:r>
              <a:rPr lang="fr-FR" sz="2000" dirty="0">
                <a:solidFill>
                  <a:schemeClr val="tx1">
                    <a:lumMod val="65000"/>
                    <a:lumOff val="35000"/>
                  </a:schemeClr>
                </a:solidFill>
              </a:rPr>
              <a:t> of </a:t>
            </a:r>
            <a:r>
              <a:rPr lang="fr-FR" sz="2000" dirty="0" err="1">
                <a:solidFill>
                  <a:schemeClr val="tx1">
                    <a:lumMod val="65000"/>
                    <a:lumOff val="35000"/>
                  </a:schemeClr>
                </a:solidFill>
              </a:rPr>
              <a:t>returns</a:t>
            </a:r>
            <a:r>
              <a:rPr lang="fr-FR" sz="2000" dirty="0">
                <a:solidFill>
                  <a:schemeClr val="tx1">
                    <a:lumMod val="65000"/>
                    <a:lumOff val="35000"/>
                  </a:schemeClr>
                </a:solidFill>
              </a:rPr>
              <a:t> </a:t>
            </a:r>
            <a:r>
              <a:rPr lang="fr-FR" sz="2000" dirty="0" err="1">
                <a:solidFill>
                  <a:schemeClr val="tx1">
                    <a:lumMod val="65000"/>
                    <a:lumOff val="35000"/>
                  </a:schemeClr>
                </a:solidFill>
              </a:rPr>
              <a:t>between</a:t>
            </a:r>
            <a:r>
              <a:rPr lang="fr-FR" sz="2000" dirty="0">
                <a:solidFill>
                  <a:schemeClr val="tx1">
                    <a:lumMod val="65000"/>
                    <a:lumOff val="35000"/>
                  </a:schemeClr>
                </a:solidFill>
              </a:rPr>
              <a:t> the portfolios</a:t>
            </a:r>
            <a:r>
              <a:rPr lang="fr-FR" sz="2000" dirty="0" smtClean="0">
                <a:solidFill>
                  <a:schemeClr val="tx1">
                    <a:lumMod val="65000"/>
                    <a:lumOff val="35000"/>
                  </a:schemeClr>
                </a:solidFill>
              </a:rPr>
              <a:t>.</a:t>
            </a:r>
          </a:p>
          <a:p>
            <a:pPr marL="457200" lvl="1" indent="0">
              <a:buNone/>
            </a:pPr>
            <a:endParaRPr lang="en-US" sz="500" dirty="0">
              <a:solidFill>
                <a:schemeClr val="tx1">
                  <a:lumMod val="65000"/>
                  <a:lumOff val="35000"/>
                </a:schemeClr>
              </a:solidFill>
            </a:endParaRPr>
          </a:p>
          <a:p>
            <a:pPr marL="800100" lvl="1" indent="-342900"/>
            <a:r>
              <a:rPr lang="fr-FR" sz="2000" dirty="0" err="1" smtClean="0">
                <a:solidFill>
                  <a:schemeClr val="tx1">
                    <a:lumMod val="65000"/>
                    <a:lumOff val="35000"/>
                  </a:schemeClr>
                </a:solidFill>
              </a:rPr>
              <a:t>Finally</a:t>
            </a:r>
            <a:r>
              <a:rPr lang="fr-FR" sz="2000" dirty="0" smtClean="0">
                <a:solidFill>
                  <a:schemeClr val="tx1">
                    <a:lumMod val="65000"/>
                    <a:lumOff val="35000"/>
                  </a:schemeClr>
                </a:solidFill>
              </a:rPr>
              <a:t>, </a:t>
            </a:r>
            <a:r>
              <a:rPr lang="fr-FR" sz="2000" dirty="0" err="1" smtClean="0">
                <a:solidFill>
                  <a:schemeClr val="tx1">
                    <a:lumMod val="65000"/>
                    <a:lumOff val="35000"/>
                  </a:schemeClr>
                </a:solidFill>
              </a:rPr>
              <a:t>we</a:t>
            </a:r>
            <a:r>
              <a:rPr lang="fr-FR" sz="2000" dirty="0" smtClean="0">
                <a:solidFill>
                  <a:schemeClr val="tx1">
                    <a:lumMod val="65000"/>
                    <a:lumOff val="35000"/>
                  </a:schemeClr>
                </a:solidFill>
              </a:rPr>
              <a:t> </a:t>
            </a:r>
            <a:r>
              <a:rPr lang="fr-FR" sz="2000" dirty="0" err="1" smtClean="0">
                <a:solidFill>
                  <a:schemeClr val="tx1">
                    <a:lumMod val="65000"/>
                    <a:lumOff val="35000"/>
                  </a:schemeClr>
                </a:solidFill>
              </a:rPr>
              <a:t>estimate</a:t>
            </a:r>
            <a:r>
              <a:rPr lang="fr-FR" sz="2000" dirty="0" smtClean="0">
                <a:solidFill>
                  <a:schemeClr val="tx1">
                    <a:lumMod val="65000"/>
                    <a:lumOff val="35000"/>
                  </a:schemeClr>
                </a:solidFill>
              </a:rPr>
              <a:t> the </a:t>
            </a:r>
            <a:r>
              <a:rPr lang="fr-FR" sz="2000" u="sng" dirty="0" err="1" smtClean="0">
                <a:solidFill>
                  <a:schemeClr val="tx1">
                    <a:lumMod val="65000"/>
                    <a:lumOff val="35000"/>
                  </a:schemeClr>
                </a:solidFill>
              </a:rPr>
              <a:t>dynamic</a:t>
            </a:r>
            <a:r>
              <a:rPr lang="fr-FR" sz="2000" u="sng" dirty="0" smtClean="0">
                <a:solidFill>
                  <a:schemeClr val="tx1">
                    <a:lumMod val="65000"/>
                    <a:lumOff val="35000"/>
                  </a:schemeClr>
                </a:solidFill>
              </a:rPr>
              <a:t> </a:t>
            </a:r>
            <a:r>
              <a:rPr lang="fr-FR" sz="2000" u="sng" dirty="0" err="1" smtClean="0">
                <a:solidFill>
                  <a:schemeClr val="tx1">
                    <a:lumMod val="65000"/>
                    <a:lumOff val="35000"/>
                  </a:schemeClr>
                </a:solidFill>
              </a:rPr>
              <a:t>VaR</a:t>
            </a:r>
            <a:r>
              <a:rPr lang="fr-FR" sz="2000" u="sng" dirty="0" smtClean="0">
                <a:solidFill>
                  <a:schemeClr val="tx1">
                    <a:lumMod val="65000"/>
                    <a:lumOff val="35000"/>
                  </a:schemeClr>
                </a:solidFill>
              </a:rPr>
              <a:t> of </a:t>
            </a:r>
            <a:r>
              <a:rPr lang="fr-FR" sz="2000" u="sng" dirty="0" err="1" smtClean="0">
                <a:solidFill>
                  <a:schemeClr val="tx1">
                    <a:lumMod val="65000"/>
                    <a:lumOff val="35000"/>
                  </a:schemeClr>
                </a:solidFill>
              </a:rPr>
              <a:t>these</a:t>
            </a:r>
            <a:r>
              <a:rPr lang="fr-FR" sz="2000" u="sng" dirty="0" smtClean="0">
                <a:solidFill>
                  <a:schemeClr val="tx1">
                    <a:lumMod val="65000"/>
                    <a:lumOff val="35000"/>
                  </a:schemeClr>
                </a:solidFill>
              </a:rPr>
              <a:t> </a:t>
            </a:r>
            <a:r>
              <a:rPr lang="fr-FR" sz="2000" u="sng" dirty="0" err="1" smtClean="0">
                <a:solidFill>
                  <a:schemeClr val="tx1">
                    <a:lumMod val="65000"/>
                    <a:lumOff val="35000"/>
                  </a:schemeClr>
                </a:solidFill>
              </a:rPr>
              <a:t>factors</a:t>
            </a:r>
            <a:r>
              <a:rPr lang="fr-FR" sz="2000" dirty="0">
                <a:solidFill>
                  <a:schemeClr val="tx1">
                    <a:lumMod val="65000"/>
                    <a:lumOff val="35000"/>
                  </a:schemeClr>
                </a:solidFill>
              </a:rPr>
              <a:t> </a:t>
            </a:r>
            <a:endParaRPr lang="fr-FR" sz="2000" dirty="0" smtClean="0">
              <a:solidFill>
                <a:schemeClr val="tx1">
                  <a:lumMod val="65000"/>
                  <a:lumOff val="35000"/>
                </a:schemeClr>
              </a:solidFill>
            </a:endParaRPr>
          </a:p>
          <a:p>
            <a:pPr marL="1200150" lvl="2" indent="-342900"/>
            <a:r>
              <a:rPr lang="fr-FR" sz="1800" dirty="0" smtClean="0">
                <a:solidFill>
                  <a:schemeClr val="tx1">
                    <a:lumMod val="65000"/>
                    <a:lumOff val="35000"/>
                  </a:schemeClr>
                </a:solidFill>
              </a:rPr>
              <a:t>(i) for </a:t>
            </a:r>
            <a:r>
              <a:rPr lang="fr-FR" sz="1800" dirty="0" err="1" smtClean="0">
                <a:solidFill>
                  <a:schemeClr val="tx1">
                    <a:lumMod val="65000"/>
                    <a:lumOff val="35000"/>
                  </a:schemeClr>
                </a:solidFill>
              </a:rPr>
              <a:t>consistency</a:t>
            </a:r>
            <a:r>
              <a:rPr lang="fr-FR" sz="1800" dirty="0" smtClean="0">
                <a:solidFill>
                  <a:schemeClr val="tx1">
                    <a:lumMod val="65000"/>
                    <a:lumOff val="35000"/>
                  </a:schemeClr>
                </a:solidFill>
              </a:rPr>
              <a:t> </a:t>
            </a:r>
            <a:r>
              <a:rPr lang="fr-FR" sz="1800" dirty="0" err="1" smtClean="0">
                <a:solidFill>
                  <a:schemeClr val="tx1">
                    <a:lumMod val="65000"/>
                    <a:lumOff val="35000"/>
                  </a:schemeClr>
                </a:solidFill>
              </a:rPr>
              <a:t>with</a:t>
            </a:r>
            <a:r>
              <a:rPr lang="fr-FR" sz="1800" dirty="0" smtClean="0">
                <a:solidFill>
                  <a:schemeClr val="tx1">
                    <a:lumMod val="65000"/>
                    <a:lumOff val="35000"/>
                  </a:schemeClr>
                </a:solidFill>
              </a:rPr>
              <a:t> the first </a:t>
            </a:r>
            <a:r>
              <a:rPr lang="fr-FR" sz="1800" dirty="0" err="1" smtClean="0">
                <a:solidFill>
                  <a:schemeClr val="tx1">
                    <a:lumMod val="65000"/>
                    <a:lumOff val="35000"/>
                  </a:schemeClr>
                </a:solidFill>
              </a:rPr>
              <a:t>step</a:t>
            </a:r>
            <a:r>
              <a:rPr lang="fr-FR" sz="1800" dirty="0" smtClean="0">
                <a:solidFill>
                  <a:schemeClr val="tx1">
                    <a:lumMod val="65000"/>
                    <a:lumOff val="35000"/>
                  </a:schemeClr>
                </a:solidFill>
              </a:rPr>
              <a:t>, </a:t>
            </a:r>
          </a:p>
          <a:p>
            <a:pPr marL="1200150" lvl="2" indent="-342900"/>
            <a:r>
              <a:rPr lang="fr-FR" sz="1800" dirty="0" smtClean="0">
                <a:solidFill>
                  <a:schemeClr val="tx1">
                    <a:lumMod val="65000"/>
                    <a:lumOff val="35000"/>
                  </a:schemeClr>
                </a:solidFill>
              </a:rPr>
              <a:t>(ii) to </a:t>
            </a:r>
            <a:r>
              <a:rPr lang="fr-FR" sz="1800" dirty="0" err="1" smtClean="0">
                <a:solidFill>
                  <a:schemeClr val="tx1">
                    <a:lumMod val="65000"/>
                    <a:lumOff val="35000"/>
                  </a:schemeClr>
                </a:solidFill>
              </a:rPr>
              <a:t>reflect</a:t>
            </a:r>
            <a:r>
              <a:rPr lang="fr-FR" sz="1800" dirty="0" smtClean="0">
                <a:solidFill>
                  <a:schemeClr val="tx1">
                    <a:lumMod val="65000"/>
                    <a:lumOff val="35000"/>
                  </a:schemeClr>
                </a:solidFill>
              </a:rPr>
              <a:t> </a:t>
            </a:r>
            <a:r>
              <a:rPr lang="fr-FR" sz="1800" dirty="0" err="1" smtClean="0">
                <a:solidFill>
                  <a:schemeClr val="tx1">
                    <a:lumMod val="65000"/>
                    <a:lumOff val="35000"/>
                  </a:schemeClr>
                </a:solidFill>
              </a:rPr>
              <a:t>extreme</a:t>
            </a:r>
            <a:r>
              <a:rPr lang="fr-FR" sz="1800" dirty="0" smtClean="0">
                <a:solidFill>
                  <a:schemeClr val="tx1">
                    <a:lumMod val="65000"/>
                    <a:lumOff val="35000"/>
                  </a:schemeClr>
                </a:solidFill>
              </a:rPr>
              <a:t> climate </a:t>
            </a:r>
            <a:r>
              <a:rPr lang="fr-FR" sz="1800" dirty="0" err="1" smtClean="0">
                <a:solidFill>
                  <a:schemeClr val="tx1">
                    <a:lumMod val="65000"/>
                    <a:lumOff val="35000"/>
                  </a:schemeClr>
                </a:solidFill>
              </a:rPr>
              <a:t>shocks</a:t>
            </a:r>
            <a:r>
              <a:rPr lang="fr-FR" sz="1800" dirty="0" smtClean="0">
                <a:solidFill>
                  <a:schemeClr val="tx1">
                    <a:lumMod val="65000"/>
                    <a:lumOff val="35000"/>
                  </a:schemeClr>
                </a:solidFill>
              </a:rPr>
              <a:t>, </a:t>
            </a:r>
          </a:p>
          <a:p>
            <a:pPr marL="1200150" lvl="2" indent="-342900"/>
            <a:r>
              <a:rPr lang="fr-FR" sz="1800" dirty="0" smtClean="0">
                <a:solidFill>
                  <a:schemeClr val="tx1">
                    <a:lumMod val="65000"/>
                    <a:lumOff val="35000"/>
                  </a:schemeClr>
                </a:solidFill>
              </a:rPr>
              <a:t>(iii) to </a:t>
            </a:r>
            <a:r>
              <a:rPr lang="fr-FR" sz="1800" dirty="0" err="1" smtClean="0">
                <a:solidFill>
                  <a:schemeClr val="tx1">
                    <a:lumMod val="65000"/>
                    <a:lumOff val="35000"/>
                  </a:schemeClr>
                </a:solidFill>
              </a:rPr>
              <a:t>account</a:t>
            </a:r>
            <a:r>
              <a:rPr lang="fr-FR" sz="1800" dirty="0" smtClean="0">
                <a:solidFill>
                  <a:schemeClr val="tx1">
                    <a:lumMod val="65000"/>
                    <a:lumOff val="35000"/>
                  </a:schemeClr>
                </a:solidFill>
              </a:rPr>
              <a:t> for </a:t>
            </a:r>
            <a:r>
              <a:rPr lang="fr-FR" sz="1800" dirty="0" err="1" smtClean="0">
                <a:solidFill>
                  <a:schemeClr val="tx1">
                    <a:lumMod val="65000"/>
                    <a:lumOff val="35000"/>
                  </a:schemeClr>
                </a:solidFill>
              </a:rPr>
              <a:t>uncertainty</a:t>
            </a:r>
            <a:r>
              <a:rPr lang="fr-FR" sz="1800" dirty="0" smtClean="0">
                <a:solidFill>
                  <a:schemeClr val="tx1">
                    <a:lumMod val="65000"/>
                    <a:lumOff val="35000"/>
                  </a:schemeClr>
                </a:solidFill>
              </a:rPr>
              <a:t> in the </a:t>
            </a:r>
            <a:r>
              <a:rPr lang="fr-FR" sz="1800" dirty="0" err="1" smtClean="0">
                <a:solidFill>
                  <a:schemeClr val="tx1">
                    <a:lumMod val="65000"/>
                    <a:lumOff val="35000"/>
                  </a:schemeClr>
                </a:solidFill>
              </a:rPr>
              <a:t>pricing</a:t>
            </a:r>
            <a:r>
              <a:rPr lang="fr-FR" sz="1800" dirty="0" smtClean="0">
                <a:solidFill>
                  <a:schemeClr val="tx1">
                    <a:lumMod val="65000"/>
                    <a:lumOff val="35000"/>
                  </a:schemeClr>
                </a:solidFill>
              </a:rPr>
              <a:t> of green and </a:t>
            </a:r>
            <a:r>
              <a:rPr lang="fr-FR" sz="1800" dirty="0" err="1" smtClean="0">
                <a:solidFill>
                  <a:schemeClr val="tx1">
                    <a:lumMod val="65000"/>
                    <a:lumOff val="35000"/>
                  </a:schemeClr>
                </a:solidFill>
              </a:rPr>
              <a:t>brown</a:t>
            </a:r>
            <a:r>
              <a:rPr lang="fr-FR" sz="1800" dirty="0" smtClean="0">
                <a:solidFill>
                  <a:schemeClr val="tx1">
                    <a:lumMod val="65000"/>
                    <a:lumOff val="35000"/>
                  </a:schemeClr>
                </a:solidFill>
              </a:rPr>
              <a:t> </a:t>
            </a:r>
            <a:r>
              <a:rPr lang="fr-FR" sz="1800" dirty="0" err="1" smtClean="0">
                <a:solidFill>
                  <a:schemeClr val="tx1">
                    <a:lumMod val="65000"/>
                    <a:lumOff val="35000"/>
                  </a:schemeClr>
                </a:solidFill>
              </a:rPr>
              <a:t>firms</a:t>
            </a:r>
            <a:r>
              <a:rPr lang="fr-FR" sz="1800" dirty="0" smtClean="0">
                <a:solidFill>
                  <a:schemeClr val="tx1">
                    <a:lumMod val="65000"/>
                    <a:lumOff val="35000"/>
                  </a:schemeClr>
                </a:solidFill>
              </a:rPr>
              <a:t>.</a:t>
            </a:r>
            <a:endParaRPr lang="fr-FR" sz="1800" dirty="0">
              <a:solidFill>
                <a:schemeClr val="tx1">
                  <a:lumMod val="65000"/>
                  <a:lumOff val="35000"/>
                </a:schemeClr>
              </a:solidFill>
            </a:endParaRPr>
          </a:p>
          <a:p>
            <a:pPr marL="800100" lvl="1" indent="-342900"/>
            <a:endParaRPr lang="en-US" sz="20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6873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BARIT-BDF-PPT-1">
  <a:themeElements>
    <a:clrScheme name="Personnalisé 1">
      <a:dk1>
        <a:sysClr val="windowText" lastClr="000000"/>
      </a:dk1>
      <a:lt1>
        <a:sysClr val="window" lastClr="FFFFFF"/>
      </a:lt1>
      <a:dk2>
        <a:srgbClr val="666666"/>
      </a:dk2>
      <a:lt2>
        <a:srgbClr val="D2D2D2"/>
      </a:lt2>
      <a:accent1>
        <a:srgbClr val="205AA7"/>
      </a:accent1>
      <a:accent2>
        <a:srgbClr val="005BD3"/>
      </a:accent2>
      <a:accent3>
        <a:srgbClr val="00449E"/>
      </a:accent3>
      <a:accent4>
        <a:srgbClr val="00449E"/>
      </a:accent4>
      <a:accent5>
        <a:srgbClr val="800080"/>
      </a:accent5>
      <a:accent6>
        <a:srgbClr val="D60093"/>
      </a:accent6>
      <a:hlink>
        <a:srgbClr val="A0006E"/>
      </a:hlink>
      <a:folHlink>
        <a:srgbClr val="FE19FF"/>
      </a:folHlink>
    </a:clrScheme>
    <a:fontScheme name="Personnalisé 1">
      <a:majorFont>
        <a:latin typeface="Calibri"/>
        <a:ea typeface=""/>
        <a:cs typeface=""/>
      </a:majorFont>
      <a:minorFont>
        <a:latin typeface="Calibri"/>
        <a:ea typeface=""/>
        <a:cs typeface=""/>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F973F394-0715-403B-82D5-A5974724CDCB}" vid="{99DE3248-B40E-4EFD-A9DE-0427E23B653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DFTheme xmlns="http://schemas.microsoft.com/sharepoint/v3" xsi:nil="true"/>
    <Categories xmlns="http://schemas.microsoft.com/sharepoint/v3" xsi:nil="true"/>
    <Description xmlns="f687ba61-5d74-4821-b051-a88d64463277" xsi:nil="true"/>
    <BDFCategori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8B699E95CC4C4E89811DE8D90E0602" ma:contentTypeVersion="0" ma:contentTypeDescription="Crée un document." ma:contentTypeScope="" ma:versionID="5208832eeca267ab407bcc8925aefd41">
  <xsd:schema xmlns:xsd="http://www.w3.org/2001/XMLSchema" xmlns:xs="http://www.w3.org/2001/XMLSchema" xmlns:p="http://schemas.microsoft.com/office/2006/metadata/properties" xmlns:ns1="http://schemas.microsoft.com/sharepoint/v3" xmlns:ns2="f687ba61-5d74-4821-b051-a88d64463277" targetNamespace="http://schemas.microsoft.com/office/2006/metadata/properties" ma:root="true" ma:fieldsID="d8016fd7f0d687d4841722cdac7f634c" ns1:_="" ns2:_="">
    <xsd:import namespace="http://schemas.microsoft.com/sharepoint/v3"/>
    <xsd:import namespace="f687ba61-5d74-4821-b051-a88d64463277"/>
    <xsd:element name="properties">
      <xsd:complexType>
        <xsd:sequence>
          <xsd:element name="documentManagement">
            <xsd:complexType>
              <xsd:all>
                <xsd:element ref="ns2:Description" minOccurs="0"/>
                <xsd:element ref="ns1:Categories" minOccurs="0"/>
                <xsd:element ref="ns1:BDFTheme" minOccurs="0"/>
                <xsd:element ref="ns1:BDFCategor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ies" ma:index="9" nillable="true" ma:displayName="Catégories" ma:internalName="Categories" ma:readOnly="false">
      <xsd:simpleType>
        <xsd:restriction base="dms:Text"/>
      </xsd:simpleType>
    </xsd:element>
    <xsd:element name="BDFTheme" ma:index="10" nillable="true" ma:displayName="Thème" ma:format="Dropdown" ma:internalName="BDFTheme">
      <xsd:simpleType>
        <xsd:restriction base="dms:Choice">
          <xsd:enumeration value="-"/>
        </xsd:restriction>
      </xsd:simpleType>
    </xsd:element>
    <xsd:element name="BDFCategorie" ma:index="11" nillable="true" ma:displayName="Catégorie" ma:format="Dropdown" ma:internalName="BDFCategorie">
      <xsd:simpleType>
        <xsd:restriction base="dms:Choice">
          <xsd:enumeration value="-"/>
        </xsd:restriction>
      </xsd:simpleType>
    </xsd:element>
  </xsd:schema>
  <xsd:schema xmlns:xsd="http://www.w3.org/2001/XMLSchema" xmlns:xs="http://www.w3.org/2001/XMLSchema" xmlns:dms="http://schemas.microsoft.com/office/2006/documentManagement/types" xmlns:pc="http://schemas.microsoft.com/office/infopath/2007/PartnerControls" targetNamespace="f687ba61-5d74-4821-b051-a88d64463277" elementFormDefault="qualified">
    <xsd:import namespace="http://schemas.microsoft.com/office/2006/documentManagement/types"/>
    <xsd:import namespace="http://schemas.microsoft.com/office/infopath/2007/PartnerControls"/>
    <xsd:element name="Description" ma:index="8" nillable="true" ma:displayName="Description" ma:internalName="Description"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FDDFE8-55E5-4F72-9917-6DF7276A2EF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f687ba61-5d74-4821-b051-a88d64463277"/>
    <ds:schemaRef ds:uri="http://www.w3.org/XML/1998/namespace"/>
  </ds:schemaRefs>
</ds:datastoreItem>
</file>

<file path=customXml/itemProps2.xml><?xml version="1.0" encoding="utf-8"?>
<ds:datastoreItem xmlns:ds="http://schemas.openxmlformats.org/officeDocument/2006/customXml" ds:itemID="{41323C1A-603D-4890-99D6-2670B78F61AD}">
  <ds:schemaRefs>
    <ds:schemaRef ds:uri="http://schemas.microsoft.com/sharepoint/v3/contenttype/forms"/>
  </ds:schemaRefs>
</ds:datastoreItem>
</file>

<file path=customXml/itemProps3.xml><?xml version="1.0" encoding="utf-8"?>
<ds:datastoreItem xmlns:ds="http://schemas.openxmlformats.org/officeDocument/2006/customXml" ds:itemID="{01693CD2-431E-45B1-95F5-4F4BEC81E2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7ba61-5d74-4821-b051-a88d64463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Modele_PPT_PSF</Template>
  <TotalTime>16293</TotalTime>
  <Words>5057</Words>
  <Application>Microsoft Office PowerPoint</Application>
  <PresentationFormat>Affichage à l'écran (4:3)</PresentationFormat>
  <Paragraphs>931</Paragraphs>
  <Slides>39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Cambria Math</vt:lpstr>
      <vt:lpstr>Symbol</vt:lpstr>
      <vt:lpstr>Times New Roman</vt:lpstr>
      <vt:lpstr>Wingdings</vt:lpstr>
      <vt:lpstr>GABARIT-BDF-PPT-1</vt:lpstr>
      <vt:lpstr>Systemic Climate risk</vt:lpstr>
      <vt:lpstr>Layout</vt:lpstr>
      <vt:lpstr>introduction</vt:lpstr>
      <vt:lpstr>Introduction</vt:lpstr>
      <vt:lpstr>Objective</vt:lpstr>
      <vt:lpstr>The Framework – Intuition</vt:lpstr>
      <vt:lpstr>The Framework – Summary</vt:lpstr>
      <vt:lpstr>The Framework – STEP I</vt:lpstr>
      <vt:lpstr>The Framework – STEP II</vt:lpstr>
      <vt:lpstr>The Framework – STEP II</vt:lpstr>
      <vt:lpstr>The Framework – STEP III</vt:lpstr>
      <vt:lpstr>The Framework – STEP IV</vt:lpstr>
      <vt:lpstr>Literature review (I)</vt:lpstr>
      <vt:lpstr>Literature review (II)</vt:lpstr>
      <vt:lpstr>Data (I)</vt:lpstr>
      <vt:lpstr>Data (II)</vt:lpstr>
      <vt:lpstr>DATA (iii)</vt:lpstr>
      <vt:lpstr>Results – Individual exposures to climate risks</vt:lpstr>
      <vt:lpstr>Results – Transition risk by financial industry</vt:lpstr>
      <vt:lpstr>Results – Effect of climate risks on systemic risk (I)</vt:lpstr>
      <vt:lpstr>Results – Effect of climate risks on systemic risk (II)</vt:lpstr>
      <vt:lpstr>Results – Characteristics correlated with transition risk</vt:lpstr>
      <vt:lpstr>Results – Characteristics correlated with Physical risk</vt:lpstr>
      <vt:lpstr>Results – Adaptation measures to Transition risk</vt:lpstr>
      <vt:lpstr>Results – Adaptation measures to physical risk</vt:lpstr>
      <vt:lpstr>Robustness TESTs</vt:lpstr>
      <vt:lpstr>Conclusion</vt:lpstr>
      <vt:lpstr>Présentation PowerPoint</vt:lpstr>
      <vt:lpstr>Appendix – Dynamic VaR estimation</vt:lpstr>
      <vt:lpstr>Appendix – Time variation in systemic risk</vt:lpstr>
      <vt:lpstr>Appendix – Climate risk Factors</vt:lpstr>
      <vt:lpstr>Appendix – Factor correlation</vt:lpstr>
      <vt:lpstr>Appendix – Physical risk by financial industry</vt:lpstr>
      <vt:lpstr>Appendix – Transition risk by country</vt:lpstr>
      <vt:lpstr>Appendix – Physical risk by country</vt:lpstr>
      <vt:lpstr>Appendix – Other factors description (I)</vt:lpstr>
      <vt:lpstr>Appendix – Other factors description (II)</vt:lpstr>
      <vt:lpstr>Appendix – Other variable description (II)</vt:lpstr>
      <vt:lpstr>Appendix – Other variable description (II)</vt:lpstr>
    </vt:vector>
  </TitlesOfParts>
  <Company>Banque de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Tristan Jourde</dc:creator>
  <cp:lastModifiedBy>JOURDE Tristan (DGSO DSF)</cp:lastModifiedBy>
  <cp:revision>298</cp:revision>
  <cp:lastPrinted>2019-10-04T08:47:22Z</cp:lastPrinted>
  <dcterms:created xsi:type="dcterms:W3CDTF">2021-06-17T13:07:52Z</dcterms:created>
  <dcterms:modified xsi:type="dcterms:W3CDTF">2023-05-29T09:06:45Z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0x010100668B699E95CC4C4E89811DE8D90E0602</vt:lpwstr>
  </property>
</Properties>
</file>