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4"/>
  </p:notesMasterIdLst>
  <p:sldIdLst>
    <p:sldId id="256" r:id="rId2"/>
    <p:sldId id="721" r:id="rId3"/>
    <p:sldId id="676" r:id="rId4"/>
    <p:sldId id="288" r:id="rId5"/>
    <p:sldId id="289" r:id="rId6"/>
    <p:sldId id="690" r:id="rId7"/>
    <p:sldId id="691" r:id="rId8"/>
    <p:sldId id="327" r:id="rId9"/>
    <p:sldId id="328" r:id="rId10"/>
    <p:sldId id="694" r:id="rId11"/>
    <p:sldId id="260" r:id="rId12"/>
    <p:sldId id="475" r:id="rId13"/>
    <p:sldId id="498" r:id="rId14"/>
    <p:sldId id="514" r:id="rId15"/>
    <p:sldId id="476" r:id="rId16"/>
    <p:sldId id="631" r:id="rId17"/>
    <p:sldId id="677" r:id="rId18"/>
    <p:sldId id="678" r:id="rId19"/>
    <p:sldId id="679" r:id="rId20"/>
    <p:sldId id="682" r:id="rId21"/>
    <p:sldId id="695" r:id="rId22"/>
    <p:sldId id="271" r:id="rId23"/>
    <p:sldId id="379" r:id="rId24"/>
    <p:sldId id="685" r:id="rId25"/>
    <p:sldId id="566" r:id="rId26"/>
    <p:sldId id="549" r:id="rId27"/>
    <p:sldId id="568" r:id="rId28"/>
    <p:sldId id="563" r:id="rId29"/>
    <p:sldId id="551" r:id="rId30"/>
    <p:sldId id="552" r:id="rId31"/>
    <p:sldId id="601" r:id="rId32"/>
    <p:sldId id="268" r:id="rId33"/>
    <p:sldId id="555" r:id="rId34"/>
    <p:sldId id="518" r:id="rId35"/>
    <p:sldId id="539" r:id="rId36"/>
    <p:sldId id="540" r:id="rId37"/>
    <p:sldId id="628" r:id="rId38"/>
    <p:sldId id="559" r:id="rId39"/>
    <p:sldId id="560" r:id="rId40"/>
    <p:sldId id="696" r:id="rId41"/>
    <p:sldId id="686" r:id="rId42"/>
    <p:sldId id="602" r:id="rId43"/>
    <p:sldId id="687" r:id="rId44"/>
    <p:sldId id="683" r:id="rId45"/>
    <p:sldId id="605" r:id="rId46"/>
    <p:sldId id="606" r:id="rId47"/>
    <p:sldId id="607" r:id="rId48"/>
    <p:sldId id="323" r:id="rId49"/>
    <p:sldId id="324" r:id="rId50"/>
    <p:sldId id="684" r:id="rId51"/>
    <p:sldId id="522" r:id="rId52"/>
    <p:sldId id="527" r:id="rId53"/>
    <p:sldId id="547" r:id="rId54"/>
    <p:sldId id="277" r:id="rId55"/>
    <p:sldId id="545" r:id="rId56"/>
    <p:sldId id="546" r:id="rId57"/>
    <p:sldId id="525" r:id="rId58"/>
    <p:sldId id="276" r:id="rId59"/>
    <p:sldId id="722" r:id="rId60"/>
    <p:sldId id="543" r:id="rId61"/>
    <p:sldId id="515" r:id="rId62"/>
    <p:sldId id="505" r:id="rId63"/>
    <p:sldId id="642" r:id="rId64"/>
    <p:sldId id="643" r:id="rId65"/>
    <p:sldId id="644" r:id="rId66"/>
    <p:sldId id="507" r:id="rId67"/>
    <p:sldId id="500" r:id="rId68"/>
    <p:sldId id="645" r:id="rId69"/>
    <p:sldId id="693" r:id="rId70"/>
    <p:sldId id="647" r:id="rId71"/>
    <p:sldId id="648" r:id="rId72"/>
    <p:sldId id="649" r:id="rId73"/>
    <p:sldId id="650" r:id="rId74"/>
    <p:sldId id="651" r:id="rId75"/>
    <p:sldId id="517" r:id="rId76"/>
    <p:sldId id="660" r:id="rId77"/>
    <p:sldId id="661" r:id="rId78"/>
    <p:sldId id="662" r:id="rId79"/>
    <p:sldId id="663" r:id="rId80"/>
    <p:sldId id="556" r:id="rId81"/>
    <p:sldId id="664" r:id="rId82"/>
    <p:sldId id="665" r:id="rId83"/>
    <p:sldId id="666" r:id="rId84"/>
    <p:sldId id="667" r:id="rId85"/>
    <p:sldId id="668" r:id="rId86"/>
    <p:sldId id="669" r:id="rId87"/>
    <p:sldId id="670" r:id="rId88"/>
    <p:sldId id="671" r:id="rId89"/>
    <p:sldId id="672" r:id="rId90"/>
    <p:sldId id="673" r:id="rId91"/>
    <p:sldId id="674" r:id="rId92"/>
    <p:sldId id="675" r:id="rId93"/>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47"/>
    <p:restoredTop sz="95781"/>
  </p:normalViewPr>
  <p:slideViewPr>
    <p:cSldViewPr snapToGrid="0">
      <p:cViewPr varScale="1">
        <p:scale>
          <a:sx n="79" d="100"/>
          <a:sy n="79" d="100"/>
        </p:scale>
        <p:origin x="224" y="76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38A04E-C2A9-164D-B2C5-94C9A322EC60}" type="datetimeFigureOut">
              <a:rPr lang="en-GB" smtClean="0"/>
              <a:t>26/05/2023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5AED6D-42AD-4046-93D5-A2D1F8DB7097}" type="slidenum">
              <a:rPr lang="en-GB" smtClean="0"/>
              <a:t>‹#›</a:t>
            </a:fld>
            <a:endParaRPr lang="en-GB"/>
          </a:p>
        </p:txBody>
      </p:sp>
    </p:spTree>
    <p:extLst>
      <p:ext uri="{BB962C8B-B14F-4D97-AF65-F5344CB8AC3E}">
        <p14:creationId xmlns:p14="http://schemas.microsoft.com/office/powerpoint/2010/main" val="2223274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current research focus is two areas. The first research area is federated </a:t>
            </a:r>
            <a:r>
              <a:rPr lang="en-US" dirty="0" err="1"/>
              <a:t>mutl</a:t>
            </a:r>
            <a:r>
              <a:rPr lang="en-US" dirty="0"/>
              <a:t>-task learning which is relevant e.g. for the high-precision management of pandemics. Indeed, the personalized </a:t>
            </a:r>
            <a:r>
              <a:rPr lang="en-US" dirty="0" err="1"/>
              <a:t>predicition</a:t>
            </a:r>
            <a:r>
              <a:rPr lang="en-US" dirty="0"/>
              <a:t> of infection risks results in a networked collection of individual learning tasks. Each single task corresponds to learning </a:t>
            </a:r>
            <a:r>
              <a:rPr lang="en-US" dirty="0" err="1"/>
              <a:t>accurated</a:t>
            </a:r>
            <a:r>
              <a:rPr lang="en-US" dirty="0"/>
              <a:t> infection risk predictors for a particular person. I will talk more about how the statistical and computational aspects of such federated </a:t>
            </a:r>
            <a:r>
              <a:rPr lang="en-US" dirty="0" err="1"/>
              <a:t>multit</a:t>
            </a:r>
            <a:r>
              <a:rPr lang="en-US" dirty="0"/>
              <a:t>-task earning problems </a:t>
            </a:r>
            <a:r>
              <a:rPr lang="en-US" dirty="0" err="1"/>
              <a:t>udring</a:t>
            </a:r>
            <a:r>
              <a:rPr lang="en-US" dirty="0"/>
              <a:t> the main part of my talk. </a:t>
            </a:r>
          </a:p>
          <a:p>
            <a:endParaRPr lang="en-US" dirty="0"/>
          </a:p>
        </p:txBody>
      </p:sp>
      <p:sp>
        <p:nvSpPr>
          <p:cNvPr id="4" name="Slide Number Placeholder 3"/>
          <p:cNvSpPr>
            <a:spLocks noGrp="1"/>
          </p:cNvSpPr>
          <p:nvPr>
            <p:ph type="sldNum" sz="quarter" idx="5"/>
          </p:nvPr>
        </p:nvSpPr>
        <p:spPr/>
        <p:txBody>
          <a:bodyPr/>
          <a:lstStyle/>
          <a:p>
            <a:fld id="{D23F596F-AE3B-CB49-A71A-0B549FB29E75}" type="slidenum">
              <a:rPr lang="en-US" smtClean="0"/>
              <a:t>4</a:t>
            </a:fld>
            <a:endParaRPr lang="en-US"/>
          </a:p>
        </p:txBody>
      </p:sp>
    </p:spTree>
    <p:extLst>
      <p:ext uri="{BB962C8B-B14F-4D97-AF65-F5344CB8AC3E}">
        <p14:creationId xmlns:p14="http://schemas.microsoft.com/office/powerpoint/2010/main" val="1075922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sample size m is the nr. of different datapoints in the training set </a:t>
            </a:r>
          </a:p>
        </p:txBody>
      </p:sp>
      <p:sp>
        <p:nvSpPr>
          <p:cNvPr id="4" name="Slide Number Placeholder 3"/>
          <p:cNvSpPr>
            <a:spLocks noGrp="1"/>
          </p:cNvSpPr>
          <p:nvPr>
            <p:ph type="sldNum" sz="quarter" idx="5"/>
          </p:nvPr>
        </p:nvSpPr>
        <p:spPr/>
        <p:txBody>
          <a:bodyPr/>
          <a:lstStyle/>
          <a:p>
            <a:fld id="{19A38D75-0206-7D4B-8B77-92E1A2CE2F43}" type="slidenum">
              <a:rPr lang="en-US" smtClean="0"/>
              <a:t>61</a:t>
            </a:fld>
            <a:endParaRPr lang="en-US"/>
          </a:p>
        </p:txBody>
      </p:sp>
    </p:spTree>
    <p:extLst>
      <p:ext uri="{BB962C8B-B14F-4D97-AF65-F5344CB8AC3E}">
        <p14:creationId xmlns:p14="http://schemas.microsoft.com/office/powerpoint/2010/main" val="1094825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B8590F-7112-9F46-BE42-8ECB2BD7B1AC}" type="slidenum">
              <a:rPr lang="en-US" smtClean="0"/>
              <a:t>62</a:t>
            </a:fld>
            <a:endParaRPr lang="en-US"/>
          </a:p>
        </p:txBody>
      </p:sp>
    </p:spTree>
    <p:extLst>
      <p:ext uri="{BB962C8B-B14F-4D97-AF65-F5344CB8AC3E}">
        <p14:creationId xmlns:p14="http://schemas.microsoft.com/office/powerpoint/2010/main" val="919975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B8590F-7112-9F46-BE42-8ECB2BD7B1AC}" type="slidenum">
              <a:rPr lang="en-US" smtClean="0"/>
              <a:t>63</a:t>
            </a:fld>
            <a:endParaRPr lang="en-US"/>
          </a:p>
        </p:txBody>
      </p:sp>
    </p:spTree>
    <p:extLst>
      <p:ext uri="{BB962C8B-B14F-4D97-AF65-F5344CB8AC3E}">
        <p14:creationId xmlns:p14="http://schemas.microsoft.com/office/powerpoint/2010/main" val="1708932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B8590F-7112-9F46-BE42-8ECB2BD7B1AC}" type="slidenum">
              <a:rPr lang="en-US" smtClean="0"/>
              <a:t>64</a:t>
            </a:fld>
            <a:endParaRPr lang="en-US"/>
          </a:p>
        </p:txBody>
      </p:sp>
    </p:spTree>
    <p:extLst>
      <p:ext uri="{BB962C8B-B14F-4D97-AF65-F5344CB8AC3E}">
        <p14:creationId xmlns:p14="http://schemas.microsoft.com/office/powerpoint/2010/main" val="3802836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B8590F-7112-9F46-BE42-8ECB2BD7B1AC}" type="slidenum">
              <a:rPr lang="en-US" smtClean="0"/>
              <a:t>65</a:t>
            </a:fld>
            <a:endParaRPr lang="en-US"/>
          </a:p>
        </p:txBody>
      </p:sp>
    </p:spTree>
    <p:extLst>
      <p:ext uri="{BB962C8B-B14F-4D97-AF65-F5344CB8AC3E}">
        <p14:creationId xmlns:p14="http://schemas.microsoft.com/office/powerpoint/2010/main" val="4099982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B8590F-7112-9F46-BE42-8ECB2BD7B1AC}" type="slidenum">
              <a:rPr lang="en-US" smtClean="0"/>
              <a:t>66</a:t>
            </a:fld>
            <a:endParaRPr lang="en-US"/>
          </a:p>
        </p:txBody>
      </p:sp>
    </p:spTree>
    <p:extLst>
      <p:ext uri="{BB962C8B-B14F-4D97-AF65-F5344CB8AC3E}">
        <p14:creationId xmlns:p14="http://schemas.microsoft.com/office/powerpoint/2010/main" val="970290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the first option to </a:t>
            </a:r>
            <a:r>
              <a:rPr lang="en-US" dirty="0" err="1"/>
              <a:t>ajdust</a:t>
            </a:r>
            <a:r>
              <a:rPr lang="en-US" dirty="0"/>
              <a:t> the ratio d/m. We could collect more data points for training set. </a:t>
            </a:r>
            <a:r>
              <a:rPr lang="en-US" dirty="0" err="1"/>
              <a:t>Wha</a:t>
            </a:r>
            <a:r>
              <a:rPr lang="en-US" dirty="0"/>
              <a:t> </a:t>
            </a:r>
            <a:r>
              <a:rPr lang="en-US" dirty="0" err="1"/>
              <a:t>tcould</a:t>
            </a:r>
            <a:r>
              <a:rPr lang="en-US" dirty="0"/>
              <a:t> be the problem here ? Note that we must know the labels of datapoints in the </a:t>
            </a:r>
            <a:r>
              <a:rPr lang="en-US" dirty="0" err="1"/>
              <a:t>trainig</a:t>
            </a:r>
            <a:r>
              <a:rPr lang="en-US" dirty="0"/>
              <a:t> </a:t>
            </a:r>
            <a:r>
              <a:rPr lang="en-US" dirty="0" err="1"/>
              <a:t>set.However</a:t>
            </a:r>
            <a:r>
              <a:rPr lang="en-US" dirty="0"/>
              <a:t>, we can use some domain knowledge do generate new datapoints synthetically(simulate it). </a:t>
            </a:r>
          </a:p>
        </p:txBody>
      </p:sp>
      <p:sp>
        <p:nvSpPr>
          <p:cNvPr id="4" name="Slide Number Placeholder 3"/>
          <p:cNvSpPr>
            <a:spLocks noGrp="1"/>
          </p:cNvSpPr>
          <p:nvPr>
            <p:ph type="sldNum" sz="quarter" idx="5"/>
          </p:nvPr>
        </p:nvSpPr>
        <p:spPr/>
        <p:txBody>
          <a:bodyPr/>
          <a:lstStyle/>
          <a:p>
            <a:fld id="{19A38D75-0206-7D4B-8B77-92E1A2CE2F43}" type="slidenum">
              <a:rPr lang="en-US" smtClean="0"/>
              <a:t>70</a:t>
            </a:fld>
            <a:endParaRPr lang="en-US"/>
          </a:p>
        </p:txBody>
      </p:sp>
    </p:spTree>
    <p:extLst>
      <p:ext uri="{BB962C8B-B14F-4D97-AF65-F5344CB8AC3E}">
        <p14:creationId xmlns:p14="http://schemas.microsoft.com/office/powerpoint/2010/main" val="1100709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A38D75-0206-7D4B-8B77-92E1A2CE2F43}" type="slidenum">
              <a:rPr lang="en-US" smtClean="0"/>
              <a:t>75</a:t>
            </a:fld>
            <a:endParaRPr lang="en-US"/>
          </a:p>
        </p:txBody>
      </p:sp>
    </p:spTree>
    <p:extLst>
      <p:ext uri="{BB962C8B-B14F-4D97-AF65-F5344CB8AC3E}">
        <p14:creationId xmlns:p14="http://schemas.microsoft.com/office/powerpoint/2010/main" val="3260646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use a larger number of perturbed copies for each datapoint in the original training set, we obtain an average loss which consists of the original training error and </a:t>
            </a:r>
          </a:p>
          <a:p>
            <a:r>
              <a:rPr lang="en-US" dirty="0"/>
              <a:t>another </a:t>
            </a:r>
            <a:r>
              <a:rPr lang="en-US" dirty="0" err="1"/>
              <a:t>comoennts</a:t>
            </a:r>
            <a:r>
              <a:rPr lang="en-US" dirty="0"/>
              <a:t> due to the perturbed datapoints. This </a:t>
            </a:r>
            <a:r>
              <a:rPr lang="en-US" dirty="0" err="1"/>
              <a:t>additoinal</a:t>
            </a:r>
            <a:r>
              <a:rPr lang="en-US" dirty="0"/>
              <a:t> component is approximately equal to the </a:t>
            </a:r>
            <a:r>
              <a:rPr lang="en-US" dirty="0" err="1"/>
              <a:t>reguarlization</a:t>
            </a:r>
            <a:r>
              <a:rPr lang="en-US" dirty="0"/>
              <a:t> term used in regularized ERM. </a:t>
            </a:r>
          </a:p>
        </p:txBody>
      </p:sp>
      <p:sp>
        <p:nvSpPr>
          <p:cNvPr id="4" name="Slide Number Placeholder 3"/>
          <p:cNvSpPr>
            <a:spLocks noGrp="1"/>
          </p:cNvSpPr>
          <p:nvPr>
            <p:ph type="sldNum" sz="quarter" idx="5"/>
          </p:nvPr>
        </p:nvSpPr>
        <p:spPr/>
        <p:txBody>
          <a:bodyPr/>
          <a:lstStyle/>
          <a:p>
            <a:fld id="{19A38D75-0206-7D4B-8B77-92E1A2CE2F43}" type="slidenum">
              <a:rPr lang="en-US" smtClean="0"/>
              <a:t>77</a:t>
            </a:fld>
            <a:endParaRPr lang="en-US"/>
          </a:p>
        </p:txBody>
      </p:sp>
    </p:spTree>
    <p:extLst>
      <p:ext uri="{BB962C8B-B14F-4D97-AF65-F5344CB8AC3E}">
        <p14:creationId xmlns:p14="http://schemas.microsoft.com/office/powerpoint/2010/main" val="3271913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second current research area is explainable machine learning. Our take on this hot topic is to measure the usefulness of an explanation by the amount by which the entropy of the prediction is reduced. An explanation can be any artefact that is revealed together with the prediction. For example, an explanation could amount to selecting a particular training example. Another form of explanations is obtained by listing a set of most relevant features. Formally, we model the explanation and prediction as correlated random variables. This information-theoretic approach is appealing as it allows to take into account the user background knowledge. We characterize the user background by a user summary that is provided by a training set. We use the user summary to design explanations that maximally reduce the uncertainty about a prediction for a specific user. </a:t>
            </a:r>
          </a:p>
        </p:txBody>
      </p:sp>
      <p:sp>
        <p:nvSpPr>
          <p:cNvPr id="4" name="Slide Number Placeholder 3"/>
          <p:cNvSpPr>
            <a:spLocks noGrp="1"/>
          </p:cNvSpPr>
          <p:nvPr>
            <p:ph type="sldNum" sz="quarter" idx="5"/>
          </p:nvPr>
        </p:nvSpPr>
        <p:spPr/>
        <p:txBody>
          <a:bodyPr/>
          <a:lstStyle/>
          <a:p>
            <a:fld id="{D23F596F-AE3B-CB49-A71A-0B549FB29E75}" type="slidenum">
              <a:rPr lang="en-US" smtClean="0"/>
              <a:t>5</a:t>
            </a:fld>
            <a:endParaRPr lang="en-US"/>
          </a:p>
        </p:txBody>
      </p:sp>
    </p:spTree>
    <p:extLst>
      <p:ext uri="{BB962C8B-B14F-4D97-AF65-F5344CB8AC3E}">
        <p14:creationId xmlns:p14="http://schemas.microsoft.com/office/powerpoint/2010/main" val="2914826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start to explain what generalization is with the help of a game that many of you might have come across already. The game consists of extending a given sequence of objects, e.g., a sequence of numbers. In machine learning we often refer to these individual objects as data points. </a:t>
            </a:r>
          </a:p>
          <a:p>
            <a:endParaRPr lang="en-US" dirty="0"/>
          </a:p>
          <a:p>
            <a:r>
              <a:rPr lang="en-US" dirty="0"/>
              <a:t>Here we have a sequence of five numbers, 4, 5, 6, 7, 8 and the goal is to guess or predict the next element in the sequence. Generalization here means to be able to produce a good guess for the next element in the sequence. </a:t>
            </a:r>
          </a:p>
        </p:txBody>
      </p:sp>
      <p:sp>
        <p:nvSpPr>
          <p:cNvPr id="4" name="Slide Number Placeholder 3"/>
          <p:cNvSpPr>
            <a:spLocks noGrp="1"/>
          </p:cNvSpPr>
          <p:nvPr>
            <p:ph type="sldNum" sz="quarter" idx="5"/>
          </p:nvPr>
        </p:nvSpPr>
        <p:spPr/>
        <p:txBody>
          <a:bodyPr/>
          <a:lstStyle/>
          <a:p>
            <a:fld id="{F0A30CA0-82FD-844C-9E19-4E4B28B78F3C}" type="slidenum">
              <a:rPr lang="en-US" smtClean="0"/>
              <a:t>12</a:t>
            </a:fld>
            <a:endParaRPr lang="en-US"/>
          </a:p>
        </p:txBody>
      </p:sp>
    </p:spTree>
    <p:extLst>
      <p:ext uri="{BB962C8B-B14F-4D97-AF65-F5344CB8AC3E}">
        <p14:creationId xmlns:p14="http://schemas.microsoft.com/office/powerpoint/2010/main" val="2295121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Machine learning methods learn a hypothesis for the intrinsic structure in observed data. Using this hypothesis, predictions about new elements or future events can be made. </a:t>
            </a:r>
          </a:p>
        </p:txBody>
      </p:sp>
      <p:sp>
        <p:nvSpPr>
          <p:cNvPr id="4" name="Slide Number Placeholder 3"/>
          <p:cNvSpPr>
            <a:spLocks noGrp="1"/>
          </p:cNvSpPr>
          <p:nvPr>
            <p:ph type="sldNum" sz="quarter" idx="5"/>
          </p:nvPr>
        </p:nvSpPr>
        <p:spPr/>
        <p:txBody>
          <a:bodyPr/>
          <a:lstStyle/>
          <a:p>
            <a:fld id="{F0A30CA0-82FD-844C-9E19-4E4B28B78F3C}" type="slidenum">
              <a:rPr lang="en-US" smtClean="0"/>
              <a:t>13</a:t>
            </a:fld>
            <a:endParaRPr lang="en-US"/>
          </a:p>
        </p:txBody>
      </p:sp>
    </p:spTree>
    <p:extLst>
      <p:ext uri="{BB962C8B-B14F-4D97-AF65-F5344CB8AC3E}">
        <p14:creationId xmlns:p14="http://schemas.microsoft.com/office/powerpoint/2010/main" val="598054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again the sequence we have already shown before. This sequence starts with five numbers, 4, 5, 6, 7, 8. The question is then what could be a good guess for the next element in the sequence. Just by looking at the first five number, many of you might have formed immediately a hypothesis. This hypothesis might be that the sequence elements are linearly increasing according to a straight line. Using this hypothesis, we can predict the next element by continuing the straight line. </a:t>
            </a:r>
          </a:p>
        </p:txBody>
      </p:sp>
      <p:sp>
        <p:nvSpPr>
          <p:cNvPr id="4" name="Slide Number Placeholder 3"/>
          <p:cNvSpPr>
            <a:spLocks noGrp="1"/>
          </p:cNvSpPr>
          <p:nvPr>
            <p:ph type="sldNum" sz="quarter" idx="5"/>
          </p:nvPr>
        </p:nvSpPr>
        <p:spPr/>
        <p:txBody>
          <a:bodyPr/>
          <a:lstStyle/>
          <a:p>
            <a:fld id="{F0A30CA0-82FD-844C-9E19-4E4B28B78F3C}" type="slidenum">
              <a:rPr lang="en-US" smtClean="0"/>
              <a:t>14</a:t>
            </a:fld>
            <a:endParaRPr lang="en-US"/>
          </a:p>
        </p:txBody>
      </p:sp>
    </p:spTree>
    <p:extLst>
      <p:ext uri="{BB962C8B-B14F-4D97-AF65-F5344CB8AC3E}">
        <p14:creationId xmlns:p14="http://schemas.microsoft.com/office/powerpoint/2010/main" val="944075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consider another instance of the sequence guessing game. In contrast to the previous game, here the sequence elements consist of two parts. The first part, which is known as the features of a data point, is a geometric figure. The second part of each sequence element is a number, the label of this element. Here, the goal is to guess the label of a new sequence element for which we are given the features. </a:t>
            </a:r>
          </a:p>
        </p:txBody>
      </p:sp>
      <p:sp>
        <p:nvSpPr>
          <p:cNvPr id="4" name="Slide Number Placeholder 3"/>
          <p:cNvSpPr>
            <a:spLocks noGrp="1"/>
          </p:cNvSpPr>
          <p:nvPr>
            <p:ph type="sldNum" sz="quarter" idx="5"/>
          </p:nvPr>
        </p:nvSpPr>
        <p:spPr/>
        <p:txBody>
          <a:bodyPr/>
          <a:lstStyle/>
          <a:p>
            <a:fld id="{F0A30CA0-82FD-844C-9E19-4E4B28B78F3C}" type="slidenum">
              <a:rPr lang="en-US" smtClean="0"/>
              <a:t>15</a:t>
            </a:fld>
            <a:endParaRPr lang="en-US"/>
          </a:p>
        </p:txBody>
      </p:sp>
    </p:spTree>
    <p:extLst>
      <p:ext uri="{BB962C8B-B14F-4D97-AF65-F5344CB8AC3E}">
        <p14:creationId xmlns:p14="http://schemas.microsoft.com/office/powerpoint/2010/main" val="3621723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E7B1F9-8EE8-1C40-8173-25BF0B5C94CD}" type="slidenum">
              <a:rPr lang="en-US" smtClean="0"/>
              <a:t>48</a:t>
            </a:fld>
            <a:endParaRPr lang="en-US"/>
          </a:p>
        </p:txBody>
      </p:sp>
    </p:spTree>
    <p:extLst>
      <p:ext uri="{BB962C8B-B14F-4D97-AF65-F5344CB8AC3E}">
        <p14:creationId xmlns:p14="http://schemas.microsoft.com/office/powerpoint/2010/main" val="3140904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E7B1F9-8EE8-1C40-8173-25BF0B5C94CD}" type="slidenum">
              <a:rPr lang="en-US" smtClean="0"/>
              <a:t>49</a:t>
            </a:fld>
            <a:endParaRPr lang="en-US"/>
          </a:p>
        </p:txBody>
      </p:sp>
    </p:spTree>
    <p:extLst>
      <p:ext uri="{BB962C8B-B14F-4D97-AF65-F5344CB8AC3E}">
        <p14:creationId xmlns:p14="http://schemas.microsoft.com/office/powerpoint/2010/main" val="2222121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E7B1F9-8EE8-1C40-8173-25BF0B5C94CD}" type="slidenum">
              <a:rPr lang="en-US" smtClean="0"/>
              <a:t>50</a:t>
            </a:fld>
            <a:endParaRPr lang="en-US"/>
          </a:p>
        </p:txBody>
      </p:sp>
    </p:spTree>
    <p:extLst>
      <p:ext uri="{BB962C8B-B14F-4D97-AF65-F5344CB8AC3E}">
        <p14:creationId xmlns:p14="http://schemas.microsoft.com/office/powerpoint/2010/main" val="749484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CEF4B-DF64-3C43-3E80-ABD326A73666}"/>
              </a:ext>
            </a:extLst>
          </p:cNvPr>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p>
        </p:txBody>
      </p:sp>
      <p:sp>
        <p:nvSpPr>
          <p:cNvPr id="3" name="Subtitle 2">
            <a:extLst>
              <a:ext uri="{FF2B5EF4-FFF2-40B4-BE49-F238E27FC236}">
                <a16:creationId xmlns:a16="http://schemas.microsoft.com/office/drawing/2014/main" id="{60589709-0F33-9BAE-D276-DB062B4692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51E9BE4-FE3E-DD89-1AD8-25C27F7561C6}"/>
              </a:ext>
            </a:extLst>
          </p:cNvPr>
          <p:cNvSpPr>
            <a:spLocks noGrp="1"/>
          </p:cNvSpPr>
          <p:nvPr>
            <p:ph type="dt" sz="half" idx="10"/>
          </p:nvPr>
        </p:nvSpPr>
        <p:spPr/>
        <p:txBody>
          <a:bodyPr/>
          <a:lstStyle>
            <a:lvl1pPr>
              <a:defRPr sz="2400"/>
            </a:lvl1pPr>
          </a:lstStyle>
          <a:p>
            <a:fld id="{36602AF5-934B-A04B-99A2-7342989965C8}" type="datetime1">
              <a:rPr lang="en-US" smtClean="0"/>
              <a:t>5/26/23</a:t>
            </a:fld>
            <a:endParaRPr lang="en-GB" dirty="0"/>
          </a:p>
        </p:txBody>
      </p:sp>
      <p:sp>
        <p:nvSpPr>
          <p:cNvPr id="5" name="Footer Placeholder 4">
            <a:extLst>
              <a:ext uri="{FF2B5EF4-FFF2-40B4-BE49-F238E27FC236}">
                <a16:creationId xmlns:a16="http://schemas.microsoft.com/office/drawing/2014/main" id="{5AF1EF38-8953-3A3E-8042-8244678E41C0}"/>
              </a:ext>
            </a:extLst>
          </p:cNvPr>
          <p:cNvSpPr>
            <a:spLocks noGrp="1"/>
          </p:cNvSpPr>
          <p:nvPr>
            <p:ph type="ftr" sz="quarter" idx="11"/>
          </p:nvPr>
        </p:nvSpPr>
        <p:spPr/>
        <p:txBody>
          <a:bodyPr/>
          <a:lstStyle>
            <a:lvl1pPr>
              <a:defRPr sz="2400"/>
            </a:lvl1pPr>
          </a:lstStyle>
          <a:p>
            <a:r>
              <a:rPr lang="en-GB" dirty="0"/>
              <a:t>DI </a:t>
            </a:r>
            <a:r>
              <a:rPr lang="en-GB" dirty="0" err="1"/>
              <a:t>Dr.techn</a:t>
            </a:r>
            <a:r>
              <a:rPr lang="en-GB" dirty="0"/>
              <a:t>. Alexander Jung</a:t>
            </a:r>
          </a:p>
        </p:txBody>
      </p:sp>
      <p:sp>
        <p:nvSpPr>
          <p:cNvPr id="6" name="Slide Number Placeholder 5">
            <a:extLst>
              <a:ext uri="{FF2B5EF4-FFF2-40B4-BE49-F238E27FC236}">
                <a16:creationId xmlns:a16="http://schemas.microsoft.com/office/drawing/2014/main" id="{FFC3C623-52B5-E8C0-E124-FF1F49312BE9}"/>
              </a:ext>
            </a:extLst>
          </p:cNvPr>
          <p:cNvSpPr>
            <a:spLocks noGrp="1"/>
          </p:cNvSpPr>
          <p:nvPr>
            <p:ph type="sldNum" sz="quarter" idx="12"/>
          </p:nvPr>
        </p:nvSpPr>
        <p:spPr/>
        <p:txBody>
          <a:bodyPr/>
          <a:lstStyle>
            <a:lvl1pPr>
              <a:defRPr sz="2400"/>
            </a:lvl1pPr>
          </a:lstStyle>
          <a:p>
            <a:fld id="{1769BA03-D485-7647-B394-D5FA64CC5371}" type="slidenum">
              <a:rPr lang="en-GB" smtClean="0"/>
              <a:pPr/>
              <a:t>‹#›</a:t>
            </a:fld>
            <a:endParaRPr lang="en-GB" dirty="0"/>
          </a:p>
        </p:txBody>
      </p:sp>
    </p:spTree>
    <p:extLst>
      <p:ext uri="{BB962C8B-B14F-4D97-AF65-F5344CB8AC3E}">
        <p14:creationId xmlns:p14="http://schemas.microsoft.com/office/powerpoint/2010/main" val="3092059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60E1E-538A-ADDA-6F43-2A32C45AE41A}"/>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C1254625-4453-E10B-808A-C17CF24EC3F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D1AFC38-21C9-241E-4A42-2B340CAE71E5}"/>
              </a:ext>
            </a:extLst>
          </p:cNvPr>
          <p:cNvSpPr>
            <a:spLocks noGrp="1"/>
          </p:cNvSpPr>
          <p:nvPr>
            <p:ph type="dt" sz="half" idx="10"/>
          </p:nvPr>
        </p:nvSpPr>
        <p:spPr/>
        <p:txBody>
          <a:bodyPr/>
          <a:lstStyle/>
          <a:p>
            <a:fld id="{A55465CA-5776-384E-8CD7-CF69ABBEFB17}" type="datetime1">
              <a:rPr lang="en-US" smtClean="0"/>
              <a:t>5/26/23</a:t>
            </a:fld>
            <a:endParaRPr lang="en-GB"/>
          </a:p>
        </p:txBody>
      </p:sp>
      <p:sp>
        <p:nvSpPr>
          <p:cNvPr id="5" name="Footer Placeholder 4">
            <a:extLst>
              <a:ext uri="{FF2B5EF4-FFF2-40B4-BE49-F238E27FC236}">
                <a16:creationId xmlns:a16="http://schemas.microsoft.com/office/drawing/2014/main" id="{48BD76D9-FDAD-50F1-3F39-D71D1F952C43}"/>
              </a:ext>
            </a:extLst>
          </p:cNvPr>
          <p:cNvSpPr>
            <a:spLocks noGrp="1"/>
          </p:cNvSpPr>
          <p:nvPr>
            <p:ph type="ftr" sz="quarter" idx="11"/>
          </p:nvPr>
        </p:nvSpPr>
        <p:spPr/>
        <p:txBody>
          <a:bodyPr/>
          <a:lstStyle/>
          <a:p>
            <a:r>
              <a:rPr lang="en-GB"/>
              <a:t>DI Dr.techn. Alexander Jung</a:t>
            </a:r>
          </a:p>
        </p:txBody>
      </p:sp>
      <p:sp>
        <p:nvSpPr>
          <p:cNvPr id="6" name="Slide Number Placeholder 5">
            <a:extLst>
              <a:ext uri="{FF2B5EF4-FFF2-40B4-BE49-F238E27FC236}">
                <a16:creationId xmlns:a16="http://schemas.microsoft.com/office/drawing/2014/main" id="{693BC61B-BCFF-B4C9-1601-7C98171AED47}"/>
              </a:ext>
            </a:extLst>
          </p:cNvPr>
          <p:cNvSpPr>
            <a:spLocks noGrp="1"/>
          </p:cNvSpPr>
          <p:nvPr>
            <p:ph type="sldNum" sz="quarter" idx="12"/>
          </p:nvPr>
        </p:nvSpPr>
        <p:spPr/>
        <p:txBody>
          <a:bodyPr/>
          <a:lstStyle/>
          <a:p>
            <a:fld id="{1769BA03-D485-7647-B394-D5FA64CC5371}" type="slidenum">
              <a:rPr lang="en-GB" smtClean="0"/>
              <a:t>‹#›</a:t>
            </a:fld>
            <a:endParaRPr lang="en-GB"/>
          </a:p>
        </p:txBody>
      </p:sp>
    </p:spTree>
    <p:extLst>
      <p:ext uri="{BB962C8B-B14F-4D97-AF65-F5344CB8AC3E}">
        <p14:creationId xmlns:p14="http://schemas.microsoft.com/office/powerpoint/2010/main" val="3859907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AA5137-AD76-1D33-1D99-D7CF0257E09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898FA9F-F935-740E-041B-87D8C87260E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071CB27-15B3-0FDB-FFDA-0AD9617909B8}"/>
              </a:ext>
            </a:extLst>
          </p:cNvPr>
          <p:cNvSpPr>
            <a:spLocks noGrp="1"/>
          </p:cNvSpPr>
          <p:nvPr>
            <p:ph type="dt" sz="half" idx="10"/>
          </p:nvPr>
        </p:nvSpPr>
        <p:spPr/>
        <p:txBody>
          <a:bodyPr/>
          <a:lstStyle/>
          <a:p>
            <a:fld id="{A90411C5-9DB3-D042-BC10-4F4427D95A6D}" type="datetime1">
              <a:rPr lang="en-US" smtClean="0"/>
              <a:t>5/26/23</a:t>
            </a:fld>
            <a:endParaRPr lang="en-GB"/>
          </a:p>
        </p:txBody>
      </p:sp>
      <p:sp>
        <p:nvSpPr>
          <p:cNvPr id="5" name="Footer Placeholder 4">
            <a:extLst>
              <a:ext uri="{FF2B5EF4-FFF2-40B4-BE49-F238E27FC236}">
                <a16:creationId xmlns:a16="http://schemas.microsoft.com/office/drawing/2014/main" id="{98AEE806-78D5-CAB3-9377-EA9A5BACF6FC}"/>
              </a:ext>
            </a:extLst>
          </p:cNvPr>
          <p:cNvSpPr>
            <a:spLocks noGrp="1"/>
          </p:cNvSpPr>
          <p:nvPr>
            <p:ph type="ftr" sz="quarter" idx="11"/>
          </p:nvPr>
        </p:nvSpPr>
        <p:spPr/>
        <p:txBody>
          <a:bodyPr/>
          <a:lstStyle/>
          <a:p>
            <a:r>
              <a:rPr lang="en-GB"/>
              <a:t>DI Dr.techn. Alexander Jung</a:t>
            </a:r>
          </a:p>
        </p:txBody>
      </p:sp>
      <p:sp>
        <p:nvSpPr>
          <p:cNvPr id="6" name="Slide Number Placeholder 5">
            <a:extLst>
              <a:ext uri="{FF2B5EF4-FFF2-40B4-BE49-F238E27FC236}">
                <a16:creationId xmlns:a16="http://schemas.microsoft.com/office/drawing/2014/main" id="{04E0ECDD-52A4-5ED6-9675-A9AC97CBA3D9}"/>
              </a:ext>
            </a:extLst>
          </p:cNvPr>
          <p:cNvSpPr>
            <a:spLocks noGrp="1"/>
          </p:cNvSpPr>
          <p:nvPr>
            <p:ph type="sldNum" sz="quarter" idx="12"/>
          </p:nvPr>
        </p:nvSpPr>
        <p:spPr/>
        <p:txBody>
          <a:bodyPr/>
          <a:lstStyle/>
          <a:p>
            <a:fld id="{1769BA03-D485-7647-B394-D5FA64CC5371}" type="slidenum">
              <a:rPr lang="en-GB" smtClean="0"/>
              <a:t>‹#›</a:t>
            </a:fld>
            <a:endParaRPr lang="en-GB"/>
          </a:p>
        </p:txBody>
      </p:sp>
    </p:spTree>
    <p:extLst>
      <p:ext uri="{BB962C8B-B14F-4D97-AF65-F5344CB8AC3E}">
        <p14:creationId xmlns:p14="http://schemas.microsoft.com/office/powerpoint/2010/main" val="1470546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35552-B820-8756-3B7F-61D922AED7C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27A132A-123D-9969-60E0-2C31FFEE741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B723851-3035-B8FC-DF38-D83648899919}"/>
              </a:ext>
            </a:extLst>
          </p:cNvPr>
          <p:cNvSpPr>
            <a:spLocks noGrp="1"/>
          </p:cNvSpPr>
          <p:nvPr>
            <p:ph type="dt" sz="half" idx="10"/>
          </p:nvPr>
        </p:nvSpPr>
        <p:spPr/>
        <p:txBody>
          <a:bodyPr/>
          <a:lstStyle>
            <a:lvl1pPr>
              <a:defRPr sz="2400"/>
            </a:lvl1pPr>
          </a:lstStyle>
          <a:p>
            <a:fld id="{5EA3FC8D-1813-854F-BE27-96884CBBC6F5}" type="datetime1">
              <a:rPr lang="en-US" smtClean="0"/>
              <a:t>5/26/23</a:t>
            </a:fld>
            <a:endParaRPr lang="en-GB" dirty="0"/>
          </a:p>
        </p:txBody>
      </p:sp>
      <p:sp>
        <p:nvSpPr>
          <p:cNvPr id="5" name="Footer Placeholder 4">
            <a:extLst>
              <a:ext uri="{FF2B5EF4-FFF2-40B4-BE49-F238E27FC236}">
                <a16:creationId xmlns:a16="http://schemas.microsoft.com/office/drawing/2014/main" id="{12C7D976-0C34-A553-750F-21B71DFB03A1}"/>
              </a:ext>
            </a:extLst>
          </p:cNvPr>
          <p:cNvSpPr>
            <a:spLocks noGrp="1"/>
          </p:cNvSpPr>
          <p:nvPr>
            <p:ph type="ftr" sz="quarter" idx="11"/>
          </p:nvPr>
        </p:nvSpPr>
        <p:spPr/>
        <p:txBody>
          <a:bodyPr/>
          <a:lstStyle>
            <a:lvl1pPr>
              <a:defRPr sz="2400"/>
            </a:lvl1pPr>
          </a:lstStyle>
          <a:p>
            <a:r>
              <a:rPr lang="en-GB" dirty="0"/>
              <a:t>DI </a:t>
            </a:r>
            <a:r>
              <a:rPr lang="en-GB" dirty="0" err="1"/>
              <a:t>Dr.techn</a:t>
            </a:r>
            <a:r>
              <a:rPr lang="en-GB" dirty="0"/>
              <a:t>. Alexander Jung</a:t>
            </a:r>
          </a:p>
        </p:txBody>
      </p:sp>
      <p:sp>
        <p:nvSpPr>
          <p:cNvPr id="6" name="Slide Number Placeholder 5">
            <a:extLst>
              <a:ext uri="{FF2B5EF4-FFF2-40B4-BE49-F238E27FC236}">
                <a16:creationId xmlns:a16="http://schemas.microsoft.com/office/drawing/2014/main" id="{2D0ACEC0-83DF-D2E1-4D8D-A20BED09E08C}"/>
              </a:ext>
            </a:extLst>
          </p:cNvPr>
          <p:cNvSpPr>
            <a:spLocks noGrp="1"/>
          </p:cNvSpPr>
          <p:nvPr>
            <p:ph type="sldNum" sz="quarter" idx="12"/>
          </p:nvPr>
        </p:nvSpPr>
        <p:spPr/>
        <p:txBody>
          <a:bodyPr/>
          <a:lstStyle>
            <a:lvl1pPr>
              <a:defRPr sz="2400"/>
            </a:lvl1pPr>
          </a:lstStyle>
          <a:p>
            <a:fld id="{1769BA03-D485-7647-B394-D5FA64CC5371}" type="slidenum">
              <a:rPr lang="en-GB" smtClean="0"/>
              <a:pPr/>
              <a:t>‹#›</a:t>
            </a:fld>
            <a:endParaRPr lang="en-GB" dirty="0"/>
          </a:p>
        </p:txBody>
      </p:sp>
    </p:spTree>
    <p:extLst>
      <p:ext uri="{BB962C8B-B14F-4D97-AF65-F5344CB8AC3E}">
        <p14:creationId xmlns:p14="http://schemas.microsoft.com/office/powerpoint/2010/main" val="1263349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942AF-96C2-1272-1140-0CB5DC7009D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2D7527F8-DFEE-5268-DC3A-E264E88507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F0BD180-7CBC-E612-C867-DC6E152C8DFF}"/>
              </a:ext>
            </a:extLst>
          </p:cNvPr>
          <p:cNvSpPr>
            <a:spLocks noGrp="1"/>
          </p:cNvSpPr>
          <p:nvPr>
            <p:ph type="dt" sz="half" idx="10"/>
          </p:nvPr>
        </p:nvSpPr>
        <p:spPr/>
        <p:txBody>
          <a:bodyPr/>
          <a:lstStyle/>
          <a:p>
            <a:fld id="{BC377632-0A93-B548-AC0C-C3C9E3B6BDFA}" type="datetime1">
              <a:rPr lang="en-US" smtClean="0"/>
              <a:t>5/26/23</a:t>
            </a:fld>
            <a:endParaRPr lang="en-GB"/>
          </a:p>
        </p:txBody>
      </p:sp>
      <p:sp>
        <p:nvSpPr>
          <p:cNvPr id="5" name="Footer Placeholder 4">
            <a:extLst>
              <a:ext uri="{FF2B5EF4-FFF2-40B4-BE49-F238E27FC236}">
                <a16:creationId xmlns:a16="http://schemas.microsoft.com/office/drawing/2014/main" id="{67A36DAA-6D6A-1AA3-328E-015CD549611F}"/>
              </a:ext>
            </a:extLst>
          </p:cNvPr>
          <p:cNvSpPr>
            <a:spLocks noGrp="1"/>
          </p:cNvSpPr>
          <p:nvPr>
            <p:ph type="ftr" sz="quarter" idx="11"/>
          </p:nvPr>
        </p:nvSpPr>
        <p:spPr/>
        <p:txBody>
          <a:bodyPr/>
          <a:lstStyle/>
          <a:p>
            <a:r>
              <a:rPr lang="en-GB"/>
              <a:t>DI Dr.techn. Alexander Jung</a:t>
            </a:r>
          </a:p>
        </p:txBody>
      </p:sp>
      <p:sp>
        <p:nvSpPr>
          <p:cNvPr id="6" name="Slide Number Placeholder 5">
            <a:extLst>
              <a:ext uri="{FF2B5EF4-FFF2-40B4-BE49-F238E27FC236}">
                <a16:creationId xmlns:a16="http://schemas.microsoft.com/office/drawing/2014/main" id="{5C1700A2-881C-2C81-C486-538FD4E28A1F}"/>
              </a:ext>
            </a:extLst>
          </p:cNvPr>
          <p:cNvSpPr>
            <a:spLocks noGrp="1"/>
          </p:cNvSpPr>
          <p:nvPr>
            <p:ph type="sldNum" sz="quarter" idx="12"/>
          </p:nvPr>
        </p:nvSpPr>
        <p:spPr/>
        <p:txBody>
          <a:bodyPr/>
          <a:lstStyle/>
          <a:p>
            <a:fld id="{1769BA03-D485-7647-B394-D5FA64CC5371}" type="slidenum">
              <a:rPr lang="en-GB" smtClean="0"/>
              <a:t>‹#›</a:t>
            </a:fld>
            <a:endParaRPr lang="en-GB"/>
          </a:p>
        </p:txBody>
      </p:sp>
    </p:spTree>
    <p:extLst>
      <p:ext uri="{BB962C8B-B14F-4D97-AF65-F5344CB8AC3E}">
        <p14:creationId xmlns:p14="http://schemas.microsoft.com/office/powerpoint/2010/main" val="3695992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8630E-06CC-9545-6E6F-FAAD15668D5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7953D3C-ABAB-33ED-8957-0D0621A670B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3AD3C18-D6C8-4423-A346-5F43C8BE39F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1DF6D79-0ADA-11E0-AF78-18097D2740DB}"/>
              </a:ext>
            </a:extLst>
          </p:cNvPr>
          <p:cNvSpPr>
            <a:spLocks noGrp="1"/>
          </p:cNvSpPr>
          <p:nvPr>
            <p:ph type="dt" sz="half" idx="10"/>
          </p:nvPr>
        </p:nvSpPr>
        <p:spPr/>
        <p:txBody>
          <a:bodyPr/>
          <a:lstStyle/>
          <a:p>
            <a:fld id="{C4543BE5-7FF4-C24E-A852-D877E886ADB2}" type="datetime1">
              <a:rPr lang="en-US" smtClean="0"/>
              <a:t>5/26/23</a:t>
            </a:fld>
            <a:endParaRPr lang="en-GB"/>
          </a:p>
        </p:txBody>
      </p:sp>
      <p:sp>
        <p:nvSpPr>
          <p:cNvPr id="6" name="Footer Placeholder 5">
            <a:extLst>
              <a:ext uri="{FF2B5EF4-FFF2-40B4-BE49-F238E27FC236}">
                <a16:creationId xmlns:a16="http://schemas.microsoft.com/office/drawing/2014/main" id="{CE88EEE3-833D-6074-A933-0B351AFCF286}"/>
              </a:ext>
            </a:extLst>
          </p:cNvPr>
          <p:cNvSpPr>
            <a:spLocks noGrp="1"/>
          </p:cNvSpPr>
          <p:nvPr>
            <p:ph type="ftr" sz="quarter" idx="11"/>
          </p:nvPr>
        </p:nvSpPr>
        <p:spPr/>
        <p:txBody>
          <a:bodyPr/>
          <a:lstStyle/>
          <a:p>
            <a:r>
              <a:rPr lang="en-GB"/>
              <a:t>DI Dr.techn. Alexander Jung</a:t>
            </a:r>
          </a:p>
        </p:txBody>
      </p:sp>
      <p:sp>
        <p:nvSpPr>
          <p:cNvPr id="7" name="Slide Number Placeholder 6">
            <a:extLst>
              <a:ext uri="{FF2B5EF4-FFF2-40B4-BE49-F238E27FC236}">
                <a16:creationId xmlns:a16="http://schemas.microsoft.com/office/drawing/2014/main" id="{77062C4B-86B3-684A-17DD-B8DDC8171E4A}"/>
              </a:ext>
            </a:extLst>
          </p:cNvPr>
          <p:cNvSpPr>
            <a:spLocks noGrp="1"/>
          </p:cNvSpPr>
          <p:nvPr>
            <p:ph type="sldNum" sz="quarter" idx="12"/>
          </p:nvPr>
        </p:nvSpPr>
        <p:spPr/>
        <p:txBody>
          <a:bodyPr/>
          <a:lstStyle/>
          <a:p>
            <a:fld id="{1769BA03-D485-7647-B394-D5FA64CC5371}" type="slidenum">
              <a:rPr lang="en-GB" smtClean="0"/>
              <a:t>‹#›</a:t>
            </a:fld>
            <a:endParaRPr lang="en-GB"/>
          </a:p>
        </p:txBody>
      </p:sp>
    </p:spTree>
    <p:extLst>
      <p:ext uri="{BB962C8B-B14F-4D97-AF65-F5344CB8AC3E}">
        <p14:creationId xmlns:p14="http://schemas.microsoft.com/office/powerpoint/2010/main" val="2075448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84530-6F48-4DD0-EA99-16023A66E284}"/>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DD6D7CA5-BB3F-636E-0028-13DBD20DA3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974B190-BB57-C3E8-5565-3BD1EB5040D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C3E4B34-1006-DABD-D9C8-BB73C55B86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3062E94-5537-76E0-961F-51A14034277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F87508A-C125-BC74-3394-58CA2D623ED9}"/>
              </a:ext>
            </a:extLst>
          </p:cNvPr>
          <p:cNvSpPr>
            <a:spLocks noGrp="1"/>
          </p:cNvSpPr>
          <p:nvPr>
            <p:ph type="dt" sz="half" idx="10"/>
          </p:nvPr>
        </p:nvSpPr>
        <p:spPr/>
        <p:txBody>
          <a:bodyPr/>
          <a:lstStyle/>
          <a:p>
            <a:fld id="{B7D8F64C-B5DB-2546-A494-41C28749E5B7}" type="datetime1">
              <a:rPr lang="en-US" smtClean="0"/>
              <a:t>5/26/23</a:t>
            </a:fld>
            <a:endParaRPr lang="en-GB"/>
          </a:p>
        </p:txBody>
      </p:sp>
      <p:sp>
        <p:nvSpPr>
          <p:cNvPr id="8" name="Footer Placeholder 7">
            <a:extLst>
              <a:ext uri="{FF2B5EF4-FFF2-40B4-BE49-F238E27FC236}">
                <a16:creationId xmlns:a16="http://schemas.microsoft.com/office/drawing/2014/main" id="{7D49A4C2-4411-4115-8772-58EFE4BBA405}"/>
              </a:ext>
            </a:extLst>
          </p:cNvPr>
          <p:cNvSpPr>
            <a:spLocks noGrp="1"/>
          </p:cNvSpPr>
          <p:nvPr>
            <p:ph type="ftr" sz="quarter" idx="11"/>
          </p:nvPr>
        </p:nvSpPr>
        <p:spPr/>
        <p:txBody>
          <a:bodyPr/>
          <a:lstStyle/>
          <a:p>
            <a:r>
              <a:rPr lang="en-GB"/>
              <a:t>DI Dr.techn. Alexander Jung</a:t>
            </a:r>
          </a:p>
        </p:txBody>
      </p:sp>
      <p:sp>
        <p:nvSpPr>
          <p:cNvPr id="9" name="Slide Number Placeholder 8">
            <a:extLst>
              <a:ext uri="{FF2B5EF4-FFF2-40B4-BE49-F238E27FC236}">
                <a16:creationId xmlns:a16="http://schemas.microsoft.com/office/drawing/2014/main" id="{92A4FB0E-F2D5-96E2-A7E0-704064250A0D}"/>
              </a:ext>
            </a:extLst>
          </p:cNvPr>
          <p:cNvSpPr>
            <a:spLocks noGrp="1"/>
          </p:cNvSpPr>
          <p:nvPr>
            <p:ph type="sldNum" sz="quarter" idx="12"/>
          </p:nvPr>
        </p:nvSpPr>
        <p:spPr/>
        <p:txBody>
          <a:bodyPr/>
          <a:lstStyle/>
          <a:p>
            <a:fld id="{1769BA03-D485-7647-B394-D5FA64CC5371}" type="slidenum">
              <a:rPr lang="en-GB" smtClean="0"/>
              <a:t>‹#›</a:t>
            </a:fld>
            <a:endParaRPr lang="en-GB"/>
          </a:p>
        </p:txBody>
      </p:sp>
    </p:spTree>
    <p:extLst>
      <p:ext uri="{BB962C8B-B14F-4D97-AF65-F5344CB8AC3E}">
        <p14:creationId xmlns:p14="http://schemas.microsoft.com/office/powerpoint/2010/main" val="2904447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A0516-46C6-CA90-61AF-AC5CBC93B60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6BD9EE6-E026-F9C4-F73D-21B2D123220E}"/>
              </a:ext>
            </a:extLst>
          </p:cNvPr>
          <p:cNvSpPr>
            <a:spLocks noGrp="1"/>
          </p:cNvSpPr>
          <p:nvPr>
            <p:ph type="dt" sz="half" idx="10"/>
          </p:nvPr>
        </p:nvSpPr>
        <p:spPr/>
        <p:txBody>
          <a:bodyPr/>
          <a:lstStyle/>
          <a:p>
            <a:fld id="{A192CC35-E29A-5E49-9AB0-ACEDA39A80A0}" type="datetime1">
              <a:rPr lang="en-US" smtClean="0"/>
              <a:t>5/26/23</a:t>
            </a:fld>
            <a:endParaRPr lang="en-GB"/>
          </a:p>
        </p:txBody>
      </p:sp>
      <p:sp>
        <p:nvSpPr>
          <p:cNvPr id="4" name="Footer Placeholder 3">
            <a:extLst>
              <a:ext uri="{FF2B5EF4-FFF2-40B4-BE49-F238E27FC236}">
                <a16:creationId xmlns:a16="http://schemas.microsoft.com/office/drawing/2014/main" id="{09535A45-9112-32CD-6FB1-6FC8A616986C}"/>
              </a:ext>
            </a:extLst>
          </p:cNvPr>
          <p:cNvSpPr>
            <a:spLocks noGrp="1"/>
          </p:cNvSpPr>
          <p:nvPr>
            <p:ph type="ftr" sz="quarter" idx="11"/>
          </p:nvPr>
        </p:nvSpPr>
        <p:spPr/>
        <p:txBody>
          <a:bodyPr/>
          <a:lstStyle/>
          <a:p>
            <a:r>
              <a:rPr lang="en-GB"/>
              <a:t>DI Dr.techn. Alexander Jung</a:t>
            </a:r>
          </a:p>
        </p:txBody>
      </p:sp>
      <p:sp>
        <p:nvSpPr>
          <p:cNvPr id="5" name="Slide Number Placeholder 4">
            <a:extLst>
              <a:ext uri="{FF2B5EF4-FFF2-40B4-BE49-F238E27FC236}">
                <a16:creationId xmlns:a16="http://schemas.microsoft.com/office/drawing/2014/main" id="{AD5E81EB-C734-3282-AC24-9807C3EAAD3C}"/>
              </a:ext>
            </a:extLst>
          </p:cNvPr>
          <p:cNvSpPr>
            <a:spLocks noGrp="1"/>
          </p:cNvSpPr>
          <p:nvPr>
            <p:ph type="sldNum" sz="quarter" idx="12"/>
          </p:nvPr>
        </p:nvSpPr>
        <p:spPr/>
        <p:txBody>
          <a:bodyPr/>
          <a:lstStyle/>
          <a:p>
            <a:fld id="{1769BA03-D485-7647-B394-D5FA64CC5371}" type="slidenum">
              <a:rPr lang="en-GB" smtClean="0"/>
              <a:t>‹#›</a:t>
            </a:fld>
            <a:endParaRPr lang="en-GB"/>
          </a:p>
        </p:txBody>
      </p:sp>
    </p:spTree>
    <p:extLst>
      <p:ext uri="{BB962C8B-B14F-4D97-AF65-F5344CB8AC3E}">
        <p14:creationId xmlns:p14="http://schemas.microsoft.com/office/powerpoint/2010/main" val="3423678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B216BB-E604-6766-F107-EFF4BCB2093A}"/>
              </a:ext>
            </a:extLst>
          </p:cNvPr>
          <p:cNvSpPr>
            <a:spLocks noGrp="1"/>
          </p:cNvSpPr>
          <p:nvPr>
            <p:ph type="dt" sz="half" idx="10"/>
          </p:nvPr>
        </p:nvSpPr>
        <p:spPr/>
        <p:txBody>
          <a:bodyPr/>
          <a:lstStyle/>
          <a:p>
            <a:fld id="{6B1E3DC8-F1B6-7044-8002-1C556CCF7C2A}" type="datetime1">
              <a:rPr lang="en-US" smtClean="0"/>
              <a:t>5/26/23</a:t>
            </a:fld>
            <a:endParaRPr lang="en-GB"/>
          </a:p>
        </p:txBody>
      </p:sp>
      <p:sp>
        <p:nvSpPr>
          <p:cNvPr id="3" name="Footer Placeholder 2">
            <a:extLst>
              <a:ext uri="{FF2B5EF4-FFF2-40B4-BE49-F238E27FC236}">
                <a16:creationId xmlns:a16="http://schemas.microsoft.com/office/drawing/2014/main" id="{A9FAFA65-3570-E5EA-C696-42EFDCDBECCF}"/>
              </a:ext>
            </a:extLst>
          </p:cNvPr>
          <p:cNvSpPr>
            <a:spLocks noGrp="1"/>
          </p:cNvSpPr>
          <p:nvPr>
            <p:ph type="ftr" sz="quarter" idx="11"/>
          </p:nvPr>
        </p:nvSpPr>
        <p:spPr/>
        <p:txBody>
          <a:bodyPr/>
          <a:lstStyle/>
          <a:p>
            <a:r>
              <a:rPr lang="en-GB"/>
              <a:t>DI Dr.techn. Alexander Jung</a:t>
            </a:r>
          </a:p>
        </p:txBody>
      </p:sp>
      <p:sp>
        <p:nvSpPr>
          <p:cNvPr id="4" name="Slide Number Placeholder 3">
            <a:extLst>
              <a:ext uri="{FF2B5EF4-FFF2-40B4-BE49-F238E27FC236}">
                <a16:creationId xmlns:a16="http://schemas.microsoft.com/office/drawing/2014/main" id="{45300E8A-0E96-3A5E-C83F-3EDCFBC31533}"/>
              </a:ext>
            </a:extLst>
          </p:cNvPr>
          <p:cNvSpPr>
            <a:spLocks noGrp="1"/>
          </p:cNvSpPr>
          <p:nvPr>
            <p:ph type="sldNum" sz="quarter" idx="12"/>
          </p:nvPr>
        </p:nvSpPr>
        <p:spPr/>
        <p:txBody>
          <a:bodyPr/>
          <a:lstStyle/>
          <a:p>
            <a:fld id="{1769BA03-D485-7647-B394-D5FA64CC5371}" type="slidenum">
              <a:rPr lang="en-GB" smtClean="0"/>
              <a:t>‹#›</a:t>
            </a:fld>
            <a:endParaRPr lang="en-GB"/>
          </a:p>
        </p:txBody>
      </p:sp>
    </p:spTree>
    <p:extLst>
      <p:ext uri="{BB962C8B-B14F-4D97-AF65-F5344CB8AC3E}">
        <p14:creationId xmlns:p14="http://schemas.microsoft.com/office/powerpoint/2010/main" val="28355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EB229-C31E-301C-E1C6-2C53B95B93E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52C9575-F660-E222-28C7-806070CE6A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14E603BD-A301-151A-FEF1-A6D587C1D7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64B5F91-1870-2AC6-FD04-FCB11ACF45FB}"/>
              </a:ext>
            </a:extLst>
          </p:cNvPr>
          <p:cNvSpPr>
            <a:spLocks noGrp="1"/>
          </p:cNvSpPr>
          <p:nvPr>
            <p:ph type="dt" sz="half" idx="10"/>
          </p:nvPr>
        </p:nvSpPr>
        <p:spPr/>
        <p:txBody>
          <a:bodyPr/>
          <a:lstStyle/>
          <a:p>
            <a:fld id="{E05737E6-85E5-8449-A110-EDA40C6EAF65}" type="datetime1">
              <a:rPr lang="en-US" smtClean="0"/>
              <a:t>5/26/23</a:t>
            </a:fld>
            <a:endParaRPr lang="en-GB"/>
          </a:p>
        </p:txBody>
      </p:sp>
      <p:sp>
        <p:nvSpPr>
          <p:cNvPr id="6" name="Footer Placeholder 5">
            <a:extLst>
              <a:ext uri="{FF2B5EF4-FFF2-40B4-BE49-F238E27FC236}">
                <a16:creationId xmlns:a16="http://schemas.microsoft.com/office/drawing/2014/main" id="{8F56D055-C18E-5E9D-390C-8B0F47F0F63B}"/>
              </a:ext>
            </a:extLst>
          </p:cNvPr>
          <p:cNvSpPr>
            <a:spLocks noGrp="1"/>
          </p:cNvSpPr>
          <p:nvPr>
            <p:ph type="ftr" sz="quarter" idx="11"/>
          </p:nvPr>
        </p:nvSpPr>
        <p:spPr/>
        <p:txBody>
          <a:bodyPr/>
          <a:lstStyle/>
          <a:p>
            <a:r>
              <a:rPr lang="en-GB"/>
              <a:t>DI Dr.techn. Alexander Jung</a:t>
            </a:r>
          </a:p>
        </p:txBody>
      </p:sp>
      <p:sp>
        <p:nvSpPr>
          <p:cNvPr id="7" name="Slide Number Placeholder 6">
            <a:extLst>
              <a:ext uri="{FF2B5EF4-FFF2-40B4-BE49-F238E27FC236}">
                <a16:creationId xmlns:a16="http://schemas.microsoft.com/office/drawing/2014/main" id="{5AB4E153-B0BE-0324-8E46-07EFC9C8A512}"/>
              </a:ext>
            </a:extLst>
          </p:cNvPr>
          <p:cNvSpPr>
            <a:spLocks noGrp="1"/>
          </p:cNvSpPr>
          <p:nvPr>
            <p:ph type="sldNum" sz="quarter" idx="12"/>
          </p:nvPr>
        </p:nvSpPr>
        <p:spPr/>
        <p:txBody>
          <a:bodyPr/>
          <a:lstStyle/>
          <a:p>
            <a:fld id="{1769BA03-D485-7647-B394-D5FA64CC5371}" type="slidenum">
              <a:rPr lang="en-GB" smtClean="0"/>
              <a:t>‹#›</a:t>
            </a:fld>
            <a:endParaRPr lang="en-GB"/>
          </a:p>
        </p:txBody>
      </p:sp>
    </p:spTree>
    <p:extLst>
      <p:ext uri="{BB962C8B-B14F-4D97-AF65-F5344CB8AC3E}">
        <p14:creationId xmlns:p14="http://schemas.microsoft.com/office/powerpoint/2010/main" val="907931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99043-4B32-821D-3925-CA1AA30F590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CB169528-BEC7-5346-FF40-2EA576A7DF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392700B-EB74-0831-1934-CA1B06E4D8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F73F0F2-2C68-18D2-6817-BD4F6C84D495}"/>
              </a:ext>
            </a:extLst>
          </p:cNvPr>
          <p:cNvSpPr>
            <a:spLocks noGrp="1"/>
          </p:cNvSpPr>
          <p:nvPr>
            <p:ph type="dt" sz="half" idx="10"/>
          </p:nvPr>
        </p:nvSpPr>
        <p:spPr/>
        <p:txBody>
          <a:bodyPr/>
          <a:lstStyle/>
          <a:p>
            <a:fld id="{6FE7FC2A-BAAB-884B-BD16-359FE3D67B0D}" type="datetime1">
              <a:rPr lang="en-US" smtClean="0"/>
              <a:t>5/26/23</a:t>
            </a:fld>
            <a:endParaRPr lang="en-GB"/>
          </a:p>
        </p:txBody>
      </p:sp>
      <p:sp>
        <p:nvSpPr>
          <p:cNvPr id="6" name="Footer Placeholder 5">
            <a:extLst>
              <a:ext uri="{FF2B5EF4-FFF2-40B4-BE49-F238E27FC236}">
                <a16:creationId xmlns:a16="http://schemas.microsoft.com/office/drawing/2014/main" id="{F60867B2-57D5-E00C-4C8E-A0C0B2F7D4D6}"/>
              </a:ext>
            </a:extLst>
          </p:cNvPr>
          <p:cNvSpPr>
            <a:spLocks noGrp="1"/>
          </p:cNvSpPr>
          <p:nvPr>
            <p:ph type="ftr" sz="quarter" idx="11"/>
          </p:nvPr>
        </p:nvSpPr>
        <p:spPr/>
        <p:txBody>
          <a:bodyPr/>
          <a:lstStyle/>
          <a:p>
            <a:r>
              <a:rPr lang="en-GB"/>
              <a:t>DI Dr.techn. Alexander Jung</a:t>
            </a:r>
          </a:p>
        </p:txBody>
      </p:sp>
      <p:sp>
        <p:nvSpPr>
          <p:cNvPr id="7" name="Slide Number Placeholder 6">
            <a:extLst>
              <a:ext uri="{FF2B5EF4-FFF2-40B4-BE49-F238E27FC236}">
                <a16:creationId xmlns:a16="http://schemas.microsoft.com/office/drawing/2014/main" id="{12E1571F-6206-BC9D-BF81-3D6C132B83D5}"/>
              </a:ext>
            </a:extLst>
          </p:cNvPr>
          <p:cNvSpPr>
            <a:spLocks noGrp="1"/>
          </p:cNvSpPr>
          <p:nvPr>
            <p:ph type="sldNum" sz="quarter" idx="12"/>
          </p:nvPr>
        </p:nvSpPr>
        <p:spPr/>
        <p:txBody>
          <a:bodyPr/>
          <a:lstStyle/>
          <a:p>
            <a:fld id="{1769BA03-D485-7647-B394-D5FA64CC5371}" type="slidenum">
              <a:rPr lang="en-GB" smtClean="0"/>
              <a:t>‹#›</a:t>
            </a:fld>
            <a:endParaRPr lang="en-GB"/>
          </a:p>
        </p:txBody>
      </p:sp>
    </p:spTree>
    <p:extLst>
      <p:ext uri="{BB962C8B-B14F-4D97-AF65-F5344CB8AC3E}">
        <p14:creationId xmlns:p14="http://schemas.microsoft.com/office/powerpoint/2010/main" val="852196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A71D51-0F3C-9397-9DA1-A09EADD346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2E60B8F-CE58-6B0A-F2B1-386C4C409E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45A4CD3-497F-1B33-813E-F37DB2847B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0EC86E-0F0E-5D42-A7A1-CB3FB8839230}" type="datetime1">
              <a:rPr lang="en-US" smtClean="0"/>
              <a:t>5/26/23</a:t>
            </a:fld>
            <a:endParaRPr lang="en-GB"/>
          </a:p>
        </p:txBody>
      </p:sp>
      <p:sp>
        <p:nvSpPr>
          <p:cNvPr id="5" name="Footer Placeholder 4">
            <a:extLst>
              <a:ext uri="{FF2B5EF4-FFF2-40B4-BE49-F238E27FC236}">
                <a16:creationId xmlns:a16="http://schemas.microsoft.com/office/drawing/2014/main" id="{C66E23E7-5691-129E-6620-BE4D176991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DI Dr.techn. Alexander Jung</a:t>
            </a:r>
          </a:p>
        </p:txBody>
      </p:sp>
      <p:sp>
        <p:nvSpPr>
          <p:cNvPr id="6" name="Slide Number Placeholder 5">
            <a:extLst>
              <a:ext uri="{FF2B5EF4-FFF2-40B4-BE49-F238E27FC236}">
                <a16:creationId xmlns:a16="http://schemas.microsoft.com/office/drawing/2014/main" id="{B2C15985-E956-DE9D-BBB5-ED0FAB4DC0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9BA03-D485-7647-B394-D5FA64CC5371}" type="slidenum">
              <a:rPr lang="en-GB" smtClean="0"/>
              <a:t>‹#›</a:t>
            </a:fld>
            <a:endParaRPr lang="en-GB"/>
          </a:p>
        </p:txBody>
      </p:sp>
    </p:spTree>
    <p:extLst>
      <p:ext uri="{BB962C8B-B14F-4D97-AF65-F5344CB8AC3E}">
        <p14:creationId xmlns:p14="http://schemas.microsoft.com/office/powerpoint/2010/main" val="260934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3.emf"/><Relationship Id="rId4" Type="http://schemas.openxmlformats.org/officeDocument/2006/relationships/image" Target="../media/image230.png"/></Relationships>
</file>

<file path=ppt/slides/_rels/slide49.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500.png"/><Relationship Id="rId4" Type="http://schemas.openxmlformats.org/officeDocument/2006/relationships/image" Target="../media/image24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arxiv.org/abs/2009.01492"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image" Target="../media/image410.png"/><Relationship Id="rId1" Type="http://schemas.openxmlformats.org/officeDocument/2006/relationships/slideLayout" Target="../slideLayouts/slideLayout2.xml"/><Relationship Id="rId4" Type="http://schemas.openxmlformats.org/officeDocument/2006/relationships/image" Target="../media/image43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svg"/><Relationship Id="rId4" Type="http://schemas.openxmlformats.org/officeDocument/2006/relationships/image" Target="../media/image5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0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020.png"/><Relationship Id="rId4" Type="http://schemas.openxmlformats.org/officeDocument/2006/relationships/image" Target="../media/image900.png"/></Relationships>
</file>

<file path=ppt/slides/_rels/slide6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0.png"/><Relationship Id="rId7" Type="http://schemas.openxmlformats.org/officeDocument/2006/relationships/image" Target="../media/image14.svg"/><Relationship Id="rId2" Type="http://schemas.openxmlformats.org/officeDocument/2006/relationships/image" Target="../media/image14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50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image" Target="../media/image231.png"/><Relationship Id="rId3" Type="http://schemas.openxmlformats.org/officeDocument/2006/relationships/image" Target="../media/image44.jpeg"/><Relationship Id="rId7" Type="http://schemas.openxmlformats.org/officeDocument/2006/relationships/image" Target="../media/image2210.png"/><Relationship Id="rId2" Type="http://schemas.openxmlformats.org/officeDocument/2006/relationships/image" Target="../media/image161.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1900.png"/><Relationship Id="rId4" Type="http://schemas.openxmlformats.org/officeDocument/2006/relationships/image" Target="../media/image45.jpeg"/></Relationships>
</file>

<file path=ppt/slides/_rels/slide84.xml.rels><?xml version="1.0" encoding="UTF-8" standalone="yes"?>
<Relationships xmlns="http://schemas.openxmlformats.org/package/2006/relationships"><Relationship Id="rId3" Type="http://schemas.openxmlformats.org/officeDocument/2006/relationships/image" Target="../media/image2410.png"/><Relationship Id="rId2" Type="http://schemas.openxmlformats.org/officeDocument/2006/relationships/image" Target="../media/image160.png"/><Relationship Id="rId1" Type="http://schemas.openxmlformats.org/officeDocument/2006/relationships/slideLayout" Target="../slideLayouts/slideLayout2.xml"/><Relationship Id="rId4" Type="http://schemas.openxmlformats.org/officeDocument/2006/relationships/image" Target="../media/image251.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6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image" Target="../media/image3200.png"/><Relationship Id="rId3" Type="http://schemas.openxmlformats.org/officeDocument/2006/relationships/image" Target="../media/image44.jpeg"/><Relationship Id="rId7" Type="http://schemas.openxmlformats.org/officeDocument/2006/relationships/image" Target="../media/image58.jpeg"/><Relationship Id="rId2" Type="http://schemas.openxmlformats.org/officeDocument/2006/relationships/image" Target="../media/image271.pn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280.png"/><Relationship Id="rId4" Type="http://schemas.openxmlformats.org/officeDocument/2006/relationships/image" Target="../media/image45.jpeg"/></Relationships>
</file>

<file path=ppt/slides/_rels/slide88.xml.rels><?xml version="1.0" encoding="UTF-8" standalone="yes"?>
<Relationships xmlns="http://schemas.openxmlformats.org/package/2006/relationships"><Relationship Id="rId3" Type="http://schemas.openxmlformats.org/officeDocument/2006/relationships/image" Target="../media/image2200.png"/><Relationship Id="rId2" Type="http://schemas.openxmlformats.org/officeDocument/2006/relationships/image" Target="../media/image2100.png"/><Relationship Id="rId1" Type="http://schemas.openxmlformats.org/officeDocument/2006/relationships/slideLayout" Target="../slideLayouts/slideLayout2.xml"/><Relationship Id="rId5" Type="http://schemas.openxmlformats.org/officeDocument/2006/relationships/image" Target="../media/image2400.png"/><Relationship Id="rId4" Type="http://schemas.openxmlformats.org/officeDocument/2006/relationships/image" Target="../media/image2300.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3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61.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1900.png"/><Relationship Id="rId4" Type="http://schemas.openxmlformats.org/officeDocument/2006/relationships/image" Target="../media/image45.jpeg"/></Relationships>
</file>

<file path=ppt/slides/_rels/slide92.xml.rels><?xml version="1.0" encoding="UTF-8" standalone="yes"?>
<Relationships xmlns="http://schemas.openxmlformats.org/package/2006/relationships"><Relationship Id="rId3" Type="http://schemas.openxmlformats.org/officeDocument/2006/relationships/image" Target="../media/image3500.png"/><Relationship Id="rId2" Type="http://schemas.openxmlformats.org/officeDocument/2006/relationships/image" Target="../media/image2600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23F3D-FF9E-D801-C266-C202D18CB47F}"/>
              </a:ext>
            </a:extLst>
          </p:cNvPr>
          <p:cNvSpPr>
            <a:spLocks noGrp="1"/>
          </p:cNvSpPr>
          <p:nvPr>
            <p:ph type="ctrTitle"/>
          </p:nvPr>
        </p:nvSpPr>
        <p:spPr>
          <a:xfrm>
            <a:off x="470612" y="1600200"/>
            <a:ext cx="11250776" cy="1032981"/>
          </a:xfrm>
        </p:spPr>
        <p:txBody>
          <a:bodyPr>
            <a:noAutofit/>
          </a:bodyPr>
          <a:lstStyle/>
          <a:p>
            <a:r>
              <a:rPr lang="en-GB" sz="7200" b="1" dirty="0"/>
              <a:t>Machine Learning: The Basics</a:t>
            </a:r>
          </a:p>
        </p:txBody>
      </p:sp>
      <p:sp>
        <p:nvSpPr>
          <p:cNvPr id="3" name="Subtitle 2">
            <a:extLst>
              <a:ext uri="{FF2B5EF4-FFF2-40B4-BE49-F238E27FC236}">
                <a16:creationId xmlns:a16="http://schemas.microsoft.com/office/drawing/2014/main" id="{66C7B49B-FDFF-2462-9881-21936DCFD657}"/>
              </a:ext>
            </a:extLst>
          </p:cNvPr>
          <p:cNvSpPr>
            <a:spLocks noGrp="1"/>
          </p:cNvSpPr>
          <p:nvPr>
            <p:ph type="subTitle" idx="1"/>
          </p:nvPr>
        </p:nvSpPr>
        <p:spPr>
          <a:xfrm>
            <a:off x="1221221" y="2872756"/>
            <a:ext cx="9163750" cy="2270744"/>
          </a:xfrm>
        </p:spPr>
        <p:txBody>
          <a:bodyPr>
            <a:noAutofit/>
          </a:bodyPr>
          <a:lstStyle/>
          <a:p>
            <a:r>
              <a:rPr lang="en-GB" sz="3600" dirty="0"/>
              <a:t>Dipl.-Ing. </a:t>
            </a:r>
            <a:r>
              <a:rPr lang="en-GB" sz="3600" dirty="0" err="1"/>
              <a:t>Dr.techn</a:t>
            </a:r>
            <a:r>
              <a:rPr lang="en-GB" sz="3600" dirty="0"/>
              <a:t>. Alexander Jung </a:t>
            </a:r>
          </a:p>
          <a:p>
            <a:r>
              <a:rPr lang="en-GB" sz="3600" dirty="0"/>
              <a:t>Professor of Machine Learning, Aalto University</a:t>
            </a:r>
          </a:p>
          <a:p>
            <a:r>
              <a:rPr lang="en-GB" sz="3600" dirty="0"/>
              <a:t>Principal AI Scientist, Silo AI</a:t>
            </a:r>
          </a:p>
        </p:txBody>
      </p:sp>
      <p:sp>
        <p:nvSpPr>
          <p:cNvPr id="8" name="Date Placeholder 7">
            <a:extLst>
              <a:ext uri="{FF2B5EF4-FFF2-40B4-BE49-F238E27FC236}">
                <a16:creationId xmlns:a16="http://schemas.microsoft.com/office/drawing/2014/main" id="{C66914BE-D01D-59BE-B6D2-8D8AA5951ED2}"/>
              </a:ext>
            </a:extLst>
          </p:cNvPr>
          <p:cNvSpPr>
            <a:spLocks noGrp="1"/>
          </p:cNvSpPr>
          <p:nvPr>
            <p:ph type="dt" sz="half" idx="10"/>
          </p:nvPr>
        </p:nvSpPr>
        <p:spPr/>
        <p:txBody>
          <a:bodyPr/>
          <a:lstStyle/>
          <a:p>
            <a:fld id="{5097B4FB-5DC9-CB4C-8354-B789CD0690C7}" type="datetime1">
              <a:rPr lang="en-US" smtClean="0"/>
              <a:t>5/26/23</a:t>
            </a:fld>
            <a:endParaRPr lang="en-GB"/>
          </a:p>
        </p:txBody>
      </p:sp>
      <p:sp>
        <p:nvSpPr>
          <p:cNvPr id="9" name="Footer Placeholder 8">
            <a:extLst>
              <a:ext uri="{FF2B5EF4-FFF2-40B4-BE49-F238E27FC236}">
                <a16:creationId xmlns:a16="http://schemas.microsoft.com/office/drawing/2014/main" id="{5B22C609-BCAB-5D5C-C582-E8B0E7D46C02}"/>
              </a:ext>
            </a:extLst>
          </p:cNvPr>
          <p:cNvSpPr>
            <a:spLocks noGrp="1"/>
          </p:cNvSpPr>
          <p:nvPr>
            <p:ph type="ftr" sz="quarter" idx="11"/>
          </p:nvPr>
        </p:nvSpPr>
        <p:spPr/>
        <p:txBody>
          <a:bodyPr/>
          <a:lstStyle/>
          <a:p>
            <a:r>
              <a:rPr lang="en-GB"/>
              <a:t>DI Dr.techn. Alexander Jung</a:t>
            </a:r>
          </a:p>
        </p:txBody>
      </p:sp>
      <p:sp>
        <p:nvSpPr>
          <p:cNvPr id="10" name="Slide Number Placeholder 9">
            <a:extLst>
              <a:ext uri="{FF2B5EF4-FFF2-40B4-BE49-F238E27FC236}">
                <a16:creationId xmlns:a16="http://schemas.microsoft.com/office/drawing/2014/main" id="{D334E63D-C4A5-0CB4-2987-DE7236F850F9}"/>
              </a:ext>
            </a:extLst>
          </p:cNvPr>
          <p:cNvSpPr>
            <a:spLocks noGrp="1"/>
          </p:cNvSpPr>
          <p:nvPr>
            <p:ph type="sldNum" sz="quarter" idx="12"/>
          </p:nvPr>
        </p:nvSpPr>
        <p:spPr/>
        <p:txBody>
          <a:bodyPr/>
          <a:lstStyle/>
          <a:p>
            <a:fld id="{1769BA03-D485-7647-B394-D5FA64CC5371}" type="slidenum">
              <a:rPr lang="en-GB" smtClean="0"/>
              <a:t>1</a:t>
            </a:fld>
            <a:endParaRPr lang="en-GB"/>
          </a:p>
        </p:txBody>
      </p:sp>
    </p:spTree>
    <p:extLst>
      <p:ext uri="{BB962C8B-B14F-4D97-AF65-F5344CB8AC3E}">
        <p14:creationId xmlns:p14="http://schemas.microsoft.com/office/powerpoint/2010/main" val="2875125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71A66-F038-E449-B3D8-B6E0AF9B3E16}"/>
              </a:ext>
            </a:extLst>
          </p:cNvPr>
          <p:cNvSpPr>
            <a:spLocks noGrp="1"/>
          </p:cNvSpPr>
          <p:nvPr>
            <p:ph type="title"/>
          </p:nvPr>
        </p:nvSpPr>
        <p:spPr>
          <a:xfrm>
            <a:off x="466825" y="258871"/>
            <a:ext cx="10515600" cy="1325563"/>
          </a:xfrm>
        </p:spPr>
        <p:txBody>
          <a:bodyPr>
            <a:normAutofit/>
          </a:bodyPr>
          <a:lstStyle/>
          <a:p>
            <a:r>
              <a:rPr lang="en-AT" sz="8000" b="1" dirty="0"/>
              <a:t>In other words... </a:t>
            </a:r>
          </a:p>
        </p:txBody>
      </p:sp>
      <p:sp>
        <p:nvSpPr>
          <p:cNvPr id="3" name="Content Placeholder 2">
            <a:extLst>
              <a:ext uri="{FF2B5EF4-FFF2-40B4-BE49-F238E27FC236}">
                <a16:creationId xmlns:a16="http://schemas.microsoft.com/office/drawing/2014/main" id="{C2CA35B9-79FE-E042-9603-AC992880B96C}"/>
              </a:ext>
            </a:extLst>
          </p:cNvPr>
          <p:cNvSpPr>
            <a:spLocks noGrp="1"/>
          </p:cNvSpPr>
          <p:nvPr>
            <p:ph idx="1"/>
          </p:nvPr>
        </p:nvSpPr>
        <p:spPr>
          <a:xfrm>
            <a:off x="838200" y="1584434"/>
            <a:ext cx="10728960" cy="4098207"/>
          </a:xfrm>
        </p:spPr>
        <p:txBody>
          <a:bodyPr>
            <a:noAutofit/>
          </a:bodyPr>
          <a:lstStyle/>
          <a:p>
            <a:pPr marL="0" indent="0">
              <a:lnSpc>
                <a:spcPct val="150000"/>
              </a:lnSpc>
              <a:buNone/>
            </a:pPr>
            <a:r>
              <a:rPr lang="en-US" sz="5400" dirty="0"/>
              <a:t>ML fits (high-dim.) mathematical models to (huge) amounts of observed data </a:t>
            </a:r>
          </a:p>
        </p:txBody>
      </p:sp>
      <p:sp>
        <p:nvSpPr>
          <p:cNvPr id="4" name="Footer Placeholder 3">
            <a:extLst>
              <a:ext uri="{FF2B5EF4-FFF2-40B4-BE49-F238E27FC236}">
                <a16:creationId xmlns:a16="http://schemas.microsoft.com/office/drawing/2014/main" id="{FFF6F403-2095-9948-B18D-7318F82291BE}"/>
              </a:ext>
            </a:extLst>
          </p:cNvPr>
          <p:cNvSpPr>
            <a:spLocks noGrp="1"/>
          </p:cNvSpPr>
          <p:nvPr>
            <p:ph type="ftr" sz="quarter" idx="11"/>
          </p:nvPr>
        </p:nvSpPr>
        <p:spPr/>
        <p:txBody>
          <a:bodyPr/>
          <a:lstStyle/>
          <a:p>
            <a:r>
              <a:rPr lang="en-GB"/>
              <a:t>DI Dr.techn. Alexander Jung</a:t>
            </a:r>
            <a:endParaRPr lang="en-GB" dirty="0"/>
          </a:p>
        </p:txBody>
      </p:sp>
      <p:sp>
        <p:nvSpPr>
          <p:cNvPr id="6" name="Slide Number Placeholder 5">
            <a:extLst>
              <a:ext uri="{FF2B5EF4-FFF2-40B4-BE49-F238E27FC236}">
                <a16:creationId xmlns:a16="http://schemas.microsoft.com/office/drawing/2014/main" id="{BEB3B2A0-2618-094D-A6E3-A21BAD553952}"/>
              </a:ext>
            </a:extLst>
          </p:cNvPr>
          <p:cNvSpPr>
            <a:spLocks noGrp="1"/>
          </p:cNvSpPr>
          <p:nvPr>
            <p:ph type="sldNum" sz="quarter" idx="12"/>
          </p:nvPr>
        </p:nvSpPr>
        <p:spPr/>
        <p:txBody>
          <a:bodyPr/>
          <a:lstStyle/>
          <a:p>
            <a:fld id="{AC1633F7-ACB1-754E-B76E-ED72C708EAF6}" type="slidenum">
              <a:rPr lang="en-AT" smtClean="0"/>
              <a:pPr/>
              <a:t>10</a:t>
            </a:fld>
            <a:endParaRPr lang="en-AT" dirty="0"/>
          </a:p>
        </p:txBody>
      </p:sp>
      <p:sp>
        <p:nvSpPr>
          <p:cNvPr id="5" name="Date Placeholder 4">
            <a:extLst>
              <a:ext uri="{FF2B5EF4-FFF2-40B4-BE49-F238E27FC236}">
                <a16:creationId xmlns:a16="http://schemas.microsoft.com/office/drawing/2014/main" id="{E81CCA30-6285-E04F-992F-1386E8B32D45}"/>
              </a:ext>
            </a:extLst>
          </p:cNvPr>
          <p:cNvSpPr>
            <a:spLocks noGrp="1"/>
          </p:cNvSpPr>
          <p:nvPr>
            <p:ph type="dt" sz="half" idx="10"/>
          </p:nvPr>
        </p:nvSpPr>
        <p:spPr/>
        <p:txBody>
          <a:bodyPr/>
          <a:lstStyle/>
          <a:p>
            <a:fld id="{075988C1-6F45-6844-86A4-988D0CEFC6DC}" type="datetime1">
              <a:rPr lang="en-US" smtClean="0"/>
              <a:t>5/26/23</a:t>
            </a:fld>
            <a:endParaRPr lang="en-US"/>
          </a:p>
        </p:txBody>
      </p:sp>
      <p:pic>
        <p:nvPicPr>
          <p:cNvPr id="8" name="Picture 7" descr="A portrait of a person in a hat&#10;&#10;Description automatically generated with medium confidence">
            <a:extLst>
              <a:ext uri="{FF2B5EF4-FFF2-40B4-BE49-F238E27FC236}">
                <a16:creationId xmlns:a16="http://schemas.microsoft.com/office/drawing/2014/main" id="{8A3A62B7-8CFA-586F-6CC5-811659FC54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63765" y="2813744"/>
            <a:ext cx="2623457" cy="3301183"/>
          </a:xfrm>
          <a:prstGeom prst="rect">
            <a:avLst/>
          </a:prstGeom>
        </p:spPr>
      </p:pic>
    </p:spTree>
    <p:extLst>
      <p:ext uri="{BB962C8B-B14F-4D97-AF65-F5344CB8AC3E}">
        <p14:creationId xmlns:p14="http://schemas.microsoft.com/office/powerpoint/2010/main" val="84305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443A4E-A090-EB48-FA0D-DB6DAF71F17F}"/>
              </a:ext>
            </a:extLst>
          </p:cNvPr>
          <p:cNvSpPr>
            <a:spLocks noGrp="1"/>
          </p:cNvSpPr>
          <p:nvPr>
            <p:ph idx="1"/>
          </p:nvPr>
        </p:nvSpPr>
        <p:spPr>
          <a:xfrm>
            <a:off x="258983" y="2821050"/>
            <a:ext cx="11674034" cy="987022"/>
          </a:xfrm>
        </p:spPr>
        <p:txBody>
          <a:bodyPr>
            <a:noAutofit/>
          </a:bodyPr>
          <a:lstStyle/>
          <a:p>
            <a:pPr marL="0" indent="0" algn="ctr">
              <a:buNone/>
            </a:pPr>
            <a:r>
              <a:rPr lang="en-GB" sz="6000" dirty="0"/>
              <a:t>You cannot avoid </a:t>
            </a:r>
            <a:r>
              <a:rPr lang="en-GB" sz="6000" dirty="0">
                <a:solidFill>
                  <a:schemeClr val="bg1">
                    <a:lumMod val="65000"/>
                  </a:schemeClr>
                </a:solidFill>
              </a:rPr>
              <a:t>machine</a:t>
            </a:r>
            <a:r>
              <a:rPr lang="en-GB" sz="6000" dirty="0"/>
              <a:t> learning!</a:t>
            </a:r>
          </a:p>
        </p:txBody>
      </p:sp>
      <p:sp>
        <p:nvSpPr>
          <p:cNvPr id="6" name="Date Placeholder 5">
            <a:extLst>
              <a:ext uri="{FF2B5EF4-FFF2-40B4-BE49-F238E27FC236}">
                <a16:creationId xmlns:a16="http://schemas.microsoft.com/office/drawing/2014/main" id="{3365E6F9-5724-4220-28D9-ABFB2B1B653F}"/>
              </a:ext>
            </a:extLst>
          </p:cNvPr>
          <p:cNvSpPr>
            <a:spLocks noGrp="1"/>
          </p:cNvSpPr>
          <p:nvPr>
            <p:ph type="dt" sz="half" idx="10"/>
          </p:nvPr>
        </p:nvSpPr>
        <p:spPr/>
        <p:txBody>
          <a:bodyPr/>
          <a:lstStyle/>
          <a:p>
            <a:fld id="{63D04B78-B31E-1249-8F0B-1C7589CBCE5D}" type="datetime1">
              <a:rPr lang="en-US" smtClean="0"/>
              <a:t>5/26/23</a:t>
            </a:fld>
            <a:endParaRPr lang="en-GB"/>
          </a:p>
        </p:txBody>
      </p:sp>
      <p:sp>
        <p:nvSpPr>
          <p:cNvPr id="7" name="Footer Placeholder 6">
            <a:extLst>
              <a:ext uri="{FF2B5EF4-FFF2-40B4-BE49-F238E27FC236}">
                <a16:creationId xmlns:a16="http://schemas.microsoft.com/office/drawing/2014/main" id="{50AD73C0-4B8C-2E74-BF05-A8908969B2AC}"/>
              </a:ext>
            </a:extLst>
          </p:cNvPr>
          <p:cNvSpPr>
            <a:spLocks noGrp="1"/>
          </p:cNvSpPr>
          <p:nvPr>
            <p:ph type="ftr" sz="quarter" idx="11"/>
          </p:nvPr>
        </p:nvSpPr>
        <p:spPr/>
        <p:txBody>
          <a:bodyPr/>
          <a:lstStyle/>
          <a:p>
            <a:r>
              <a:rPr lang="en-GB"/>
              <a:t>DI Dr.techn. Alexander Jung</a:t>
            </a:r>
          </a:p>
        </p:txBody>
      </p:sp>
      <p:sp>
        <p:nvSpPr>
          <p:cNvPr id="8" name="Slide Number Placeholder 7">
            <a:extLst>
              <a:ext uri="{FF2B5EF4-FFF2-40B4-BE49-F238E27FC236}">
                <a16:creationId xmlns:a16="http://schemas.microsoft.com/office/drawing/2014/main" id="{E2DD6DDB-761F-C661-0C15-D1419CAD15D9}"/>
              </a:ext>
            </a:extLst>
          </p:cNvPr>
          <p:cNvSpPr>
            <a:spLocks noGrp="1"/>
          </p:cNvSpPr>
          <p:nvPr>
            <p:ph type="sldNum" sz="quarter" idx="12"/>
          </p:nvPr>
        </p:nvSpPr>
        <p:spPr/>
        <p:txBody>
          <a:bodyPr/>
          <a:lstStyle/>
          <a:p>
            <a:fld id="{1769BA03-D485-7647-B394-D5FA64CC5371}" type="slidenum">
              <a:rPr lang="en-GB" smtClean="0"/>
              <a:t>11</a:t>
            </a:fld>
            <a:endParaRPr lang="en-GB"/>
          </a:p>
        </p:txBody>
      </p:sp>
    </p:spTree>
    <p:extLst>
      <p:ext uri="{BB962C8B-B14F-4D97-AF65-F5344CB8AC3E}">
        <p14:creationId xmlns:p14="http://schemas.microsoft.com/office/powerpoint/2010/main" val="524254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124FC4-B0D7-8841-A02C-F3E61721C41E}"/>
              </a:ext>
            </a:extLst>
          </p:cNvPr>
          <p:cNvSpPr txBox="1"/>
          <p:nvPr/>
        </p:nvSpPr>
        <p:spPr>
          <a:xfrm>
            <a:off x="2511707" y="2581154"/>
            <a:ext cx="7528023" cy="1446550"/>
          </a:xfrm>
          <a:prstGeom prst="rect">
            <a:avLst/>
          </a:prstGeom>
          <a:noFill/>
        </p:spPr>
        <p:txBody>
          <a:bodyPr wrap="none" rtlCol="0">
            <a:spAutoFit/>
          </a:bodyPr>
          <a:lstStyle/>
          <a:p>
            <a:r>
              <a:rPr lang="en-US" sz="8800" dirty="0"/>
              <a:t>4,  5,  6,  7,  8,  ?</a:t>
            </a:r>
          </a:p>
        </p:txBody>
      </p:sp>
      <p:sp>
        <p:nvSpPr>
          <p:cNvPr id="2" name="TextBox 1">
            <a:extLst>
              <a:ext uri="{FF2B5EF4-FFF2-40B4-BE49-F238E27FC236}">
                <a16:creationId xmlns:a16="http://schemas.microsoft.com/office/drawing/2014/main" id="{B359569B-5857-EB46-85AC-BA1BF8D777DD}"/>
              </a:ext>
            </a:extLst>
          </p:cNvPr>
          <p:cNvSpPr txBox="1"/>
          <p:nvPr/>
        </p:nvSpPr>
        <p:spPr>
          <a:xfrm>
            <a:off x="2215521" y="2451612"/>
            <a:ext cx="1192442" cy="369332"/>
          </a:xfrm>
          <a:prstGeom prst="rect">
            <a:avLst/>
          </a:prstGeom>
          <a:noFill/>
        </p:spPr>
        <p:txBody>
          <a:bodyPr wrap="none" rtlCol="0">
            <a:spAutoFit/>
          </a:bodyPr>
          <a:lstStyle/>
          <a:p>
            <a:r>
              <a:rPr lang="en-US" dirty="0"/>
              <a:t>1. element</a:t>
            </a:r>
          </a:p>
        </p:txBody>
      </p:sp>
      <p:sp>
        <p:nvSpPr>
          <p:cNvPr id="5" name="TextBox 4">
            <a:extLst>
              <a:ext uri="{FF2B5EF4-FFF2-40B4-BE49-F238E27FC236}">
                <a16:creationId xmlns:a16="http://schemas.microsoft.com/office/drawing/2014/main" id="{9F0D0BF8-8B00-8E49-8DEA-664A38F25E50}"/>
              </a:ext>
            </a:extLst>
          </p:cNvPr>
          <p:cNvSpPr txBox="1"/>
          <p:nvPr/>
        </p:nvSpPr>
        <p:spPr>
          <a:xfrm>
            <a:off x="3947102" y="2451612"/>
            <a:ext cx="359394" cy="369332"/>
          </a:xfrm>
          <a:prstGeom prst="rect">
            <a:avLst/>
          </a:prstGeom>
          <a:noFill/>
        </p:spPr>
        <p:txBody>
          <a:bodyPr wrap="none" rtlCol="0">
            <a:spAutoFit/>
          </a:bodyPr>
          <a:lstStyle/>
          <a:p>
            <a:r>
              <a:rPr lang="en-US" dirty="0"/>
              <a:t>2.</a:t>
            </a:r>
          </a:p>
        </p:txBody>
      </p:sp>
      <p:sp>
        <p:nvSpPr>
          <p:cNvPr id="6" name="TextBox 5">
            <a:extLst>
              <a:ext uri="{FF2B5EF4-FFF2-40B4-BE49-F238E27FC236}">
                <a16:creationId xmlns:a16="http://schemas.microsoft.com/office/drawing/2014/main" id="{30D433D0-F1D1-2C41-A831-BD5F2417BA7A}"/>
              </a:ext>
            </a:extLst>
          </p:cNvPr>
          <p:cNvSpPr txBox="1"/>
          <p:nvPr/>
        </p:nvSpPr>
        <p:spPr>
          <a:xfrm>
            <a:off x="5360751" y="2451612"/>
            <a:ext cx="359394" cy="369332"/>
          </a:xfrm>
          <a:prstGeom prst="rect">
            <a:avLst/>
          </a:prstGeom>
          <a:noFill/>
        </p:spPr>
        <p:txBody>
          <a:bodyPr wrap="none" rtlCol="0">
            <a:spAutoFit/>
          </a:bodyPr>
          <a:lstStyle/>
          <a:p>
            <a:r>
              <a:rPr lang="en-US" dirty="0"/>
              <a:t>3.</a:t>
            </a:r>
          </a:p>
        </p:txBody>
      </p:sp>
      <p:sp>
        <p:nvSpPr>
          <p:cNvPr id="7" name="TextBox 6">
            <a:extLst>
              <a:ext uri="{FF2B5EF4-FFF2-40B4-BE49-F238E27FC236}">
                <a16:creationId xmlns:a16="http://schemas.microsoft.com/office/drawing/2014/main" id="{8D8B492D-3909-6440-9155-144DD11E60F3}"/>
              </a:ext>
            </a:extLst>
          </p:cNvPr>
          <p:cNvSpPr txBox="1"/>
          <p:nvPr/>
        </p:nvSpPr>
        <p:spPr>
          <a:xfrm>
            <a:off x="6618678" y="2457204"/>
            <a:ext cx="359394" cy="369332"/>
          </a:xfrm>
          <a:prstGeom prst="rect">
            <a:avLst/>
          </a:prstGeom>
          <a:noFill/>
        </p:spPr>
        <p:txBody>
          <a:bodyPr wrap="none" rtlCol="0">
            <a:spAutoFit/>
          </a:bodyPr>
          <a:lstStyle/>
          <a:p>
            <a:r>
              <a:rPr lang="en-US" dirty="0"/>
              <a:t>4.</a:t>
            </a:r>
          </a:p>
        </p:txBody>
      </p:sp>
      <p:sp>
        <p:nvSpPr>
          <p:cNvPr id="8" name="TextBox 7">
            <a:extLst>
              <a:ext uri="{FF2B5EF4-FFF2-40B4-BE49-F238E27FC236}">
                <a16:creationId xmlns:a16="http://schemas.microsoft.com/office/drawing/2014/main" id="{2DB9B0F6-67AE-E941-A950-30679B4B2716}"/>
              </a:ext>
            </a:extLst>
          </p:cNvPr>
          <p:cNvSpPr txBox="1"/>
          <p:nvPr/>
        </p:nvSpPr>
        <p:spPr>
          <a:xfrm>
            <a:off x="8054073" y="2457204"/>
            <a:ext cx="359394" cy="369332"/>
          </a:xfrm>
          <a:prstGeom prst="rect">
            <a:avLst/>
          </a:prstGeom>
          <a:noFill/>
        </p:spPr>
        <p:txBody>
          <a:bodyPr wrap="none" rtlCol="0">
            <a:spAutoFit/>
          </a:bodyPr>
          <a:lstStyle/>
          <a:p>
            <a:r>
              <a:rPr lang="en-US" dirty="0"/>
              <a:t>5.</a:t>
            </a:r>
          </a:p>
        </p:txBody>
      </p:sp>
      <p:sp>
        <p:nvSpPr>
          <p:cNvPr id="9" name="TextBox 8">
            <a:extLst>
              <a:ext uri="{FF2B5EF4-FFF2-40B4-BE49-F238E27FC236}">
                <a16:creationId xmlns:a16="http://schemas.microsoft.com/office/drawing/2014/main" id="{582DC093-8FAF-FF4F-B4E7-3441158E6752}"/>
              </a:ext>
            </a:extLst>
          </p:cNvPr>
          <p:cNvSpPr txBox="1"/>
          <p:nvPr/>
        </p:nvSpPr>
        <p:spPr>
          <a:xfrm>
            <a:off x="9467722" y="2445774"/>
            <a:ext cx="359394" cy="369332"/>
          </a:xfrm>
          <a:prstGeom prst="rect">
            <a:avLst/>
          </a:prstGeom>
          <a:noFill/>
        </p:spPr>
        <p:txBody>
          <a:bodyPr wrap="none" rtlCol="0">
            <a:spAutoFit/>
          </a:bodyPr>
          <a:lstStyle/>
          <a:p>
            <a:r>
              <a:rPr lang="en-US" dirty="0"/>
              <a:t>6.</a:t>
            </a:r>
          </a:p>
        </p:txBody>
      </p:sp>
      <p:sp>
        <p:nvSpPr>
          <p:cNvPr id="3" name="Freeform 2">
            <a:extLst>
              <a:ext uri="{FF2B5EF4-FFF2-40B4-BE49-F238E27FC236}">
                <a16:creationId xmlns:a16="http://schemas.microsoft.com/office/drawing/2014/main" id="{158E08B7-22E1-C349-B40C-6C213769B48B}"/>
              </a:ext>
            </a:extLst>
          </p:cNvPr>
          <p:cNvSpPr/>
          <p:nvPr/>
        </p:nvSpPr>
        <p:spPr>
          <a:xfrm>
            <a:off x="4972050" y="1977390"/>
            <a:ext cx="1325880" cy="2434590"/>
          </a:xfrm>
          <a:custGeom>
            <a:avLst/>
            <a:gdLst>
              <a:gd name="connsiteX0" fmla="*/ 662940 w 1325880"/>
              <a:gd name="connsiteY0" fmla="*/ 45720 h 2434590"/>
              <a:gd name="connsiteX1" fmla="*/ 582930 w 1325880"/>
              <a:gd name="connsiteY1" fmla="*/ 57150 h 2434590"/>
              <a:gd name="connsiteX2" fmla="*/ 480060 w 1325880"/>
              <a:gd name="connsiteY2" fmla="*/ 80010 h 2434590"/>
              <a:gd name="connsiteX3" fmla="*/ 411480 w 1325880"/>
              <a:gd name="connsiteY3" fmla="*/ 91440 h 2434590"/>
              <a:gd name="connsiteX4" fmla="*/ 331470 w 1325880"/>
              <a:gd name="connsiteY4" fmla="*/ 125730 h 2434590"/>
              <a:gd name="connsiteX5" fmla="*/ 262890 w 1325880"/>
              <a:gd name="connsiteY5" fmla="*/ 171450 h 2434590"/>
              <a:gd name="connsiteX6" fmla="*/ 217170 w 1325880"/>
              <a:gd name="connsiteY6" fmla="*/ 194310 h 2434590"/>
              <a:gd name="connsiteX7" fmla="*/ 171450 w 1325880"/>
              <a:gd name="connsiteY7" fmla="*/ 228600 h 2434590"/>
              <a:gd name="connsiteX8" fmla="*/ 137160 w 1325880"/>
              <a:gd name="connsiteY8" fmla="*/ 251460 h 2434590"/>
              <a:gd name="connsiteX9" fmla="*/ 114300 w 1325880"/>
              <a:gd name="connsiteY9" fmla="*/ 285750 h 2434590"/>
              <a:gd name="connsiteX10" fmla="*/ 68580 w 1325880"/>
              <a:gd name="connsiteY10" fmla="*/ 331470 h 2434590"/>
              <a:gd name="connsiteX11" fmla="*/ 22860 w 1325880"/>
              <a:gd name="connsiteY11" fmla="*/ 445770 h 2434590"/>
              <a:gd name="connsiteX12" fmla="*/ 11430 w 1325880"/>
              <a:gd name="connsiteY12" fmla="*/ 480060 h 2434590"/>
              <a:gd name="connsiteX13" fmla="*/ 0 w 1325880"/>
              <a:gd name="connsiteY13" fmla="*/ 548640 h 2434590"/>
              <a:gd name="connsiteX14" fmla="*/ 11430 w 1325880"/>
              <a:gd name="connsiteY14" fmla="*/ 994410 h 2434590"/>
              <a:gd name="connsiteX15" fmla="*/ 34290 w 1325880"/>
              <a:gd name="connsiteY15" fmla="*/ 1108710 h 2434590"/>
              <a:gd name="connsiteX16" fmla="*/ 45720 w 1325880"/>
              <a:gd name="connsiteY16" fmla="*/ 1154430 h 2434590"/>
              <a:gd name="connsiteX17" fmla="*/ 102870 w 1325880"/>
              <a:gd name="connsiteY17" fmla="*/ 1303020 h 2434590"/>
              <a:gd name="connsiteX18" fmla="*/ 114300 w 1325880"/>
              <a:gd name="connsiteY18" fmla="*/ 1337310 h 2434590"/>
              <a:gd name="connsiteX19" fmla="*/ 125730 w 1325880"/>
              <a:gd name="connsiteY19" fmla="*/ 1383030 h 2434590"/>
              <a:gd name="connsiteX20" fmla="*/ 148590 w 1325880"/>
              <a:gd name="connsiteY20" fmla="*/ 1428750 h 2434590"/>
              <a:gd name="connsiteX21" fmla="*/ 182880 w 1325880"/>
              <a:gd name="connsiteY21" fmla="*/ 1577340 h 2434590"/>
              <a:gd name="connsiteX22" fmla="*/ 194310 w 1325880"/>
              <a:gd name="connsiteY22" fmla="*/ 1931670 h 2434590"/>
              <a:gd name="connsiteX23" fmla="*/ 205740 w 1325880"/>
              <a:gd name="connsiteY23" fmla="*/ 2011680 h 2434590"/>
              <a:gd name="connsiteX24" fmla="*/ 251460 w 1325880"/>
              <a:gd name="connsiteY24" fmla="*/ 2137410 h 2434590"/>
              <a:gd name="connsiteX25" fmla="*/ 262890 w 1325880"/>
              <a:gd name="connsiteY25" fmla="*/ 2171700 h 2434590"/>
              <a:gd name="connsiteX26" fmla="*/ 297180 w 1325880"/>
              <a:gd name="connsiteY26" fmla="*/ 2228850 h 2434590"/>
              <a:gd name="connsiteX27" fmla="*/ 331470 w 1325880"/>
              <a:gd name="connsiteY27" fmla="*/ 2297430 h 2434590"/>
              <a:gd name="connsiteX28" fmla="*/ 457200 w 1325880"/>
              <a:gd name="connsiteY28" fmla="*/ 2400300 h 2434590"/>
              <a:gd name="connsiteX29" fmla="*/ 525780 w 1325880"/>
              <a:gd name="connsiteY29" fmla="*/ 2423160 h 2434590"/>
              <a:gd name="connsiteX30" fmla="*/ 560070 w 1325880"/>
              <a:gd name="connsiteY30" fmla="*/ 2434590 h 2434590"/>
              <a:gd name="connsiteX31" fmla="*/ 811530 w 1325880"/>
              <a:gd name="connsiteY31" fmla="*/ 2423160 h 2434590"/>
              <a:gd name="connsiteX32" fmla="*/ 845820 w 1325880"/>
              <a:gd name="connsiteY32" fmla="*/ 2411730 h 2434590"/>
              <a:gd name="connsiteX33" fmla="*/ 914400 w 1325880"/>
              <a:gd name="connsiteY33" fmla="*/ 2400300 h 2434590"/>
              <a:gd name="connsiteX34" fmla="*/ 960120 w 1325880"/>
              <a:gd name="connsiteY34" fmla="*/ 2388870 h 2434590"/>
              <a:gd name="connsiteX35" fmla="*/ 1028700 w 1325880"/>
              <a:gd name="connsiteY35" fmla="*/ 2354580 h 2434590"/>
              <a:gd name="connsiteX36" fmla="*/ 1097280 w 1325880"/>
              <a:gd name="connsiteY36" fmla="*/ 2286000 h 2434590"/>
              <a:gd name="connsiteX37" fmla="*/ 1131570 w 1325880"/>
              <a:gd name="connsiteY37" fmla="*/ 2251710 h 2434590"/>
              <a:gd name="connsiteX38" fmla="*/ 1165860 w 1325880"/>
              <a:gd name="connsiteY38" fmla="*/ 2205990 h 2434590"/>
              <a:gd name="connsiteX39" fmla="*/ 1200150 w 1325880"/>
              <a:gd name="connsiteY39" fmla="*/ 2171700 h 2434590"/>
              <a:gd name="connsiteX40" fmla="*/ 1245870 w 1325880"/>
              <a:gd name="connsiteY40" fmla="*/ 2103120 h 2434590"/>
              <a:gd name="connsiteX41" fmla="*/ 1291590 w 1325880"/>
              <a:gd name="connsiteY41" fmla="*/ 2011680 h 2434590"/>
              <a:gd name="connsiteX42" fmla="*/ 1303020 w 1325880"/>
              <a:gd name="connsiteY42" fmla="*/ 1943100 h 2434590"/>
              <a:gd name="connsiteX43" fmla="*/ 1314450 w 1325880"/>
              <a:gd name="connsiteY43" fmla="*/ 1897380 h 2434590"/>
              <a:gd name="connsiteX44" fmla="*/ 1325880 w 1325880"/>
              <a:gd name="connsiteY44" fmla="*/ 1817370 h 2434590"/>
              <a:gd name="connsiteX45" fmla="*/ 1303020 w 1325880"/>
              <a:gd name="connsiteY45" fmla="*/ 1485900 h 2434590"/>
              <a:gd name="connsiteX46" fmla="*/ 1280160 w 1325880"/>
              <a:gd name="connsiteY46" fmla="*/ 1428750 h 2434590"/>
              <a:gd name="connsiteX47" fmla="*/ 1268730 w 1325880"/>
              <a:gd name="connsiteY47" fmla="*/ 1394460 h 2434590"/>
              <a:gd name="connsiteX48" fmla="*/ 1257300 w 1325880"/>
              <a:gd name="connsiteY48" fmla="*/ 1337310 h 2434590"/>
              <a:gd name="connsiteX49" fmla="*/ 1245870 w 1325880"/>
              <a:gd name="connsiteY49" fmla="*/ 1303020 h 2434590"/>
              <a:gd name="connsiteX50" fmla="*/ 1223010 w 1325880"/>
              <a:gd name="connsiteY50" fmla="*/ 1211580 h 2434590"/>
              <a:gd name="connsiteX51" fmla="*/ 1211580 w 1325880"/>
              <a:gd name="connsiteY51" fmla="*/ 1165860 h 2434590"/>
              <a:gd name="connsiteX52" fmla="*/ 1154430 w 1325880"/>
              <a:gd name="connsiteY52" fmla="*/ 1017270 h 2434590"/>
              <a:gd name="connsiteX53" fmla="*/ 1131570 w 1325880"/>
              <a:gd name="connsiteY53" fmla="*/ 971550 h 2434590"/>
              <a:gd name="connsiteX54" fmla="*/ 1085850 w 1325880"/>
              <a:gd name="connsiteY54" fmla="*/ 845820 h 2434590"/>
              <a:gd name="connsiteX55" fmla="*/ 1074420 w 1325880"/>
              <a:gd name="connsiteY55" fmla="*/ 811530 h 2434590"/>
              <a:gd name="connsiteX56" fmla="*/ 1051560 w 1325880"/>
              <a:gd name="connsiteY56" fmla="*/ 777240 h 2434590"/>
              <a:gd name="connsiteX57" fmla="*/ 1040130 w 1325880"/>
              <a:gd name="connsiteY57" fmla="*/ 731520 h 2434590"/>
              <a:gd name="connsiteX58" fmla="*/ 1017270 w 1325880"/>
              <a:gd name="connsiteY58" fmla="*/ 685800 h 2434590"/>
              <a:gd name="connsiteX59" fmla="*/ 994410 w 1325880"/>
              <a:gd name="connsiteY59" fmla="*/ 628650 h 2434590"/>
              <a:gd name="connsiteX60" fmla="*/ 971550 w 1325880"/>
              <a:gd name="connsiteY60" fmla="*/ 560070 h 2434590"/>
              <a:gd name="connsiteX61" fmla="*/ 960120 w 1325880"/>
              <a:gd name="connsiteY61" fmla="*/ 525780 h 2434590"/>
              <a:gd name="connsiteX62" fmla="*/ 937260 w 1325880"/>
              <a:gd name="connsiteY62" fmla="*/ 377190 h 2434590"/>
              <a:gd name="connsiteX63" fmla="*/ 914400 w 1325880"/>
              <a:gd name="connsiteY63" fmla="*/ 285750 h 2434590"/>
              <a:gd name="connsiteX64" fmla="*/ 902970 w 1325880"/>
              <a:gd name="connsiteY64" fmla="*/ 228600 h 2434590"/>
              <a:gd name="connsiteX65" fmla="*/ 891540 w 1325880"/>
              <a:gd name="connsiteY65" fmla="*/ 182880 h 2434590"/>
              <a:gd name="connsiteX66" fmla="*/ 880110 w 1325880"/>
              <a:gd name="connsiteY66" fmla="*/ 114300 h 2434590"/>
              <a:gd name="connsiteX67" fmla="*/ 822960 w 1325880"/>
              <a:gd name="connsiteY67" fmla="*/ 11430 h 2434590"/>
              <a:gd name="connsiteX68" fmla="*/ 788670 w 1325880"/>
              <a:gd name="connsiteY68" fmla="*/ 0 h 2434590"/>
              <a:gd name="connsiteX69" fmla="*/ 685800 w 1325880"/>
              <a:gd name="connsiteY69" fmla="*/ 34290 h 2434590"/>
              <a:gd name="connsiteX70" fmla="*/ 662940 w 1325880"/>
              <a:gd name="connsiteY70" fmla="*/ 45720 h 243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325880" h="2434590">
                <a:moveTo>
                  <a:pt x="662940" y="45720"/>
                </a:moveTo>
                <a:cubicBezTo>
                  <a:pt x="645795" y="49530"/>
                  <a:pt x="609504" y="52721"/>
                  <a:pt x="582930" y="57150"/>
                </a:cubicBezTo>
                <a:cubicBezTo>
                  <a:pt x="463155" y="77112"/>
                  <a:pt x="582810" y="59460"/>
                  <a:pt x="480060" y="80010"/>
                </a:cubicBezTo>
                <a:cubicBezTo>
                  <a:pt x="457335" y="84555"/>
                  <a:pt x="434340" y="87630"/>
                  <a:pt x="411480" y="91440"/>
                </a:cubicBezTo>
                <a:cubicBezTo>
                  <a:pt x="286667" y="174649"/>
                  <a:pt x="479087" y="51921"/>
                  <a:pt x="331470" y="125730"/>
                </a:cubicBezTo>
                <a:cubicBezTo>
                  <a:pt x="306896" y="138017"/>
                  <a:pt x="286449" y="157315"/>
                  <a:pt x="262890" y="171450"/>
                </a:cubicBezTo>
                <a:cubicBezTo>
                  <a:pt x="248279" y="180216"/>
                  <a:pt x="231619" y="185279"/>
                  <a:pt x="217170" y="194310"/>
                </a:cubicBezTo>
                <a:cubicBezTo>
                  <a:pt x="201016" y="204406"/>
                  <a:pt x="186952" y="217527"/>
                  <a:pt x="171450" y="228600"/>
                </a:cubicBezTo>
                <a:cubicBezTo>
                  <a:pt x="160272" y="236585"/>
                  <a:pt x="148590" y="243840"/>
                  <a:pt x="137160" y="251460"/>
                </a:cubicBezTo>
                <a:cubicBezTo>
                  <a:pt x="129540" y="262890"/>
                  <a:pt x="123240" y="275320"/>
                  <a:pt x="114300" y="285750"/>
                </a:cubicBezTo>
                <a:cubicBezTo>
                  <a:pt x="100274" y="302114"/>
                  <a:pt x="79273" y="312757"/>
                  <a:pt x="68580" y="331470"/>
                </a:cubicBezTo>
                <a:cubicBezTo>
                  <a:pt x="48221" y="367098"/>
                  <a:pt x="35836" y="406841"/>
                  <a:pt x="22860" y="445770"/>
                </a:cubicBezTo>
                <a:cubicBezTo>
                  <a:pt x="19050" y="457200"/>
                  <a:pt x="14044" y="468299"/>
                  <a:pt x="11430" y="480060"/>
                </a:cubicBezTo>
                <a:cubicBezTo>
                  <a:pt x="6403" y="502683"/>
                  <a:pt x="3810" y="525780"/>
                  <a:pt x="0" y="548640"/>
                </a:cubicBezTo>
                <a:cubicBezTo>
                  <a:pt x="3810" y="697230"/>
                  <a:pt x="2347" y="846049"/>
                  <a:pt x="11430" y="994410"/>
                </a:cubicBezTo>
                <a:cubicBezTo>
                  <a:pt x="13804" y="1033192"/>
                  <a:pt x="24866" y="1071016"/>
                  <a:pt x="34290" y="1108710"/>
                </a:cubicBezTo>
                <a:cubicBezTo>
                  <a:pt x="38100" y="1123950"/>
                  <a:pt x="40492" y="1139617"/>
                  <a:pt x="45720" y="1154430"/>
                </a:cubicBezTo>
                <a:cubicBezTo>
                  <a:pt x="63382" y="1204472"/>
                  <a:pt x="86089" y="1252676"/>
                  <a:pt x="102870" y="1303020"/>
                </a:cubicBezTo>
                <a:cubicBezTo>
                  <a:pt x="106680" y="1314450"/>
                  <a:pt x="110990" y="1325725"/>
                  <a:pt x="114300" y="1337310"/>
                </a:cubicBezTo>
                <a:cubicBezTo>
                  <a:pt x="118616" y="1352415"/>
                  <a:pt x="120214" y="1368321"/>
                  <a:pt x="125730" y="1383030"/>
                </a:cubicBezTo>
                <a:cubicBezTo>
                  <a:pt x="131713" y="1398984"/>
                  <a:pt x="140970" y="1413510"/>
                  <a:pt x="148590" y="1428750"/>
                </a:cubicBezTo>
                <a:cubicBezTo>
                  <a:pt x="173813" y="1554864"/>
                  <a:pt x="159163" y="1506189"/>
                  <a:pt x="182880" y="1577340"/>
                </a:cubicBezTo>
                <a:cubicBezTo>
                  <a:pt x="186690" y="1695450"/>
                  <a:pt x="188099" y="1813662"/>
                  <a:pt x="194310" y="1931670"/>
                </a:cubicBezTo>
                <a:cubicBezTo>
                  <a:pt x="195726" y="1958574"/>
                  <a:pt x="199682" y="1985429"/>
                  <a:pt x="205740" y="2011680"/>
                </a:cubicBezTo>
                <a:cubicBezTo>
                  <a:pt x="215345" y="2053304"/>
                  <a:pt x="236461" y="2097413"/>
                  <a:pt x="251460" y="2137410"/>
                </a:cubicBezTo>
                <a:cubicBezTo>
                  <a:pt x="255690" y="2148691"/>
                  <a:pt x="257502" y="2160924"/>
                  <a:pt x="262890" y="2171700"/>
                </a:cubicBezTo>
                <a:cubicBezTo>
                  <a:pt x="272825" y="2191571"/>
                  <a:pt x="286542" y="2209347"/>
                  <a:pt x="297180" y="2228850"/>
                </a:cubicBezTo>
                <a:cubicBezTo>
                  <a:pt x="309419" y="2251287"/>
                  <a:pt x="317293" y="2276164"/>
                  <a:pt x="331470" y="2297430"/>
                </a:cubicBezTo>
                <a:cubicBezTo>
                  <a:pt x="350644" y="2326191"/>
                  <a:pt x="451956" y="2398552"/>
                  <a:pt x="457200" y="2400300"/>
                </a:cubicBezTo>
                <a:lnTo>
                  <a:pt x="525780" y="2423160"/>
                </a:lnTo>
                <a:lnTo>
                  <a:pt x="560070" y="2434590"/>
                </a:lnTo>
                <a:cubicBezTo>
                  <a:pt x="643890" y="2430780"/>
                  <a:pt x="727891" y="2429851"/>
                  <a:pt x="811530" y="2423160"/>
                </a:cubicBezTo>
                <a:cubicBezTo>
                  <a:pt x="823540" y="2422199"/>
                  <a:pt x="834059" y="2414344"/>
                  <a:pt x="845820" y="2411730"/>
                </a:cubicBezTo>
                <a:cubicBezTo>
                  <a:pt x="868443" y="2406703"/>
                  <a:pt x="891675" y="2404845"/>
                  <a:pt x="914400" y="2400300"/>
                </a:cubicBezTo>
                <a:cubicBezTo>
                  <a:pt x="929804" y="2397219"/>
                  <a:pt x="945015" y="2393186"/>
                  <a:pt x="960120" y="2388870"/>
                </a:cubicBezTo>
                <a:cubicBezTo>
                  <a:pt x="989387" y="2380508"/>
                  <a:pt x="1004971" y="2375672"/>
                  <a:pt x="1028700" y="2354580"/>
                </a:cubicBezTo>
                <a:cubicBezTo>
                  <a:pt x="1052863" y="2333102"/>
                  <a:pt x="1074420" y="2308860"/>
                  <a:pt x="1097280" y="2286000"/>
                </a:cubicBezTo>
                <a:cubicBezTo>
                  <a:pt x="1108710" y="2274570"/>
                  <a:pt x="1121871" y="2264642"/>
                  <a:pt x="1131570" y="2251710"/>
                </a:cubicBezTo>
                <a:cubicBezTo>
                  <a:pt x="1143000" y="2236470"/>
                  <a:pt x="1153462" y="2220454"/>
                  <a:pt x="1165860" y="2205990"/>
                </a:cubicBezTo>
                <a:cubicBezTo>
                  <a:pt x="1176380" y="2193717"/>
                  <a:pt x="1190226" y="2184459"/>
                  <a:pt x="1200150" y="2171700"/>
                </a:cubicBezTo>
                <a:cubicBezTo>
                  <a:pt x="1217018" y="2150013"/>
                  <a:pt x="1233583" y="2127694"/>
                  <a:pt x="1245870" y="2103120"/>
                </a:cubicBezTo>
                <a:lnTo>
                  <a:pt x="1291590" y="2011680"/>
                </a:lnTo>
                <a:cubicBezTo>
                  <a:pt x="1295400" y="1988820"/>
                  <a:pt x="1298475" y="1965825"/>
                  <a:pt x="1303020" y="1943100"/>
                </a:cubicBezTo>
                <a:cubicBezTo>
                  <a:pt x="1306101" y="1927696"/>
                  <a:pt x="1311640" y="1912836"/>
                  <a:pt x="1314450" y="1897380"/>
                </a:cubicBezTo>
                <a:cubicBezTo>
                  <a:pt x="1319269" y="1870874"/>
                  <a:pt x="1322070" y="1844040"/>
                  <a:pt x="1325880" y="1817370"/>
                </a:cubicBezTo>
                <a:cubicBezTo>
                  <a:pt x="1325136" y="1802488"/>
                  <a:pt x="1317264" y="1552372"/>
                  <a:pt x="1303020" y="1485900"/>
                </a:cubicBezTo>
                <a:cubicBezTo>
                  <a:pt x="1298721" y="1465838"/>
                  <a:pt x="1287364" y="1447961"/>
                  <a:pt x="1280160" y="1428750"/>
                </a:cubicBezTo>
                <a:cubicBezTo>
                  <a:pt x="1275930" y="1417469"/>
                  <a:pt x="1271652" y="1406149"/>
                  <a:pt x="1268730" y="1394460"/>
                </a:cubicBezTo>
                <a:cubicBezTo>
                  <a:pt x="1264018" y="1375613"/>
                  <a:pt x="1262012" y="1356157"/>
                  <a:pt x="1257300" y="1337310"/>
                </a:cubicBezTo>
                <a:cubicBezTo>
                  <a:pt x="1254378" y="1325621"/>
                  <a:pt x="1249040" y="1314644"/>
                  <a:pt x="1245870" y="1303020"/>
                </a:cubicBezTo>
                <a:cubicBezTo>
                  <a:pt x="1237603" y="1272709"/>
                  <a:pt x="1230630" y="1242060"/>
                  <a:pt x="1223010" y="1211580"/>
                </a:cubicBezTo>
                <a:cubicBezTo>
                  <a:pt x="1219200" y="1196340"/>
                  <a:pt x="1218605" y="1179911"/>
                  <a:pt x="1211580" y="1165860"/>
                </a:cubicBezTo>
                <a:cubicBezTo>
                  <a:pt x="1160086" y="1062872"/>
                  <a:pt x="1220560" y="1189209"/>
                  <a:pt x="1154430" y="1017270"/>
                </a:cubicBezTo>
                <a:cubicBezTo>
                  <a:pt x="1148313" y="1001367"/>
                  <a:pt x="1138490" y="987120"/>
                  <a:pt x="1131570" y="971550"/>
                </a:cubicBezTo>
                <a:cubicBezTo>
                  <a:pt x="1110364" y="923836"/>
                  <a:pt x="1102746" y="896507"/>
                  <a:pt x="1085850" y="845820"/>
                </a:cubicBezTo>
                <a:cubicBezTo>
                  <a:pt x="1082040" y="834390"/>
                  <a:pt x="1081103" y="821555"/>
                  <a:pt x="1074420" y="811530"/>
                </a:cubicBezTo>
                <a:lnTo>
                  <a:pt x="1051560" y="777240"/>
                </a:lnTo>
                <a:cubicBezTo>
                  <a:pt x="1047750" y="762000"/>
                  <a:pt x="1045646" y="746229"/>
                  <a:pt x="1040130" y="731520"/>
                </a:cubicBezTo>
                <a:cubicBezTo>
                  <a:pt x="1034147" y="715566"/>
                  <a:pt x="1024190" y="701370"/>
                  <a:pt x="1017270" y="685800"/>
                </a:cubicBezTo>
                <a:cubicBezTo>
                  <a:pt x="1008937" y="667051"/>
                  <a:pt x="1001422" y="647932"/>
                  <a:pt x="994410" y="628650"/>
                </a:cubicBezTo>
                <a:cubicBezTo>
                  <a:pt x="986175" y="606004"/>
                  <a:pt x="979170" y="582930"/>
                  <a:pt x="971550" y="560070"/>
                </a:cubicBezTo>
                <a:lnTo>
                  <a:pt x="960120" y="525780"/>
                </a:lnTo>
                <a:cubicBezTo>
                  <a:pt x="951298" y="455204"/>
                  <a:pt x="951541" y="439073"/>
                  <a:pt x="937260" y="377190"/>
                </a:cubicBezTo>
                <a:cubicBezTo>
                  <a:pt x="930195" y="346577"/>
                  <a:pt x="920562" y="316558"/>
                  <a:pt x="914400" y="285750"/>
                </a:cubicBezTo>
                <a:cubicBezTo>
                  <a:pt x="910590" y="266700"/>
                  <a:pt x="907184" y="247565"/>
                  <a:pt x="902970" y="228600"/>
                </a:cubicBezTo>
                <a:cubicBezTo>
                  <a:pt x="899562" y="213265"/>
                  <a:pt x="894621" y="198284"/>
                  <a:pt x="891540" y="182880"/>
                </a:cubicBezTo>
                <a:cubicBezTo>
                  <a:pt x="886995" y="160155"/>
                  <a:pt x="885137" y="136923"/>
                  <a:pt x="880110" y="114300"/>
                </a:cubicBezTo>
                <a:cubicBezTo>
                  <a:pt x="873669" y="85315"/>
                  <a:pt x="844175" y="18502"/>
                  <a:pt x="822960" y="11430"/>
                </a:cubicBezTo>
                <a:lnTo>
                  <a:pt x="788670" y="0"/>
                </a:lnTo>
                <a:lnTo>
                  <a:pt x="685800" y="34290"/>
                </a:lnTo>
                <a:cubicBezTo>
                  <a:pt x="647896" y="46925"/>
                  <a:pt x="680085" y="41910"/>
                  <a:pt x="662940" y="45720"/>
                </a:cubicBezTo>
                <a:close/>
              </a:path>
            </a:pathLst>
          </a:cu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9680347F-4364-B74C-981C-AE8366DFF67A}"/>
              </a:ext>
            </a:extLst>
          </p:cNvPr>
          <p:cNvSpPr txBox="1"/>
          <p:nvPr/>
        </p:nvSpPr>
        <p:spPr>
          <a:xfrm>
            <a:off x="5360751" y="4473164"/>
            <a:ext cx="1974771" cy="523220"/>
          </a:xfrm>
          <a:prstGeom prst="rect">
            <a:avLst/>
          </a:prstGeom>
          <a:noFill/>
        </p:spPr>
        <p:txBody>
          <a:bodyPr wrap="none" rtlCol="0">
            <a:spAutoFit/>
          </a:bodyPr>
          <a:lstStyle/>
          <a:p>
            <a:r>
              <a:rPr lang="en-US" sz="2800" dirty="0"/>
              <a:t>“data point”</a:t>
            </a:r>
          </a:p>
        </p:txBody>
      </p:sp>
      <p:sp>
        <p:nvSpPr>
          <p:cNvPr id="13" name="Footer Placeholder 12">
            <a:extLst>
              <a:ext uri="{FF2B5EF4-FFF2-40B4-BE49-F238E27FC236}">
                <a16:creationId xmlns:a16="http://schemas.microsoft.com/office/drawing/2014/main" id="{DCE4D761-111F-B74E-8EFE-282582E302CD}"/>
              </a:ext>
            </a:extLst>
          </p:cNvPr>
          <p:cNvSpPr>
            <a:spLocks noGrp="1"/>
          </p:cNvSpPr>
          <p:nvPr>
            <p:ph type="ftr" sz="quarter" idx="11"/>
          </p:nvPr>
        </p:nvSpPr>
        <p:spPr/>
        <p:txBody>
          <a:bodyPr/>
          <a:lstStyle/>
          <a:p>
            <a:r>
              <a:rPr lang="en-GB"/>
              <a:t>DI Dr.techn. Alexander Jung</a:t>
            </a:r>
            <a:endParaRPr lang="en-GB" dirty="0"/>
          </a:p>
        </p:txBody>
      </p:sp>
      <p:sp>
        <p:nvSpPr>
          <p:cNvPr id="11" name="Slide Number Placeholder 10">
            <a:extLst>
              <a:ext uri="{FF2B5EF4-FFF2-40B4-BE49-F238E27FC236}">
                <a16:creationId xmlns:a16="http://schemas.microsoft.com/office/drawing/2014/main" id="{FA118D80-9A15-564A-A3C6-97E83139A4A6}"/>
              </a:ext>
            </a:extLst>
          </p:cNvPr>
          <p:cNvSpPr>
            <a:spLocks noGrp="1"/>
          </p:cNvSpPr>
          <p:nvPr>
            <p:ph type="sldNum" sz="quarter" idx="12"/>
          </p:nvPr>
        </p:nvSpPr>
        <p:spPr/>
        <p:txBody>
          <a:bodyPr/>
          <a:lstStyle/>
          <a:p>
            <a:fld id="{AC1633F7-ACB1-754E-B76E-ED72C708EAF6}" type="slidenum">
              <a:rPr lang="en-AT" smtClean="0"/>
              <a:pPr/>
              <a:t>12</a:t>
            </a:fld>
            <a:endParaRPr lang="en-AT" dirty="0"/>
          </a:p>
        </p:txBody>
      </p:sp>
      <p:sp>
        <p:nvSpPr>
          <p:cNvPr id="14" name="Date Placeholder 13">
            <a:extLst>
              <a:ext uri="{FF2B5EF4-FFF2-40B4-BE49-F238E27FC236}">
                <a16:creationId xmlns:a16="http://schemas.microsoft.com/office/drawing/2014/main" id="{E1E7D5D0-0521-4048-E392-FF659C77D6F1}"/>
              </a:ext>
            </a:extLst>
          </p:cNvPr>
          <p:cNvSpPr>
            <a:spLocks noGrp="1"/>
          </p:cNvSpPr>
          <p:nvPr>
            <p:ph type="dt" sz="half" idx="10"/>
          </p:nvPr>
        </p:nvSpPr>
        <p:spPr/>
        <p:txBody>
          <a:bodyPr/>
          <a:lstStyle/>
          <a:p>
            <a:fld id="{E191B4E0-B0B5-5C49-AC16-C2901C2CE87C}" type="datetime1">
              <a:rPr lang="en-US" smtClean="0"/>
              <a:t>5/26/23</a:t>
            </a:fld>
            <a:endParaRPr lang="en-GB"/>
          </a:p>
        </p:txBody>
      </p:sp>
    </p:spTree>
    <p:extLst>
      <p:ext uri="{BB962C8B-B14F-4D97-AF65-F5344CB8AC3E}">
        <p14:creationId xmlns:p14="http://schemas.microsoft.com/office/powerpoint/2010/main" val="428418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2BAF5-4224-7C42-9E02-00012A387268}"/>
              </a:ext>
            </a:extLst>
          </p:cNvPr>
          <p:cNvSpPr>
            <a:spLocks noGrp="1"/>
          </p:cNvSpPr>
          <p:nvPr>
            <p:ph idx="1"/>
          </p:nvPr>
        </p:nvSpPr>
        <p:spPr>
          <a:xfrm>
            <a:off x="273138" y="2061100"/>
            <a:ext cx="12061102" cy="2513403"/>
          </a:xfrm>
        </p:spPr>
        <p:txBody>
          <a:bodyPr>
            <a:normAutofit lnSpcReduction="10000"/>
          </a:bodyPr>
          <a:lstStyle/>
          <a:p>
            <a:pPr marL="0" indent="0">
              <a:lnSpc>
                <a:spcPct val="150000"/>
              </a:lnSpc>
              <a:buNone/>
            </a:pPr>
            <a:r>
              <a:rPr lang="en-US" sz="5400" dirty="0"/>
              <a:t>use </a:t>
            </a:r>
            <a:r>
              <a:rPr lang="en-US" sz="5400" dirty="0">
                <a:solidFill>
                  <a:srgbClr val="FF0000"/>
                </a:solidFill>
              </a:rPr>
              <a:t>hypothesis</a:t>
            </a:r>
            <a:r>
              <a:rPr lang="en-US" sz="5400" dirty="0"/>
              <a:t> about </a:t>
            </a:r>
            <a:r>
              <a:rPr lang="en-US" sz="5400" dirty="0">
                <a:solidFill>
                  <a:srgbClr val="FF0000"/>
                </a:solidFill>
              </a:rPr>
              <a:t>data</a:t>
            </a:r>
            <a:r>
              <a:rPr lang="en-US" sz="5400" dirty="0"/>
              <a:t> generation </a:t>
            </a:r>
          </a:p>
          <a:p>
            <a:pPr marL="0" indent="0">
              <a:lnSpc>
                <a:spcPct val="150000"/>
              </a:lnSpc>
              <a:buNone/>
            </a:pPr>
            <a:r>
              <a:rPr lang="en-US" sz="5400" dirty="0"/>
              <a:t>to make </a:t>
            </a:r>
            <a:r>
              <a:rPr lang="en-US" sz="5400" dirty="0">
                <a:solidFill>
                  <a:srgbClr val="FF0000"/>
                </a:solidFill>
              </a:rPr>
              <a:t>predictions (forecasts)</a:t>
            </a:r>
          </a:p>
        </p:txBody>
      </p:sp>
      <p:sp>
        <p:nvSpPr>
          <p:cNvPr id="2" name="Footer Placeholder 1">
            <a:extLst>
              <a:ext uri="{FF2B5EF4-FFF2-40B4-BE49-F238E27FC236}">
                <a16:creationId xmlns:a16="http://schemas.microsoft.com/office/drawing/2014/main" id="{4930D422-DE8F-8C47-BD6A-28A588923B8B}"/>
              </a:ext>
            </a:extLst>
          </p:cNvPr>
          <p:cNvSpPr>
            <a:spLocks noGrp="1"/>
          </p:cNvSpPr>
          <p:nvPr>
            <p:ph type="ftr" sz="quarter" idx="11"/>
          </p:nvPr>
        </p:nvSpPr>
        <p:spPr/>
        <p:txBody>
          <a:bodyPr/>
          <a:lstStyle/>
          <a:p>
            <a:r>
              <a:rPr lang="en-GB"/>
              <a:t>DI Dr.techn. Alexander Jung</a:t>
            </a:r>
            <a:endParaRPr lang="en-GB" dirty="0"/>
          </a:p>
        </p:txBody>
      </p:sp>
      <p:sp>
        <p:nvSpPr>
          <p:cNvPr id="5" name="Slide Number Placeholder 4">
            <a:extLst>
              <a:ext uri="{FF2B5EF4-FFF2-40B4-BE49-F238E27FC236}">
                <a16:creationId xmlns:a16="http://schemas.microsoft.com/office/drawing/2014/main" id="{05CC3C38-67B2-8B43-8B8E-11275A208EC4}"/>
              </a:ext>
            </a:extLst>
          </p:cNvPr>
          <p:cNvSpPr>
            <a:spLocks noGrp="1"/>
          </p:cNvSpPr>
          <p:nvPr>
            <p:ph type="sldNum" sz="quarter" idx="12"/>
          </p:nvPr>
        </p:nvSpPr>
        <p:spPr/>
        <p:txBody>
          <a:bodyPr/>
          <a:lstStyle/>
          <a:p>
            <a:fld id="{AC1633F7-ACB1-754E-B76E-ED72C708EAF6}" type="slidenum">
              <a:rPr lang="en-AT" smtClean="0"/>
              <a:pPr/>
              <a:t>13</a:t>
            </a:fld>
            <a:endParaRPr lang="en-AT" dirty="0"/>
          </a:p>
        </p:txBody>
      </p:sp>
      <p:sp>
        <p:nvSpPr>
          <p:cNvPr id="6" name="Date Placeholder 5">
            <a:extLst>
              <a:ext uri="{FF2B5EF4-FFF2-40B4-BE49-F238E27FC236}">
                <a16:creationId xmlns:a16="http://schemas.microsoft.com/office/drawing/2014/main" id="{5F38CE26-3CDD-CBAB-F5B1-B13061478D3D}"/>
              </a:ext>
            </a:extLst>
          </p:cNvPr>
          <p:cNvSpPr>
            <a:spLocks noGrp="1"/>
          </p:cNvSpPr>
          <p:nvPr>
            <p:ph type="dt" sz="half" idx="10"/>
          </p:nvPr>
        </p:nvSpPr>
        <p:spPr/>
        <p:txBody>
          <a:bodyPr/>
          <a:lstStyle/>
          <a:p>
            <a:fld id="{2299D3DA-70AB-894A-95DD-F76574D55B9B}" type="datetime1">
              <a:rPr lang="en-US" smtClean="0"/>
              <a:t>5/26/23</a:t>
            </a:fld>
            <a:endParaRPr lang="en-GB"/>
          </a:p>
        </p:txBody>
      </p:sp>
    </p:spTree>
    <p:extLst>
      <p:ext uri="{BB962C8B-B14F-4D97-AF65-F5344CB8AC3E}">
        <p14:creationId xmlns:p14="http://schemas.microsoft.com/office/powerpoint/2010/main" val="130923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124FC4-B0D7-8841-A02C-F3E61721C41E}"/>
              </a:ext>
            </a:extLst>
          </p:cNvPr>
          <p:cNvSpPr txBox="1"/>
          <p:nvPr/>
        </p:nvSpPr>
        <p:spPr>
          <a:xfrm>
            <a:off x="2511707" y="1709285"/>
            <a:ext cx="7528023" cy="1446550"/>
          </a:xfrm>
          <a:prstGeom prst="rect">
            <a:avLst/>
          </a:prstGeom>
          <a:noFill/>
        </p:spPr>
        <p:txBody>
          <a:bodyPr wrap="none" rtlCol="0">
            <a:spAutoFit/>
          </a:bodyPr>
          <a:lstStyle/>
          <a:p>
            <a:r>
              <a:rPr lang="en-US" sz="8800" dirty="0"/>
              <a:t>4,  5,  6,  7,  8,  ?</a:t>
            </a:r>
          </a:p>
        </p:txBody>
      </p:sp>
      <p:cxnSp>
        <p:nvCxnSpPr>
          <p:cNvPr id="12" name="Straight Connector 11">
            <a:extLst>
              <a:ext uri="{FF2B5EF4-FFF2-40B4-BE49-F238E27FC236}">
                <a16:creationId xmlns:a16="http://schemas.microsoft.com/office/drawing/2014/main" id="{87EFBB4F-6D6F-1144-97EF-55DC24E99B97}"/>
              </a:ext>
            </a:extLst>
          </p:cNvPr>
          <p:cNvCxnSpPr>
            <a:cxnSpLocks/>
          </p:cNvCxnSpPr>
          <p:nvPr/>
        </p:nvCxnSpPr>
        <p:spPr>
          <a:xfrm flipV="1">
            <a:off x="1399309" y="3976578"/>
            <a:ext cx="7383184" cy="115057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5134225-B87D-3F49-B401-0E46F9AF0827}"/>
              </a:ext>
            </a:extLst>
          </p:cNvPr>
          <p:cNvSpPr txBox="1"/>
          <p:nvPr/>
        </p:nvSpPr>
        <p:spPr>
          <a:xfrm>
            <a:off x="0" y="5313622"/>
            <a:ext cx="3801041" cy="923330"/>
          </a:xfrm>
          <a:prstGeom prst="rect">
            <a:avLst/>
          </a:prstGeom>
          <a:noFill/>
        </p:spPr>
        <p:txBody>
          <a:bodyPr wrap="none" rtlCol="0">
            <a:spAutoFit/>
          </a:bodyPr>
          <a:lstStyle/>
          <a:p>
            <a:r>
              <a:rPr lang="en-US" sz="5400" dirty="0"/>
              <a:t>“hypothesis”</a:t>
            </a:r>
          </a:p>
        </p:txBody>
      </p:sp>
      <p:cxnSp>
        <p:nvCxnSpPr>
          <p:cNvPr id="15" name="Straight Connector 14">
            <a:extLst>
              <a:ext uri="{FF2B5EF4-FFF2-40B4-BE49-F238E27FC236}">
                <a16:creationId xmlns:a16="http://schemas.microsoft.com/office/drawing/2014/main" id="{44E12B3D-6D16-6C4B-99C1-4F2E973F9F56}"/>
              </a:ext>
            </a:extLst>
          </p:cNvPr>
          <p:cNvCxnSpPr>
            <a:cxnSpLocks/>
          </p:cNvCxnSpPr>
          <p:nvPr/>
        </p:nvCxnSpPr>
        <p:spPr>
          <a:xfrm flipV="1">
            <a:off x="8782493" y="3532909"/>
            <a:ext cx="2896889" cy="443670"/>
          </a:xfrm>
          <a:prstGeom prst="line">
            <a:avLst/>
          </a:prstGeom>
          <a:ln w="76200">
            <a:prstDash val="dash"/>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C8EA5223-C3FB-AD4C-98D0-9F9BC2A22083}"/>
              </a:ext>
            </a:extLst>
          </p:cNvPr>
          <p:cNvSpPr>
            <a:spLocks noGrp="1"/>
          </p:cNvSpPr>
          <p:nvPr>
            <p:ph type="ftr" sz="quarter" idx="11"/>
          </p:nvPr>
        </p:nvSpPr>
        <p:spPr/>
        <p:txBody>
          <a:bodyPr/>
          <a:lstStyle/>
          <a:p>
            <a:r>
              <a:rPr lang="en-GB"/>
              <a:t>DI Dr.techn. Alexander Jung</a:t>
            </a:r>
            <a:endParaRPr lang="en-GB" dirty="0"/>
          </a:p>
        </p:txBody>
      </p:sp>
      <p:sp>
        <p:nvSpPr>
          <p:cNvPr id="5" name="Slide Number Placeholder 4">
            <a:extLst>
              <a:ext uri="{FF2B5EF4-FFF2-40B4-BE49-F238E27FC236}">
                <a16:creationId xmlns:a16="http://schemas.microsoft.com/office/drawing/2014/main" id="{73FDB63F-2014-1242-A275-28B2B7F8BA2E}"/>
              </a:ext>
            </a:extLst>
          </p:cNvPr>
          <p:cNvSpPr>
            <a:spLocks noGrp="1"/>
          </p:cNvSpPr>
          <p:nvPr>
            <p:ph type="sldNum" sz="quarter" idx="12"/>
          </p:nvPr>
        </p:nvSpPr>
        <p:spPr/>
        <p:txBody>
          <a:bodyPr/>
          <a:lstStyle/>
          <a:p>
            <a:fld id="{AC1633F7-ACB1-754E-B76E-ED72C708EAF6}" type="slidenum">
              <a:rPr lang="en-AT" smtClean="0"/>
              <a:pPr/>
              <a:t>14</a:t>
            </a:fld>
            <a:endParaRPr lang="en-AT" dirty="0"/>
          </a:p>
        </p:txBody>
      </p:sp>
      <p:sp>
        <p:nvSpPr>
          <p:cNvPr id="6" name="Date Placeholder 5">
            <a:extLst>
              <a:ext uri="{FF2B5EF4-FFF2-40B4-BE49-F238E27FC236}">
                <a16:creationId xmlns:a16="http://schemas.microsoft.com/office/drawing/2014/main" id="{E3EFAC88-B7DA-F7E3-71E8-C80B0BAC457B}"/>
              </a:ext>
            </a:extLst>
          </p:cNvPr>
          <p:cNvSpPr>
            <a:spLocks noGrp="1"/>
          </p:cNvSpPr>
          <p:nvPr>
            <p:ph type="dt" sz="half" idx="10"/>
          </p:nvPr>
        </p:nvSpPr>
        <p:spPr/>
        <p:txBody>
          <a:bodyPr/>
          <a:lstStyle/>
          <a:p>
            <a:fld id="{FFD2C513-DB8B-224D-B00A-5E634F9E04DD}" type="datetime1">
              <a:rPr lang="en-US" smtClean="0"/>
              <a:t>5/26/23</a:t>
            </a:fld>
            <a:endParaRPr lang="en-GB"/>
          </a:p>
        </p:txBody>
      </p:sp>
    </p:spTree>
    <p:extLst>
      <p:ext uri="{BB962C8B-B14F-4D97-AF65-F5344CB8AC3E}">
        <p14:creationId xmlns:p14="http://schemas.microsoft.com/office/powerpoint/2010/main" val="2380534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067C4060-8A12-2944-BA3F-E0E3EC50729A}"/>
              </a:ext>
            </a:extLst>
          </p:cNvPr>
          <p:cNvSpPr>
            <a:spLocks/>
          </p:cNvSpPr>
          <p:nvPr/>
        </p:nvSpPr>
        <p:spPr>
          <a:xfrm>
            <a:off x="481449" y="1088708"/>
            <a:ext cx="1440000" cy="1440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a16="http://schemas.microsoft.com/office/drawing/2014/main" id="{E90F2192-2F73-9E4A-940F-6C6FF9DE6C9C}"/>
              </a:ext>
            </a:extLst>
          </p:cNvPr>
          <p:cNvSpPr>
            <a:spLocks/>
          </p:cNvSpPr>
          <p:nvPr/>
        </p:nvSpPr>
        <p:spPr>
          <a:xfrm>
            <a:off x="1201449" y="368708"/>
            <a:ext cx="1440000" cy="1440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30664FD-4D2A-734F-81D7-CF79C8B4155E}"/>
              </a:ext>
            </a:extLst>
          </p:cNvPr>
          <p:cNvSpPr txBox="1"/>
          <p:nvPr/>
        </p:nvSpPr>
        <p:spPr>
          <a:xfrm>
            <a:off x="952823" y="2545008"/>
            <a:ext cx="497252" cy="830997"/>
          </a:xfrm>
          <a:prstGeom prst="rect">
            <a:avLst/>
          </a:prstGeom>
          <a:noFill/>
        </p:spPr>
        <p:txBody>
          <a:bodyPr wrap="none" rtlCol="0">
            <a:spAutoFit/>
          </a:bodyPr>
          <a:lstStyle/>
          <a:p>
            <a:r>
              <a:rPr lang="en-US" sz="4800" dirty="0"/>
              <a:t>1</a:t>
            </a:r>
          </a:p>
        </p:txBody>
      </p:sp>
      <p:sp>
        <p:nvSpPr>
          <p:cNvPr id="7" name="Right Triangle 6">
            <a:extLst>
              <a:ext uri="{FF2B5EF4-FFF2-40B4-BE49-F238E27FC236}">
                <a16:creationId xmlns:a16="http://schemas.microsoft.com/office/drawing/2014/main" id="{31C217EB-713B-8249-BE44-98FB89693B24}"/>
              </a:ext>
            </a:extLst>
          </p:cNvPr>
          <p:cNvSpPr>
            <a:spLocks/>
          </p:cNvSpPr>
          <p:nvPr/>
        </p:nvSpPr>
        <p:spPr>
          <a:xfrm rot="18994552">
            <a:off x="3935813" y="1222656"/>
            <a:ext cx="1440000" cy="1440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B7899153-6275-3C46-91F4-988DDE60B02B}"/>
              </a:ext>
            </a:extLst>
          </p:cNvPr>
          <p:cNvSpPr>
            <a:spLocks/>
          </p:cNvSpPr>
          <p:nvPr/>
        </p:nvSpPr>
        <p:spPr>
          <a:xfrm rot="20461990">
            <a:off x="3850944" y="284795"/>
            <a:ext cx="1440000" cy="1440000"/>
          </a:xfrm>
          <a:prstGeom prst="r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FF00"/>
              </a:highlight>
            </a:endParaRPr>
          </a:p>
        </p:txBody>
      </p:sp>
      <p:sp>
        <p:nvSpPr>
          <p:cNvPr id="10" name="TextBox 9">
            <a:extLst>
              <a:ext uri="{FF2B5EF4-FFF2-40B4-BE49-F238E27FC236}">
                <a16:creationId xmlns:a16="http://schemas.microsoft.com/office/drawing/2014/main" id="{312E0018-E666-B142-9F9B-43D50C4B3A81}"/>
              </a:ext>
            </a:extLst>
          </p:cNvPr>
          <p:cNvSpPr txBox="1"/>
          <p:nvPr/>
        </p:nvSpPr>
        <p:spPr>
          <a:xfrm>
            <a:off x="3945326" y="2545006"/>
            <a:ext cx="497252" cy="830997"/>
          </a:xfrm>
          <a:prstGeom prst="rect">
            <a:avLst/>
          </a:prstGeom>
          <a:noFill/>
        </p:spPr>
        <p:txBody>
          <a:bodyPr wrap="none" rtlCol="0">
            <a:spAutoFit/>
          </a:bodyPr>
          <a:lstStyle/>
          <a:p>
            <a:r>
              <a:rPr lang="en-US" sz="4800" dirty="0"/>
              <a:t>1</a:t>
            </a:r>
          </a:p>
        </p:txBody>
      </p:sp>
      <p:sp>
        <p:nvSpPr>
          <p:cNvPr id="11" name="Right Triangle 10">
            <a:extLst>
              <a:ext uri="{FF2B5EF4-FFF2-40B4-BE49-F238E27FC236}">
                <a16:creationId xmlns:a16="http://schemas.microsoft.com/office/drawing/2014/main" id="{EE1AF1DC-B9BB-6340-9D6E-6C7862DD4891}"/>
              </a:ext>
            </a:extLst>
          </p:cNvPr>
          <p:cNvSpPr>
            <a:spLocks/>
          </p:cNvSpPr>
          <p:nvPr/>
        </p:nvSpPr>
        <p:spPr>
          <a:xfrm>
            <a:off x="7065181" y="1290032"/>
            <a:ext cx="1440000" cy="1440000"/>
          </a:xfrm>
          <a:prstGeom prst="r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FF00"/>
              </a:highlight>
            </a:endParaRPr>
          </a:p>
        </p:txBody>
      </p:sp>
      <p:sp>
        <p:nvSpPr>
          <p:cNvPr id="12" name="Right Triangle 11">
            <a:extLst>
              <a:ext uri="{FF2B5EF4-FFF2-40B4-BE49-F238E27FC236}">
                <a16:creationId xmlns:a16="http://schemas.microsoft.com/office/drawing/2014/main" id="{7BB1924D-494D-8748-8D02-2AF3C123D0A6}"/>
              </a:ext>
            </a:extLst>
          </p:cNvPr>
          <p:cNvSpPr>
            <a:spLocks/>
          </p:cNvSpPr>
          <p:nvPr/>
        </p:nvSpPr>
        <p:spPr>
          <a:xfrm>
            <a:off x="8505181" y="1290032"/>
            <a:ext cx="1440000" cy="1440000"/>
          </a:xfrm>
          <a:prstGeom prst="r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FF00"/>
              </a:highlight>
            </a:endParaRPr>
          </a:p>
        </p:txBody>
      </p:sp>
      <p:sp>
        <p:nvSpPr>
          <p:cNvPr id="13" name="TextBox 12">
            <a:extLst>
              <a:ext uri="{FF2B5EF4-FFF2-40B4-BE49-F238E27FC236}">
                <a16:creationId xmlns:a16="http://schemas.microsoft.com/office/drawing/2014/main" id="{78256239-30F1-FC48-A24A-55EDDD0E5935}"/>
              </a:ext>
            </a:extLst>
          </p:cNvPr>
          <p:cNvSpPr txBox="1"/>
          <p:nvPr/>
        </p:nvSpPr>
        <p:spPr>
          <a:xfrm>
            <a:off x="8172896" y="2746332"/>
            <a:ext cx="497252" cy="830997"/>
          </a:xfrm>
          <a:prstGeom prst="rect">
            <a:avLst/>
          </a:prstGeom>
          <a:noFill/>
        </p:spPr>
        <p:txBody>
          <a:bodyPr wrap="none" rtlCol="0">
            <a:spAutoFit/>
          </a:bodyPr>
          <a:lstStyle/>
          <a:p>
            <a:r>
              <a:rPr lang="en-US" sz="4800" dirty="0"/>
              <a:t>1</a:t>
            </a:r>
          </a:p>
        </p:txBody>
      </p:sp>
      <p:sp>
        <p:nvSpPr>
          <p:cNvPr id="14" name="Right Triangle 13">
            <a:extLst>
              <a:ext uri="{FF2B5EF4-FFF2-40B4-BE49-F238E27FC236}">
                <a16:creationId xmlns:a16="http://schemas.microsoft.com/office/drawing/2014/main" id="{6D2F4FEC-527B-C342-ABB2-D05267C4A82B}"/>
              </a:ext>
            </a:extLst>
          </p:cNvPr>
          <p:cNvSpPr>
            <a:spLocks/>
          </p:cNvSpPr>
          <p:nvPr/>
        </p:nvSpPr>
        <p:spPr>
          <a:xfrm>
            <a:off x="781433" y="4112436"/>
            <a:ext cx="1440000" cy="1440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20A6E9E-E588-1349-9C0C-FB0ED47A64B8}"/>
              </a:ext>
            </a:extLst>
          </p:cNvPr>
          <p:cNvSpPr txBox="1"/>
          <p:nvPr/>
        </p:nvSpPr>
        <p:spPr>
          <a:xfrm>
            <a:off x="929947" y="5595414"/>
            <a:ext cx="1047082" cy="830997"/>
          </a:xfrm>
          <a:prstGeom prst="rect">
            <a:avLst/>
          </a:prstGeom>
          <a:noFill/>
        </p:spPr>
        <p:txBody>
          <a:bodyPr wrap="none" rtlCol="0">
            <a:spAutoFit/>
          </a:bodyPr>
          <a:lstStyle/>
          <a:p>
            <a:r>
              <a:rPr lang="en-US" sz="4800" dirty="0"/>
              <a:t>1/2</a:t>
            </a:r>
          </a:p>
        </p:txBody>
      </p:sp>
      <p:sp>
        <p:nvSpPr>
          <p:cNvPr id="16" name="Right Triangle 15">
            <a:extLst>
              <a:ext uri="{FF2B5EF4-FFF2-40B4-BE49-F238E27FC236}">
                <a16:creationId xmlns:a16="http://schemas.microsoft.com/office/drawing/2014/main" id="{18B4F956-101D-8E4D-9089-F552366C02A6}"/>
              </a:ext>
            </a:extLst>
          </p:cNvPr>
          <p:cNvSpPr>
            <a:spLocks/>
          </p:cNvSpPr>
          <p:nvPr/>
        </p:nvSpPr>
        <p:spPr>
          <a:xfrm rot="19542774">
            <a:off x="3449432" y="4166684"/>
            <a:ext cx="1440000" cy="1440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4EFE7BA9-D4BD-4446-99FC-41543B913166}"/>
              </a:ext>
            </a:extLst>
          </p:cNvPr>
          <p:cNvSpPr>
            <a:spLocks/>
          </p:cNvSpPr>
          <p:nvPr/>
        </p:nvSpPr>
        <p:spPr>
          <a:xfrm>
            <a:off x="5138058" y="3649463"/>
            <a:ext cx="1440000" cy="1440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29B5DDD-1E66-AB41-90D5-622AB143BFDB}"/>
              </a:ext>
            </a:extLst>
          </p:cNvPr>
          <p:cNvSpPr txBox="1"/>
          <p:nvPr/>
        </p:nvSpPr>
        <p:spPr>
          <a:xfrm>
            <a:off x="8905270" y="5519120"/>
            <a:ext cx="470000" cy="830997"/>
          </a:xfrm>
          <a:prstGeom prst="rect">
            <a:avLst/>
          </a:prstGeom>
          <a:noFill/>
        </p:spPr>
        <p:txBody>
          <a:bodyPr wrap="none" rtlCol="0">
            <a:spAutoFit/>
          </a:bodyPr>
          <a:lstStyle/>
          <a:p>
            <a:r>
              <a:rPr lang="en-US" sz="4800" dirty="0"/>
              <a:t>?</a:t>
            </a:r>
          </a:p>
        </p:txBody>
      </p:sp>
      <p:sp>
        <p:nvSpPr>
          <p:cNvPr id="19" name="Right Triangle 18">
            <a:extLst>
              <a:ext uri="{FF2B5EF4-FFF2-40B4-BE49-F238E27FC236}">
                <a16:creationId xmlns:a16="http://schemas.microsoft.com/office/drawing/2014/main" id="{6A074FBB-B1FB-7B45-B6C2-C297476374B0}"/>
              </a:ext>
            </a:extLst>
          </p:cNvPr>
          <p:cNvSpPr>
            <a:spLocks/>
          </p:cNvSpPr>
          <p:nvPr/>
        </p:nvSpPr>
        <p:spPr>
          <a:xfrm>
            <a:off x="8504944" y="4125834"/>
            <a:ext cx="1440000" cy="1440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a:extLst>
              <a:ext uri="{FF2B5EF4-FFF2-40B4-BE49-F238E27FC236}">
                <a16:creationId xmlns:a16="http://schemas.microsoft.com/office/drawing/2014/main" id="{05D13F9E-DDE0-844F-AEC8-D4EB162EBA98}"/>
              </a:ext>
            </a:extLst>
          </p:cNvPr>
          <p:cNvSpPr>
            <a:spLocks/>
          </p:cNvSpPr>
          <p:nvPr/>
        </p:nvSpPr>
        <p:spPr>
          <a:xfrm rot="10800000">
            <a:off x="8491318" y="4125834"/>
            <a:ext cx="1440000" cy="1440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6397765-A093-894F-A971-FF181D236FC8}"/>
              </a:ext>
            </a:extLst>
          </p:cNvPr>
          <p:cNvSpPr txBox="1"/>
          <p:nvPr/>
        </p:nvSpPr>
        <p:spPr>
          <a:xfrm>
            <a:off x="4901267" y="5595414"/>
            <a:ext cx="497252" cy="830997"/>
          </a:xfrm>
          <a:prstGeom prst="rect">
            <a:avLst/>
          </a:prstGeom>
          <a:noFill/>
        </p:spPr>
        <p:txBody>
          <a:bodyPr wrap="none" rtlCol="0">
            <a:spAutoFit/>
          </a:bodyPr>
          <a:lstStyle/>
          <a:p>
            <a:r>
              <a:rPr lang="en-US" sz="4800" dirty="0"/>
              <a:t>1</a:t>
            </a:r>
          </a:p>
        </p:txBody>
      </p:sp>
      <p:sp>
        <p:nvSpPr>
          <p:cNvPr id="2" name="Freeform 1">
            <a:extLst>
              <a:ext uri="{FF2B5EF4-FFF2-40B4-BE49-F238E27FC236}">
                <a16:creationId xmlns:a16="http://schemas.microsoft.com/office/drawing/2014/main" id="{28FE9430-DD6C-8340-A6FA-BC0C42072D49}"/>
              </a:ext>
            </a:extLst>
          </p:cNvPr>
          <p:cNvSpPr/>
          <p:nvPr/>
        </p:nvSpPr>
        <p:spPr>
          <a:xfrm>
            <a:off x="6317838" y="745400"/>
            <a:ext cx="3917092" cy="2151461"/>
          </a:xfrm>
          <a:custGeom>
            <a:avLst/>
            <a:gdLst>
              <a:gd name="connsiteX0" fmla="*/ 1309817 w 3917092"/>
              <a:gd name="connsiteY0" fmla="*/ 37070 h 2151461"/>
              <a:gd name="connsiteX1" fmla="*/ 1223319 w 3917092"/>
              <a:gd name="connsiteY1" fmla="*/ 49427 h 2151461"/>
              <a:gd name="connsiteX2" fmla="*/ 1099752 w 3917092"/>
              <a:gd name="connsiteY2" fmla="*/ 61783 h 2151461"/>
              <a:gd name="connsiteX3" fmla="*/ 1037968 w 3917092"/>
              <a:gd name="connsiteY3" fmla="*/ 74140 h 2151461"/>
              <a:gd name="connsiteX4" fmla="*/ 889687 w 3917092"/>
              <a:gd name="connsiteY4" fmla="*/ 98854 h 2151461"/>
              <a:gd name="connsiteX5" fmla="*/ 852617 w 3917092"/>
              <a:gd name="connsiteY5" fmla="*/ 111210 h 2151461"/>
              <a:gd name="connsiteX6" fmla="*/ 753763 w 3917092"/>
              <a:gd name="connsiteY6" fmla="*/ 123567 h 2151461"/>
              <a:gd name="connsiteX7" fmla="*/ 605482 w 3917092"/>
              <a:gd name="connsiteY7" fmla="*/ 172994 h 2151461"/>
              <a:gd name="connsiteX8" fmla="*/ 531341 w 3917092"/>
              <a:gd name="connsiteY8" fmla="*/ 197708 h 2151461"/>
              <a:gd name="connsiteX9" fmla="*/ 407773 w 3917092"/>
              <a:gd name="connsiteY9" fmla="*/ 271848 h 2151461"/>
              <a:gd name="connsiteX10" fmla="*/ 333633 w 3917092"/>
              <a:gd name="connsiteY10" fmla="*/ 308918 h 2151461"/>
              <a:gd name="connsiteX11" fmla="*/ 247136 w 3917092"/>
              <a:gd name="connsiteY11" fmla="*/ 407773 h 2151461"/>
              <a:gd name="connsiteX12" fmla="*/ 135925 w 3917092"/>
              <a:gd name="connsiteY12" fmla="*/ 568410 h 2151461"/>
              <a:gd name="connsiteX13" fmla="*/ 61784 w 3917092"/>
              <a:gd name="connsiteY13" fmla="*/ 716691 h 2151461"/>
              <a:gd name="connsiteX14" fmla="*/ 49428 w 3917092"/>
              <a:gd name="connsiteY14" fmla="*/ 766118 h 2151461"/>
              <a:gd name="connsiteX15" fmla="*/ 24714 w 3917092"/>
              <a:gd name="connsiteY15" fmla="*/ 815546 h 2151461"/>
              <a:gd name="connsiteX16" fmla="*/ 0 w 3917092"/>
              <a:gd name="connsiteY16" fmla="*/ 1000897 h 2151461"/>
              <a:gd name="connsiteX17" fmla="*/ 12357 w 3917092"/>
              <a:gd name="connsiteY17" fmla="*/ 1198605 h 2151461"/>
              <a:gd name="connsiteX18" fmla="*/ 24714 w 3917092"/>
              <a:gd name="connsiteY18" fmla="*/ 1248032 h 2151461"/>
              <a:gd name="connsiteX19" fmla="*/ 172995 w 3917092"/>
              <a:gd name="connsiteY19" fmla="*/ 1458097 h 2151461"/>
              <a:gd name="connsiteX20" fmla="*/ 271849 w 3917092"/>
              <a:gd name="connsiteY20" fmla="*/ 1581664 h 2151461"/>
              <a:gd name="connsiteX21" fmla="*/ 444844 w 3917092"/>
              <a:gd name="connsiteY21" fmla="*/ 1779373 h 2151461"/>
              <a:gd name="connsiteX22" fmla="*/ 494271 w 3917092"/>
              <a:gd name="connsiteY22" fmla="*/ 1816443 h 2151461"/>
              <a:gd name="connsiteX23" fmla="*/ 605482 w 3917092"/>
              <a:gd name="connsiteY23" fmla="*/ 1915297 h 2151461"/>
              <a:gd name="connsiteX24" fmla="*/ 642552 w 3917092"/>
              <a:gd name="connsiteY24" fmla="*/ 1927654 h 2151461"/>
              <a:gd name="connsiteX25" fmla="*/ 704336 w 3917092"/>
              <a:gd name="connsiteY25" fmla="*/ 1964724 h 2151461"/>
              <a:gd name="connsiteX26" fmla="*/ 741406 w 3917092"/>
              <a:gd name="connsiteY26" fmla="*/ 1977081 h 2151461"/>
              <a:gd name="connsiteX27" fmla="*/ 803190 w 3917092"/>
              <a:gd name="connsiteY27" fmla="*/ 2001794 h 2151461"/>
              <a:gd name="connsiteX28" fmla="*/ 852617 w 3917092"/>
              <a:gd name="connsiteY28" fmla="*/ 2026508 h 2151461"/>
              <a:gd name="connsiteX29" fmla="*/ 889687 w 3917092"/>
              <a:gd name="connsiteY29" fmla="*/ 2051221 h 2151461"/>
              <a:gd name="connsiteX30" fmla="*/ 1396314 w 3917092"/>
              <a:gd name="connsiteY30" fmla="*/ 2063578 h 2151461"/>
              <a:gd name="connsiteX31" fmla="*/ 1767017 w 3917092"/>
              <a:gd name="connsiteY31" fmla="*/ 2100648 h 2151461"/>
              <a:gd name="connsiteX32" fmla="*/ 1878228 w 3917092"/>
              <a:gd name="connsiteY32" fmla="*/ 2113005 h 2151461"/>
              <a:gd name="connsiteX33" fmla="*/ 2137719 w 3917092"/>
              <a:gd name="connsiteY33" fmla="*/ 2137718 h 2151461"/>
              <a:gd name="connsiteX34" fmla="*/ 2187146 w 3917092"/>
              <a:gd name="connsiteY34" fmla="*/ 2150075 h 2151461"/>
              <a:gd name="connsiteX35" fmla="*/ 2508422 w 3917092"/>
              <a:gd name="connsiteY35" fmla="*/ 2137718 h 2151461"/>
              <a:gd name="connsiteX36" fmla="*/ 3645244 w 3917092"/>
              <a:gd name="connsiteY36" fmla="*/ 2137718 h 2151461"/>
              <a:gd name="connsiteX37" fmla="*/ 3707028 w 3917092"/>
              <a:gd name="connsiteY37" fmla="*/ 2075935 h 2151461"/>
              <a:gd name="connsiteX38" fmla="*/ 3719384 w 3917092"/>
              <a:gd name="connsiteY38" fmla="*/ 2038864 h 2151461"/>
              <a:gd name="connsiteX39" fmla="*/ 3768811 w 3917092"/>
              <a:gd name="connsiteY39" fmla="*/ 1964724 h 2151461"/>
              <a:gd name="connsiteX40" fmla="*/ 3805882 w 3917092"/>
              <a:gd name="connsiteY40" fmla="*/ 1865870 h 2151461"/>
              <a:gd name="connsiteX41" fmla="*/ 3818238 w 3917092"/>
              <a:gd name="connsiteY41" fmla="*/ 1828800 h 2151461"/>
              <a:gd name="connsiteX42" fmla="*/ 3855309 w 3917092"/>
              <a:gd name="connsiteY42" fmla="*/ 1754659 h 2151461"/>
              <a:gd name="connsiteX43" fmla="*/ 3867665 w 3917092"/>
              <a:gd name="connsiteY43" fmla="*/ 1705232 h 2151461"/>
              <a:gd name="connsiteX44" fmla="*/ 3880022 w 3917092"/>
              <a:gd name="connsiteY44" fmla="*/ 1668162 h 2151461"/>
              <a:gd name="connsiteX45" fmla="*/ 3892379 w 3917092"/>
              <a:gd name="connsiteY45" fmla="*/ 1606378 h 2151461"/>
              <a:gd name="connsiteX46" fmla="*/ 3904736 w 3917092"/>
              <a:gd name="connsiteY46" fmla="*/ 1569308 h 2151461"/>
              <a:gd name="connsiteX47" fmla="*/ 3917092 w 3917092"/>
              <a:gd name="connsiteY47" fmla="*/ 1507524 h 2151461"/>
              <a:gd name="connsiteX48" fmla="*/ 3867665 w 3917092"/>
              <a:gd name="connsiteY48" fmla="*/ 1198605 h 2151461"/>
              <a:gd name="connsiteX49" fmla="*/ 3781168 w 3917092"/>
              <a:gd name="connsiteY49" fmla="*/ 1099751 h 2151461"/>
              <a:gd name="connsiteX50" fmla="*/ 3744098 w 3917092"/>
              <a:gd name="connsiteY50" fmla="*/ 1050324 h 2151461"/>
              <a:gd name="connsiteX51" fmla="*/ 3682314 w 3917092"/>
              <a:gd name="connsiteY51" fmla="*/ 1013254 h 2151461"/>
              <a:gd name="connsiteX52" fmla="*/ 3620530 w 3917092"/>
              <a:gd name="connsiteY52" fmla="*/ 963827 h 2151461"/>
              <a:gd name="connsiteX53" fmla="*/ 3484606 w 3917092"/>
              <a:gd name="connsiteY53" fmla="*/ 902043 h 2151461"/>
              <a:gd name="connsiteX54" fmla="*/ 3336325 w 3917092"/>
              <a:gd name="connsiteY54" fmla="*/ 852616 h 2151461"/>
              <a:gd name="connsiteX55" fmla="*/ 3175687 w 3917092"/>
              <a:gd name="connsiteY55" fmla="*/ 827902 h 2151461"/>
              <a:gd name="connsiteX56" fmla="*/ 3101546 w 3917092"/>
              <a:gd name="connsiteY56" fmla="*/ 815546 h 2151461"/>
              <a:gd name="connsiteX57" fmla="*/ 2842055 w 3917092"/>
              <a:gd name="connsiteY57" fmla="*/ 790832 h 2151461"/>
              <a:gd name="connsiteX58" fmla="*/ 2533136 w 3917092"/>
              <a:gd name="connsiteY58" fmla="*/ 704335 h 2151461"/>
              <a:gd name="connsiteX59" fmla="*/ 2483709 w 3917092"/>
              <a:gd name="connsiteY59" fmla="*/ 667264 h 2151461"/>
              <a:gd name="connsiteX60" fmla="*/ 2446638 w 3917092"/>
              <a:gd name="connsiteY60" fmla="*/ 642551 h 2151461"/>
              <a:gd name="connsiteX61" fmla="*/ 2384855 w 3917092"/>
              <a:gd name="connsiteY61" fmla="*/ 593124 h 2151461"/>
              <a:gd name="connsiteX62" fmla="*/ 2298357 w 3917092"/>
              <a:gd name="connsiteY62" fmla="*/ 531340 h 2151461"/>
              <a:gd name="connsiteX63" fmla="*/ 2211860 w 3917092"/>
              <a:gd name="connsiteY63" fmla="*/ 457200 h 2151461"/>
              <a:gd name="connsiteX64" fmla="*/ 1964725 w 3917092"/>
              <a:gd name="connsiteY64" fmla="*/ 271848 h 2151461"/>
              <a:gd name="connsiteX65" fmla="*/ 1902941 w 3917092"/>
              <a:gd name="connsiteY65" fmla="*/ 222421 h 2151461"/>
              <a:gd name="connsiteX66" fmla="*/ 1865871 w 3917092"/>
              <a:gd name="connsiteY66" fmla="*/ 185351 h 2151461"/>
              <a:gd name="connsiteX67" fmla="*/ 1804087 w 3917092"/>
              <a:gd name="connsiteY67" fmla="*/ 148281 h 2151461"/>
              <a:gd name="connsiteX68" fmla="*/ 1754660 w 3917092"/>
              <a:gd name="connsiteY68" fmla="*/ 111210 h 2151461"/>
              <a:gd name="connsiteX69" fmla="*/ 1717590 w 3917092"/>
              <a:gd name="connsiteY69" fmla="*/ 74140 h 2151461"/>
              <a:gd name="connsiteX70" fmla="*/ 1680519 w 3917092"/>
              <a:gd name="connsiteY70" fmla="*/ 61783 h 2151461"/>
              <a:gd name="connsiteX71" fmla="*/ 1643449 w 3917092"/>
              <a:gd name="connsiteY71" fmla="*/ 24713 h 2151461"/>
              <a:gd name="connsiteX72" fmla="*/ 1569309 w 3917092"/>
              <a:gd name="connsiteY72" fmla="*/ 0 h 2151461"/>
              <a:gd name="connsiteX73" fmla="*/ 1408671 w 3917092"/>
              <a:gd name="connsiteY73" fmla="*/ 37070 h 2151461"/>
              <a:gd name="connsiteX74" fmla="*/ 1359244 w 3917092"/>
              <a:gd name="connsiteY74" fmla="*/ 61783 h 2151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917092" h="2151461">
                <a:moveTo>
                  <a:pt x="1309817" y="37070"/>
                </a:moveTo>
                <a:cubicBezTo>
                  <a:pt x="1280984" y="41189"/>
                  <a:pt x="1252245" y="46024"/>
                  <a:pt x="1223319" y="49427"/>
                </a:cubicBezTo>
                <a:cubicBezTo>
                  <a:pt x="1182208" y="54263"/>
                  <a:pt x="1140783" y="56312"/>
                  <a:pt x="1099752" y="61783"/>
                </a:cubicBezTo>
                <a:cubicBezTo>
                  <a:pt x="1078934" y="64559"/>
                  <a:pt x="1058651" y="70490"/>
                  <a:pt x="1037968" y="74140"/>
                </a:cubicBezTo>
                <a:cubicBezTo>
                  <a:pt x="988622" y="82848"/>
                  <a:pt x="938823" y="89027"/>
                  <a:pt x="889687" y="98854"/>
                </a:cubicBezTo>
                <a:cubicBezTo>
                  <a:pt x="876915" y="101408"/>
                  <a:pt x="865432" y="108880"/>
                  <a:pt x="852617" y="111210"/>
                </a:cubicBezTo>
                <a:cubicBezTo>
                  <a:pt x="819945" y="117150"/>
                  <a:pt x="786714" y="119448"/>
                  <a:pt x="753763" y="123567"/>
                </a:cubicBezTo>
                <a:cubicBezTo>
                  <a:pt x="645145" y="167015"/>
                  <a:pt x="738983" y="131917"/>
                  <a:pt x="605482" y="172994"/>
                </a:cubicBezTo>
                <a:cubicBezTo>
                  <a:pt x="580583" y="180655"/>
                  <a:pt x="554641" y="186058"/>
                  <a:pt x="531341" y="197708"/>
                </a:cubicBezTo>
                <a:cubicBezTo>
                  <a:pt x="488378" y="219190"/>
                  <a:pt x="450736" y="250366"/>
                  <a:pt x="407773" y="271848"/>
                </a:cubicBezTo>
                <a:lnTo>
                  <a:pt x="333633" y="308918"/>
                </a:lnTo>
                <a:cubicBezTo>
                  <a:pt x="197771" y="490072"/>
                  <a:pt x="407079" y="215843"/>
                  <a:pt x="247136" y="407773"/>
                </a:cubicBezTo>
                <a:cubicBezTo>
                  <a:pt x="207955" y="454790"/>
                  <a:pt x="165399" y="512736"/>
                  <a:pt x="135925" y="568410"/>
                </a:cubicBezTo>
                <a:cubicBezTo>
                  <a:pt x="110069" y="617249"/>
                  <a:pt x="61784" y="716691"/>
                  <a:pt x="61784" y="716691"/>
                </a:cubicBezTo>
                <a:cubicBezTo>
                  <a:pt x="57665" y="733167"/>
                  <a:pt x="55391" y="750217"/>
                  <a:pt x="49428" y="766118"/>
                </a:cubicBezTo>
                <a:cubicBezTo>
                  <a:pt x="42960" y="783366"/>
                  <a:pt x="29561" y="797774"/>
                  <a:pt x="24714" y="815546"/>
                </a:cubicBezTo>
                <a:cubicBezTo>
                  <a:pt x="20779" y="829976"/>
                  <a:pt x="1013" y="992794"/>
                  <a:pt x="0" y="1000897"/>
                </a:cubicBezTo>
                <a:cubicBezTo>
                  <a:pt x="4119" y="1066800"/>
                  <a:pt x="5787" y="1132901"/>
                  <a:pt x="12357" y="1198605"/>
                </a:cubicBezTo>
                <a:cubicBezTo>
                  <a:pt x="14047" y="1215503"/>
                  <a:pt x="17686" y="1232571"/>
                  <a:pt x="24714" y="1248032"/>
                </a:cubicBezTo>
                <a:cubicBezTo>
                  <a:pt x="78603" y="1366587"/>
                  <a:pt x="87879" y="1330424"/>
                  <a:pt x="172995" y="1458097"/>
                </a:cubicBezTo>
                <a:cubicBezTo>
                  <a:pt x="275251" y="1611480"/>
                  <a:pt x="170116" y="1464279"/>
                  <a:pt x="271849" y="1581664"/>
                </a:cubicBezTo>
                <a:cubicBezTo>
                  <a:pt x="347994" y="1669523"/>
                  <a:pt x="368287" y="1711323"/>
                  <a:pt x="444844" y="1779373"/>
                </a:cubicBezTo>
                <a:cubicBezTo>
                  <a:pt x="460237" y="1793055"/>
                  <a:pt x="478772" y="1802881"/>
                  <a:pt x="494271" y="1816443"/>
                </a:cubicBezTo>
                <a:cubicBezTo>
                  <a:pt x="546928" y="1862517"/>
                  <a:pt x="542958" y="1876219"/>
                  <a:pt x="605482" y="1915297"/>
                </a:cubicBezTo>
                <a:cubicBezTo>
                  <a:pt x="616527" y="1922200"/>
                  <a:pt x="630902" y="1921829"/>
                  <a:pt x="642552" y="1927654"/>
                </a:cubicBezTo>
                <a:cubicBezTo>
                  <a:pt x="664034" y="1938395"/>
                  <a:pt x="682854" y="1953983"/>
                  <a:pt x="704336" y="1964724"/>
                </a:cubicBezTo>
                <a:cubicBezTo>
                  <a:pt x="715986" y="1970549"/>
                  <a:pt x="729210" y="1972508"/>
                  <a:pt x="741406" y="1977081"/>
                </a:cubicBezTo>
                <a:cubicBezTo>
                  <a:pt x="762175" y="1984869"/>
                  <a:pt x="782921" y="1992785"/>
                  <a:pt x="803190" y="2001794"/>
                </a:cubicBezTo>
                <a:cubicBezTo>
                  <a:pt x="820023" y="2009275"/>
                  <a:pt x="836624" y="2017369"/>
                  <a:pt x="852617" y="2026508"/>
                </a:cubicBezTo>
                <a:cubicBezTo>
                  <a:pt x="865511" y="2033876"/>
                  <a:pt x="874871" y="2050211"/>
                  <a:pt x="889687" y="2051221"/>
                </a:cubicBezTo>
                <a:cubicBezTo>
                  <a:pt x="1058222" y="2062712"/>
                  <a:pt x="1227438" y="2059459"/>
                  <a:pt x="1396314" y="2063578"/>
                </a:cubicBezTo>
                <a:cubicBezTo>
                  <a:pt x="1618924" y="2082129"/>
                  <a:pt x="1495315" y="2070459"/>
                  <a:pt x="1767017" y="2100648"/>
                </a:cubicBezTo>
                <a:cubicBezTo>
                  <a:pt x="1804087" y="2104767"/>
                  <a:pt x="1841024" y="2110348"/>
                  <a:pt x="1878228" y="2113005"/>
                </a:cubicBezTo>
                <a:cubicBezTo>
                  <a:pt x="1979565" y="2120243"/>
                  <a:pt x="2044727" y="2120811"/>
                  <a:pt x="2137719" y="2137718"/>
                </a:cubicBezTo>
                <a:cubicBezTo>
                  <a:pt x="2154428" y="2140756"/>
                  <a:pt x="2170670" y="2145956"/>
                  <a:pt x="2187146" y="2150075"/>
                </a:cubicBezTo>
                <a:cubicBezTo>
                  <a:pt x="2294238" y="2145956"/>
                  <a:pt x="2401251" y="2137718"/>
                  <a:pt x="2508422" y="2137718"/>
                </a:cubicBezTo>
                <a:cubicBezTo>
                  <a:pt x="3750627" y="2137718"/>
                  <a:pt x="3026789" y="2168641"/>
                  <a:pt x="3645244" y="2137718"/>
                </a:cubicBezTo>
                <a:cubicBezTo>
                  <a:pt x="3682313" y="2113006"/>
                  <a:pt x="3686434" y="2117123"/>
                  <a:pt x="3707028" y="2075935"/>
                </a:cubicBezTo>
                <a:cubicBezTo>
                  <a:pt x="3712853" y="2064285"/>
                  <a:pt x="3713058" y="2050250"/>
                  <a:pt x="3719384" y="2038864"/>
                </a:cubicBezTo>
                <a:cubicBezTo>
                  <a:pt x="3733808" y="2012900"/>
                  <a:pt x="3759418" y="1992902"/>
                  <a:pt x="3768811" y="1964724"/>
                </a:cubicBezTo>
                <a:cubicBezTo>
                  <a:pt x="3796865" y="1880565"/>
                  <a:pt x="3761545" y="1984102"/>
                  <a:pt x="3805882" y="1865870"/>
                </a:cubicBezTo>
                <a:cubicBezTo>
                  <a:pt x="3810455" y="1853674"/>
                  <a:pt x="3812948" y="1840702"/>
                  <a:pt x="3818238" y="1828800"/>
                </a:cubicBezTo>
                <a:cubicBezTo>
                  <a:pt x="3829460" y="1803551"/>
                  <a:pt x="3842952" y="1779373"/>
                  <a:pt x="3855309" y="1754659"/>
                </a:cubicBezTo>
                <a:cubicBezTo>
                  <a:pt x="3859428" y="1738183"/>
                  <a:pt x="3863000" y="1721561"/>
                  <a:pt x="3867665" y="1705232"/>
                </a:cubicBezTo>
                <a:cubicBezTo>
                  <a:pt x="3871243" y="1692708"/>
                  <a:pt x="3876863" y="1680798"/>
                  <a:pt x="3880022" y="1668162"/>
                </a:cubicBezTo>
                <a:cubicBezTo>
                  <a:pt x="3885116" y="1647787"/>
                  <a:pt x="3887285" y="1626753"/>
                  <a:pt x="3892379" y="1606378"/>
                </a:cubicBezTo>
                <a:cubicBezTo>
                  <a:pt x="3895538" y="1593742"/>
                  <a:pt x="3901577" y="1581944"/>
                  <a:pt x="3904736" y="1569308"/>
                </a:cubicBezTo>
                <a:cubicBezTo>
                  <a:pt x="3909830" y="1548933"/>
                  <a:pt x="3912973" y="1528119"/>
                  <a:pt x="3917092" y="1507524"/>
                </a:cubicBezTo>
                <a:cubicBezTo>
                  <a:pt x="3907842" y="1415019"/>
                  <a:pt x="3918392" y="1289914"/>
                  <a:pt x="3867665" y="1198605"/>
                </a:cubicBezTo>
                <a:cubicBezTo>
                  <a:pt x="3840571" y="1149837"/>
                  <a:pt x="3818054" y="1141906"/>
                  <a:pt x="3781168" y="1099751"/>
                </a:cubicBezTo>
                <a:cubicBezTo>
                  <a:pt x="3767606" y="1084252"/>
                  <a:pt x="3759597" y="1063886"/>
                  <a:pt x="3744098" y="1050324"/>
                </a:cubicBezTo>
                <a:cubicBezTo>
                  <a:pt x="3726023" y="1034509"/>
                  <a:pt x="3701990" y="1027027"/>
                  <a:pt x="3682314" y="1013254"/>
                </a:cubicBezTo>
                <a:cubicBezTo>
                  <a:pt x="3660708" y="998130"/>
                  <a:pt x="3642781" y="977987"/>
                  <a:pt x="3620530" y="963827"/>
                </a:cubicBezTo>
                <a:cubicBezTo>
                  <a:pt x="3589845" y="944300"/>
                  <a:pt x="3521233" y="914970"/>
                  <a:pt x="3484606" y="902043"/>
                </a:cubicBezTo>
                <a:cubicBezTo>
                  <a:pt x="3435476" y="884703"/>
                  <a:pt x="3387717" y="861181"/>
                  <a:pt x="3336325" y="852616"/>
                </a:cubicBezTo>
                <a:cubicBezTo>
                  <a:pt x="3151474" y="821807"/>
                  <a:pt x="3382287" y="859686"/>
                  <a:pt x="3175687" y="827902"/>
                </a:cubicBezTo>
                <a:cubicBezTo>
                  <a:pt x="3150924" y="824092"/>
                  <a:pt x="3126429" y="818473"/>
                  <a:pt x="3101546" y="815546"/>
                </a:cubicBezTo>
                <a:cubicBezTo>
                  <a:pt x="3051973" y="809714"/>
                  <a:pt x="2894814" y="798369"/>
                  <a:pt x="2842055" y="790832"/>
                </a:cubicBezTo>
                <a:cubicBezTo>
                  <a:pt x="2681554" y="767903"/>
                  <a:pt x="2702072" y="764669"/>
                  <a:pt x="2533136" y="704335"/>
                </a:cubicBezTo>
                <a:cubicBezTo>
                  <a:pt x="2516660" y="691978"/>
                  <a:pt x="2500468" y="679234"/>
                  <a:pt x="2483709" y="667264"/>
                </a:cubicBezTo>
                <a:cubicBezTo>
                  <a:pt x="2471624" y="658632"/>
                  <a:pt x="2458519" y="651462"/>
                  <a:pt x="2446638" y="642551"/>
                </a:cubicBezTo>
                <a:cubicBezTo>
                  <a:pt x="2425539" y="626727"/>
                  <a:pt x="2405954" y="608948"/>
                  <a:pt x="2384855" y="593124"/>
                </a:cubicBezTo>
                <a:cubicBezTo>
                  <a:pt x="2356509" y="571864"/>
                  <a:pt x="2326218" y="553231"/>
                  <a:pt x="2298357" y="531340"/>
                </a:cubicBezTo>
                <a:cubicBezTo>
                  <a:pt x="2268497" y="507879"/>
                  <a:pt x="2241665" y="480731"/>
                  <a:pt x="2211860" y="457200"/>
                </a:cubicBezTo>
                <a:cubicBezTo>
                  <a:pt x="2172763" y="426334"/>
                  <a:pt x="2018249" y="313020"/>
                  <a:pt x="1964725" y="271848"/>
                </a:cubicBezTo>
                <a:cubicBezTo>
                  <a:pt x="1943820" y="255767"/>
                  <a:pt x="1921590" y="241070"/>
                  <a:pt x="1902941" y="222421"/>
                </a:cubicBezTo>
                <a:cubicBezTo>
                  <a:pt x="1890584" y="210064"/>
                  <a:pt x="1879851" y="195836"/>
                  <a:pt x="1865871" y="185351"/>
                </a:cubicBezTo>
                <a:cubicBezTo>
                  <a:pt x="1846657" y="170941"/>
                  <a:pt x="1824071" y="161603"/>
                  <a:pt x="1804087" y="148281"/>
                </a:cubicBezTo>
                <a:cubicBezTo>
                  <a:pt x="1786951" y="136857"/>
                  <a:pt x="1770297" y="124613"/>
                  <a:pt x="1754660" y="111210"/>
                </a:cubicBezTo>
                <a:cubicBezTo>
                  <a:pt x="1741392" y="99837"/>
                  <a:pt x="1732130" y="83833"/>
                  <a:pt x="1717590" y="74140"/>
                </a:cubicBezTo>
                <a:cubicBezTo>
                  <a:pt x="1706752" y="66915"/>
                  <a:pt x="1692876" y="65902"/>
                  <a:pt x="1680519" y="61783"/>
                </a:cubicBezTo>
                <a:cubicBezTo>
                  <a:pt x="1668162" y="49426"/>
                  <a:pt x="1658725" y="33200"/>
                  <a:pt x="1643449" y="24713"/>
                </a:cubicBezTo>
                <a:cubicBezTo>
                  <a:pt x="1620677" y="12062"/>
                  <a:pt x="1569309" y="0"/>
                  <a:pt x="1569309" y="0"/>
                </a:cubicBezTo>
                <a:cubicBezTo>
                  <a:pt x="1457021" y="16040"/>
                  <a:pt x="1510443" y="3145"/>
                  <a:pt x="1408671" y="37070"/>
                </a:cubicBezTo>
                <a:cubicBezTo>
                  <a:pt x="1366074" y="51269"/>
                  <a:pt x="1380811" y="40216"/>
                  <a:pt x="1359244" y="61783"/>
                </a:cubicBezTo>
              </a:path>
            </a:pathLst>
          </a:custGeom>
          <a:noFill/>
          <a:ln w="508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6CFF141-00C1-5344-94ED-6D89F29283FC}"/>
              </a:ext>
            </a:extLst>
          </p:cNvPr>
          <p:cNvSpPr txBox="1"/>
          <p:nvPr/>
        </p:nvSpPr>
        <p:spPr>
          <a:xfrm>
            <a:off x="9375270" y="327935"/>
            <a:ext cx="2108847" cy="646331"/>
          </a:xfrm>
          <a:prstGeom prst="rect">
            <a:avLst/>
          </a:prstGeom>
          <a:noFill/>
        </p:spPr>
        <p:txBody>
          <a:bodyPr wrap="none" rtlCol="0">
            <a:spAutoFit/>
          </a:bodyPr>
          <a:lstStyle/>
          <a:p>
            <a:r>
              <a:rPr lang="en-US" sz="3600" dirty="0"/>
              <a:t>“features”</a:t>
            </a:r>
          </a:p>
        </p:txBody>
      </p:sp>
      <p:cxnSp>
        <p:nvCxnSpPr>
          <p:cNvPr id="22" name="Straight Arrow Connector 21">
            <a:extLst>
              <a:ext uri="{FF2B5EF4-FFF2-40B4-BE49-F238E27FC236}">
                <a16:creationId xmlns:a16="http://schemas.microsoft.com/office/drawing/2014/main" id="{3B61C5FA-CB92-8E49-BAB2-62712CAF1186}"/>
              </a:ext>
            </a:extLst>
          </p:cNvPr>
          <p:cNvCxnSpPr/>
          <p:nvPr/>
        </p:nvCxnSpPr>
        <p:spPr>
          <a:xfrm flipH="1">
            <a:off x="8903896" y="974266"/>
            <a:ext cx="941374" cy="31576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23FC04E-F3EA-544A-BDC5-F34F3AA63FF4}"/>
              </a:ext>
            </a:extLst>
          </p:cNvPr>
          <p:cNvSpPr txBox="1"/>
          <p:nvPr/>
        </p:nvSpPr>
        <p:spPr>
          <a:xfrm>
            <a:off x="8999791" y="3173537"/>
            <a:ext cx="1476686" cy="646331"/>
          </a:xfrm>
          <a:prstGeom prst="rect">
            <a:avLst/>
          </a:prstGeom>
          <a:noFill/>
        </p:spPr>
        <p:txBody>
          <a:bodyPr wrap="none" rtlCol="0">
            <a:spAutoFit/>
          </a:bodyPr>
          <a:lstStyle/>
          <a:p>
            <a:r>
              <a:rPr lang="en-US" sz="3600" dirty="0"/>
              <a:t>“label”</a:t>
            </a:r>
          </a:p>
        </p:txBody>
      </p:sp>
      <p:cxnSp>
        <p:nvCxnSpPr>
          <p:cNvPr id="24" name="Straight Arrow Connector 23">
            <a:extLst>
              <a:ext uri="{FF2B5EF4-FFF2-40B4-BE49-F238E27FC236}">
                <a16:creationId xmlns:a16="http://schemas.microsoft.com/office/drawing/2014/main" id="{53B268B4-B1C8-5A4A-957A-1989C738A3BF}"/>
              </a:ext>
            </a:extLst>
          </p:cNvPr>
          <p:cNvCxnSpPr>
            <a:cxnSpLocks/>
            <a:stCxn id="23" idx="1"/>
          </p:cNvCxnSpPr>
          <p:nvPr/>
        </p:nvCxnSpPr>
        <p:spPr>
          <a:xfrm flipH="1" flipV="1">
            <a:off x="8529105" y="3376005"/>
            <a:ext cx="470686" cy="12069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CC78F10C-A26A-CE4A-8CC3-5509E496BFC7}"/>
              </a:ext>
            </a:extLst>
          </p:cNvPr>
          <p:cNvSpPr>
            <a:spLocks noGrp="1"/>
          </p:cNvSpPr>
          <p:nvPr>
            <p:ph type="ftr" sz="quarter" idx="11"/>
          </p:nvPr>
        </p:nvSpPr>
        <p:spPr/>
        <p:txBody>
          <a:bodyPr/>
          <a:lstStyle/>
          <a:p>
            <a:r>
              <a:rPr lang="en-GB"/>
              <a:t>DI Dr.techn. Alexander Jung</a:t>
            </a:r>
            <a:endParaRPr lang="en-GB" dirty="0"/>
          </a:p>
        </p:txBody>
      </p:sp>
      <p:sp>
        <p:nvSpPr>
          <p:cNvPr id="26" name="Slide Number Placeholder 25">
            <a:extLst>
              <a:ext uri="{FF2B5EF4-FFF2-40B4-BE49-F238E27FC236}">
                <a16:creationId xmlns:a16="http://schemas.microsoft.com/office/drawing/2014/main" id="{0DDC5DAA-C2CA-9F45-A0DE-8453D66F498D}"/>
              </a:ext>
            </a:extLst>
          </p:cNvPr>
          <p:cNvSpPr>
            <a:spLocks noGrp="1"/>
          </p:cNvSpPr>
          <p:nvPr>
            <p:ph type="sldNum" sz="quarter" idx="12"/>
          </p:nvPr>
        </p:nvSpPr>
        <p:spPr/>
        <p:txBody>
          <a:bodyPr/>
          <a:lstStyle/>
          <a:p>
            <a:fld id="{AC1633F7-ACB1-754E-B76E-ED72C708EAF6}" type="slidenum">
              <a:rPr lang="en-AT" smtClean="0"/>
              <a:pPr/>
              <a:t>15</a:t>
            </a:fld>
            <a:endParaRPr lang="en-AT" dirty="0"/>
          </a:p>
        </p:txBody>
      </p:sp>
      <p:sp>
        <p:nvSpPr>
          <p:cNvPr id="27" name="Date Placeholder 26">
            <a:extLst>
              <a:ext uri="{FF2B5EF4-FFF2-40B4-BE49-F238E27FC236}">
                <a16:creationId xmlns:a16="http://schemas.microsoft.com/office/drawing/2014/main" id="{66C2B17D-0489-9BE2-B95F-DCF5455F795F}"/>
              </a:ext>
            </a:extLst>
          </p:cNvPr>
          <p:cNvSpPr>
            <a:spLocks noGrp="1"/>
          </p:cNvSpPr>
          <p:nvPr>
            <p:ph type="dt" sz="half" idx="10"/>
          </p:nvPr>
        </p:nvSpPr>
        <p:spPr/>
        <p:txBody>
          <a:bodyPr/>
          <a:lstStyle/>
          <a:p>
            <a:fld id="{107BCE55-BA9F-4D43-8525-C20837B1179D}" type="datetime1">
              <a:rPr lang="en-US" smtClean="0"/>
              <a:t>5/26/23</a:t>
            </a:fld>
            <a:endParaRPr lang="en-GB"/>
          </a:p>
        </p:txBody>
      </p:sp>
    </p:spTree>
    <p:extLst>
      <p:ext uri="{BB962C8B-B14F-4D97-AF65-F5344CB8AC3E}">
        <p14:creationId xmlns:p14="http://schemas.microsoft.com/office/powerpoint/2010/main" val="2013491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FDD4E08-5F95-7C67-C35B-5B177F3F6CB7}"/>
              </a:ext>
            </a:extLst>
          </p:cNvPr>
          <p:cNvSpPr>
            <a:spLocks noGrp="1"/>
          </p:cNvSpPr>
          <p:nvPr>
            <p:ph type="dt" sz="half" idx="10"/>
          </p:nvPr>
        </p:nvSpPr>
        <p:spPr/>
        <p:txBody>
          <a:bodyPr/>
          <a:lstStyle/>
          <a:p>
            <a:fld id="{AD3CE979-DAAF-9341-8C89-B519A30BDB74}" type="datetime1">
              <a:rPr lang="en-US" smtClean="0"/>
              <a:t>5/26/23</a:t>
            </a:fld>
            <a:endParaRPr lang="en-GB" dirty="0"/>
          </a:p>
        </p:txBody>
      </p:sp>
      <p:sp>
        <p:nvSpPr>
          <p:cNvPr id="5" name="Footer Placeholder 4">
            <a:extLst>
              <a:ext uri="{FF2B5EF4-FFF2-40B4-BE49-F238E27FC236}">
                <a16:creationId xmlns:a16="http://schemas.microsoft.com/office/drawing/2014/main" id="{E22478B3-7AD3-0C57-517D-E6C0CC5DE29B}"/>
              </a:ext>
            </a:extLst>
          </p:cNvPr>
          <p:cNvSpPr>
            <a:spLocks noGrp="1"/>
          </p:cNvSpPr>
          <p:nvPr>
            <p:ph type="ftr" sz="quarter" idx="11"/>
          </p:nvPr>
        </p:nvSpPr>
        <p:spPr/>
        <p:txBody>
          <a:bodyPr/>
          <a:lstStyle/>
          <a:p>
            <a:r>
              <a:rPr lang="en-GB"/>
              <a:t>DI Dr.techn. Alexander Jung</a:t>
            </a:r>
            <a:endParaRPr lang="en-GB" dirty="0"/>
          </a:p>
        </p:txBody>
      </p:sp>
      <p:sp>
        <p:nvSpPr>
          <p:cNvPr id="6" name="Slide Number Placeholder 5">
            <a:extLst>
              <a:ext uri="{FF2B5EF4-FFF2-40B4-BE49-F238E27FC236}">
                <a16:creationId xmlns:a16="http://schemas.microsoft.com/office/drawing/2014/main" id="{C85590C6-5962-27F2-A7E8-A8A1E1989B3E}"/>
              </a:ext>
            </a:extLst>
          </p:cNvPr>
          <p:cNvSpPr>
            <a:spLocks noGrp="1"/>
          </p:cNvSpPr>
          <p:nvPr>
            <p:ph type="sldNum" sz="quarter" idx="12"/>
          </p:nvPr>
        </p:nvSpPr>
        <p:spPr/>
        <p:txBody>
          <a:bodyPr/>
          <a:lstStyle/>
          <a:p>
            <a:fld id="{1769BA03-D485-7647-B394-D5FA64CC5371}" type="slidenum">
              <a:rPr lang="en-GB" smtClean="0"/>
              <a:pPr/>
              <a:t>16</a:t>
            </a:fld>
            <a:endParaRPr lang="en-GB" dirty="0"/>
          </a:p>
        </p:txBody>
      </p:sp>
      <p:pic>
        <p:nvPicPr>
          <p:cNvPr id="3" name="Picture 2" descr="A lighthouse on a rocky beach&#10;&#10;Description automatically generated with medium confidence">
            <a:extLst>
              <a:ext uri="{FF2B5EF4-FFF2-40B4-BE49-F238E27FC236}">
                <a16:creationId xmlns:a16="http://schemas.microsoft.com/office/drawing/2014/main" id="{7D338DE7-59CC-40E0-4390-6FECD540B4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103" y="562356"/>
            <a:ext cx="7672977" cy="5248316"/>
          </a:xfrm>
          <a:prstGeom prst="rect">
            <a:avLst/>
          </a:prstGeom>
        </p:spPr>
      </p:pic>
      <p:sp>
        <p:nvSpPr>
          <p:cNvPr id="2" name="TextBox 1">
            <a:extLst>
              <a:ext uri="{FF2B5EF4-FFF2-40B4-BE49-F238E27FC236}">
                <a16:creationId xmlns:a16="http://schemas.microsoft.com/office/drawing/2014/main" id="{86E5F009-668A-BA8A-990E-2F2385889349}"/>
              </a:ext>
            </a:extLst>
          </p:cNvPr>
          <p:cNvSpPr txBox="1"/>
          <p:nvPr/>
        </p:nvSpPr>
        <p:spPr>
          <a:xfrm>
            <a:off x="8705088" y="2499360"/>
            <a:ext cx="1662956" cy="646331"/>
          </a:xfrm>
          <a:prstGeom prst="rect">
            <a:avLst/>
          </a:prstGeom>
          <a:noFill/>
        </p:spPr>
        <p:txBody>
          <a:bodyPr wrap="none" rtlCol="0">
            <a:spAutoFit/>
          </a:bodyPr>
          <a:lstStyle/>
          <a:p>
            <a:r>
              <a:rPr lang="en-GB" sz="3600" dirty="0"/>
              <a:t>Where?</a:t>
            </a:r>
          </a:p>
        </p:txBody>
      </p:sp>
    </p:spTree>
    <p:extLst>
      <p:ext uri="{BB962C8B-B14F-4D97-AF65-F5344CB8AC3E}">
        <p14:creationId xmlns:p14="http://schemas.microsoft.com/office/powerpoint/2010/main" val="132661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48E56E-EBBE-AE66-11E0-F8C90E0DA5BE}"/>
              </a:ext>
            </a:extLst>
          </p:cNvPr>
          <p:cNvSpPr>
            <a:spLocks noGrp="1"/>
          </p:cNvSpPr>
          <p:nvPr>
            <p:ph type="dt" sz="half" idx="10"/>
          </p:nvPr>
        </p:nvSpPr>
        <p:spPr/>
        <p:txBody>
          <a:bodyPr/>
          <a:lstStyle/>
          <a:p>
            <a:fld id="{5EA3FC8D-1813-854F-BE27-96884CBBC6F5}" type="datetime1">
              <a:rPr lang="en-US" smtClean="0"/>
              <a:t>5/26/23</a:t>
            </a:fld>
            <a:endParaRPr lang="en-GB" dirty="0"/>
          </a:p>
        </p:txBody>
      </p:sp>
      <p:sp>
        <p:nvSpPr>
          <p:cNvPr id="5" name="Footer Placeholder 4">
            <a:extLst>
              <a:ext uri="{FF2B5EF4-FFF2-40B4-BE49-F238E27FC236}">
                <a16:creationId xmlns:a16="http://schemas.microsoft.com/office/drawing/2014/main" id="{08FA12F6-CF09-BC1B-23E0-77D8179D77CB}"/>
              </a:ext>
            </a:extLst>
          </p:cNvPr>
          <p:cNvSpPr>
            <a:spLocks noGrp="1"/>
          </p:cNvSpPr>
          <p:nvPr>
            <p:ph type="ftr" sz="quarter" idx="11"/>
          </p:nvPr>
        </p:nvSpPr>
        <p:spPr/>
        <p:txBody>
          <a:bodyPr/>
          <a:lstStyle/>
          <a:p>
            <a:r>
              <a:rPr lang="en-GB"/>
              <a:t>DI Dr.techn. Alexander Jung</a:t>
            </a:r>
            <a:endParaRPr lang="en-GB" dirty="0"/>
          </a:p>
        </p:txBody>
      </p:sp>
      <p:sp>
        <p:nvSpPr>
          <p:cNvPr id="6" name="Slide Number Placeholder 5">
            <a:extLst>
              <a:ext uri="{FF2B5EF4-FFF2-40B4-BE49-F238E27FC236}">
                <a16:creationId xmlns:a16="http://schemas.microsoft.com/office/drawing/2014/main" id="{61A4A015-1415-862D-5431-D1A7E21A61BF}"/>
              </a:ext>
            </a:extLst>
          </p:cNvPr>
          <p:cNvSpPr>
            <a:spLocks noGrp="1"/>
          </p:cNvSpPr>
          <p:nvPr>
            <p:ph type="sldNum" sz="quarter" idx="12"/>
          </p:nvPr>
        </p:nvSpPr>
        <p:spPr/>
        <p:txBody>
          <a:bodyPr/>
          <a:lstStyle/>
          <a:p>
            <a:fld id="{1769BA03-D485-7647-B394-D5FA64CC5371}" type="slidenum">
              <a:rPr lang="en-GB" smtClean="0"/>
              <a:pPr/>
              <a:t>17</a:t>
            </a:fld>
            <a:endParaRPr lang="en-GB" dirty="0"/>
          </a:p>
        </p:txBody>
      </p:sp>
      <p:pic>
        <p:nvPicPr>
          <p:cNvPr id="7" name="Picture 6" descr="A field of flowers with a mountain in the background&#10;&#10;Description automatically generated with medium confidence">
            <a:extLst>
              <a:ext uri="{FF2B5EF4-FFF2-40B4-BE49-F238E27FC236}">
                <a16:creationId xmlns:a16="http://schemas.microsoft.com/office/drawing/2014/main" id="{91CA8ADB-240D-4EEA-E4E6-312A7890848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768" y="1271451"/>
            <a:ext cx="7160769" cy="4315098"/>
          </a:xfrm>
          <a:prstGeom prst="rect">
            <a:avLst/>
          </a:prstGeom>
        </p:spPr>
      </p:pic>
      <p:sp>
        <p:nvSpPr>
          <p:cNvPr id="2" name="TextBox 1">
            <a:extLst>
              <a:ext uri="{FF2B5EF4-FFF2-40B4-BE49-F238E27FC236}">
                <a16:creationId xmlns:a16="http://schemas.microsoft.com/office/drawing/2014/main" id="{4B9B6627-4EC7-B0CE-624B-024E21D7B34F}"/>
              </a:ext>
            </a:extLst>
          </p:cNvPr>
          <p:cNvSpPr txBox="1"/>
          <p:nvPr/>
        </p:nvSpPr>
        <p:spPr>
          <a:xfrm>
            <a:off x="7648310" y="2480995"/>
            <a:ext cx="3507370" cy="646331"/>
          </a:xfrm>
          <a:prstGeom prst="rect">
            <a:avLst/>
          </a:prstGeom>
          <a:noFill/>
        </p:spPr>
        <p:txBody>
          <a:bodyPr wrap="none" rtlCol="0">
            <a:spAutoFit/>
          </a:bodyPr>
          <a:lstStyle/>
          <a:p>
            <a:r>
              <a:rPr lang="en-GB" sz="3600" dirty="0"/>
              <a:t>Which mountain?</a:t>
            </a:r>
          </a:p>
        </p:txBody>
      </p:sp>
      <p:sp>
        <p:nvSpPr>
          <p:cNvPr id="3" name="TextBox 2">
            <a:extLst>
              <a:ext uri="{FF2B5EF4-FFF2-40B4-BE49-F238E27FC236}">
                <a16:creationId xmlns:a16="http://schemas.microsoft.com/office/drawing/2014/main" id="{BC8FCDA2-AAE8-9797-63D6-EF9F23A1F4A1}"/>
              </a:ext>
            </a:extLst>
          </p:cNvPr>
          <p:cNvSpPr txBox="1"/>
          <p:nvPr/>
        </p:nvSpPr>
        <p:spPr>
          <a:xfrm>
            <a:off x="7648310" y="3730598"/>
            <a:ext cx="2943947" cy="646331"/>
          </a:xfrm>
          <a:prstGeom prst="rect">
            <a:avLst/>
          </a:prstGeom>
          <a:noFill/>
        </p:spPr>
        <p:txBody>
          <a:bodyPr wrap="none" rtlCol="0">
            <a:spAutoFit/>
          </a:bodyPr>
          <a:lstStyle/>
          <a:p>
            <a:r>
              <a:rPr lang="en-GB" sz="3600" dirty="0"/>
              <a:t>Which month?</a:t>
            </a:r>
          </a:p>
        </p:txBody>
      </p:sp>
    </p:spTree>
    <p:extLst>
      <p:ext uri="{BB962C8B-B14F-4D97-AF65-F5344CB8AC3E}">
        <p14:creationId xmlns:p14="http://schemas.microsoft.com/office/powerpoint/2010/main" val="97269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1F34E5C-E6DC-4172-E452-BDE97A2FF07F}"/>
              </a:ext>
            </a:extLst>
          </p:cNvPr>
          <p:cNvSpPr>
            <a:spLocks noGrp="1"/>
          </p:cNvSpPr>
          <p:nvPr>
            <p:ph type="dt" sz="half" idx="10"/>
          </p:nvPr>
        </p:nvSpPr>
        <p:spPr/>
        <p:txBody>
          <a:bodyPr/>
          <a:lstStyle/>
          <a:p>
            <a:fld id="{5EA3FC8D-1813-854F-BE27-96884CBBC6F5}" type="datetime1">
              <a:rPr lang="en-US" smtClean="0"/>
              <a:t>5/26/23</a:t>
            </a:fld>
            <a:endParaRPr lang="en-GB" dirty="0"/>
          </a:p>
        </p:txBody>
      </p:sp>
      <p:sp>
        <p:nvSpPr>
          <p:cNvPr id="5" name="Footer Placeholder 4">
            <a:extLst>
              <a:ext uri="{FF2B5EF4-FFF2-40B4-BE49-F238E27FC236}">
                <a16:creationId xmlns:a16="http://schemas.microsoft.com/office/drawing/2014/main" id="{3945C146-864B-A9D0-515E-D40EEA4192D8}"/>
              </a:ext>
            </a:extLst>
          </p:cNvPr>
          <p:cNvSpPr>
            <a:spLocks noGrp="1"/>
          </p:cNvSpPr>
          <p:nvPr>
            <p:ph type="ftr" sz="quarter" idx="11"/>
          </p:nvPr>
        </p:nvSpPr>
        <p:spPr/>
        <p:txBody>
          <a:bodyPr/>
          <a:lstStyle/>
          <a:p>
            <a:r>
              <a:rPr lang="en-GB"/>
              <a:t>DI Dr.techn. Alexander Jung</a:t>
            </a:r>
            <a:endParaRPr lang="en-GB" dirty="0"/>
          </a:p>
        </p:txBody>
      </p:sp>
      <p:sp>
        <p:nvSpPr>
          <p:cNvPr id="6" name="Slide Number Placeholder 5">
            <a:extLst>
              <a:ext uri="{FF2B5EF4-FFF2-40B4-BE49-F238E27FC236}">
                <a16:creationId xmlns:a16="http://schemas.microsoft.com/office/drawing/2014/main" id="{3F4C156D-61A3-5F9E-C60D-32D8EC155859}"/>
              </a:ext>
            </a:extLst>
          </p:cNvPr>
          <p:cNvSpPr>
            <a:spLocks noGrp="1"/>
          </p:cNvSpPr>
          <p:nvPr>
            <p:ph type="sldNum" sz="quarter" idx="12"/>
          </p:nvPr>
        </p:nvSpPr>
        <p:spPr/>
        <p:txBody>
          <a:bodyPr/>
          <a:lstStyle/>
          <a:p>
            <a:fld id="{1769BA03-D485-7647-B394-D5FA64CC5371}" type="slidenum">
              <a:rPr lang="en-GB" smtClean="0"/>
              <a:pPr/>
              <a:t>18</a:t>
            </a:fld>
            <a:endParaRPr lang="en-GB" dirty="0"/>
          </a:p>
        </p:txBody>
      </p:sp>
      <p:pic>
        <p:nvPicPr>
          <p:cNvPr id="7" name="Picture 6" descr="A picture containing sky, mountain, outdoor, snow&#10;&#10;Description automatically generated">
            <a:extLst>
              <a:ext uri="{FF2B5EF4-FFF2-40B4-BE49-F238E27FC236}">
                <a16:creationId xmlns:a16="http://schemas.microsoft.com/office/drawing/2014/main" id="{F4AD54EE-5DE9-77B5-E3F3-8B1A39DB94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3604" y="1440511"/>
            <a:ext cx="8246996" cy="3568700"/>
          </a:xfrm>
          <a:prstGeom prst="rect">
            <a:avLst/>
          </a:prstGeom>
        </p:spPr>
      </p:pic>
      <p:sp>
        <p:nvSpPr>
          <p:cNvPr id="2" name="TextBox 1">
            <a:extLst>
              <a:ext uri="{FF2B5EF4-FFF2-40B4-BE49-F238E27FC236}">
                <a16:creationId xmlns:a16="http://schemas.microsoft.com/office/drawing/2014/main" id="{E5919CEF-1751-0E1A-D77A-04063A1EA25C}"/>
              </a:ext>
            </a:extLst>
          </p:cNvPr>
          <p:cNvSpPr txBox="1"/>
          <p:nvPr/>
        </p:nvSpPr>
        <p:spPr>
          <a:xfrm>
            <a:off x="8684630" y="2578530"/>
            <a:ext cx="3507370" cy="646331"/>
          </a:xfrm>
          <a:prstGeom prst="rect">
            <a:avLst/>
          </a:prstGeom>
          <a:noFill/>
        </p:spPr>
        <p:txBody>
          <a:bodyPr wrap="none" rtlCol="0">
            <a:spAutoFit/>
          </a:bodyPr>
          <a:lstStyle/>
          <a:p>
            <a:r>
              <a:rPr lang="en-GB" sz="3600" dirty="0"/>
              <a:t>Which mountain?</a:t>
            </a:r>
          </a:p>
        </p:txBody>
      </p:sp>
      <p:sp>
        <p:nvSpPr>
          <p:cNvPr id="3" name="TextBox 2">
            <a:extLst>
              <a:ext uri="{FF2B5EF4-FFF2-40B4-BE49-F238E27FC236}">
                <a16:creationId xmlns:a16="http://schemas.microsoft.com/office/drawing/2014/main" id="{AA8B8733-0CD9-7F85-9A9E-6FC894FB5F9E}"/>
              </a:ext>
            </a:extLst>
          </p:cNvPr>
          <p:cNvSpPr txBox="1"/>
          <p:nvPr/>
        </p:nvSpPr>
        <p:spPr>
          <a:xfrm>
            <a:off x="8684630" y="3730674"/>
            <a:ext cx="2943947" cy="646331"/>
          </a:xfrm>
          <a:prstGeom prst="rect">
            <a:avLst/>
          </a:prstGeom>
          <a:noFill/>
        </p:spPr>
        <p:txBody>
          <a:bodyPr wrap="none" rtlCol="0">
            <a:spAutoFit/>
          </a:bodyPr>
          <a:lstStyle/>
          <a:p>
            <a:r>
              <a:rPr lang="en-GB" sz="3600" dirty="0"/>
              <a:t>Which month?</a:t>
            </a:r>
          </a:p>
        </p:txBody>
      </p:sp>
    </p:spTree>
    <p:extLst>
      <p:ext uri="{BB962C8B-B14F-4D97-AF65-F5344CB8AC3E}">
        <p14:creationId xmlns:p14="http://schemas.microsoft.com/office/powerpoint/2010/main" val="3378101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4356B20-CAD0-984F-9EAB-A7433A33DF48}"/>
              </a:ext>
            </a:extLst>
          </p:cNvPr>
          <p:cNvSpPr>
            <a:spLocks noGrp="1"/>
          </p:cNvSpPr>
          <p:nvPr>
            <p:ph type="dt" sz="half" idx="10"/>
          </p:nvPr>
        </p:nvSpPr>
        <p:spPr/>
        <p:txBody>
          <a:bodyPr/>
          <a:lstStyle/>
          <a:p>
            <a:fld id="{5EA3FC8D-1813-854F-BE27-96884CBBC6F5}" type="datetime1">
              <a:rPr lang="en-US" smtClean="0"/>
              <a:t>5/26/23</a:t>
            </a:fld>
            <a:endParaRPr lang="en-GB" dirty="0"/>
          </a:p>
        </p:txBody>
      </p:sp>
      <p:sp>
        <p:nvSpPr>
          <p:cNvPr id="5" name="Footer Placeholder 4">
            <a:extLst>
              <a:ext uri="{FF2B5EF4-FFF2-40B4-BE49-F238E27FC236}">
                <a16:creationId xmlns:a16="http://schemas.microsoft.com/office/drawing/2014/main" id="{804CD18B-7467-8F8A-293F-FB13937D2ED4}"/>
              </a:ext>
            </a:extLst>
          </p:cNvPr>
          <p:cNvSpPr>
            <a:spLocks noGrp="1"/>
          </p:cNvSpPr>
          <p:nvPr>
            <p:ph type="ftr" sz="quarter" idx="11"/>
          </p:nvPr>
        </p:nvSpPr>
        <p:spPr/>
        <p:txBody>
          <a:bodyPr/>
          <a:lstStyle/>
          <a:p>
            <a:r>
              <a:rPr lang="en-GB"/>
              <a:t>DI Dr.techn. Alexander Jung</a:t>
            </a:r>
            <a:endParaRPr lang="en-GB" dirty="0"/>
          </a:p>
        </p:txBody>
      </p:sp>
      <p:sp>
        <p:nvSpPr>
          <p:cNvPr id="6" name="Slide Number Placeholder 5">
            <a:extLst>
              <a:ext uri="{FF2B5EF4-FFF2-40B4-BE49-F238E27FC236}">
                <a16:creationId xmlns:a16="http://schemas.microsoft.com/office/drawing/2014/main" id="{02D18881-5EEB-931E-787F-D1B893F137CB}"/>
              </a:ext>
            </a:extLst>
          </p:cNvPr>
          <p:cNvSpPr>
            <a:spLocks noGrp="1"/>
          </p:cNvSpPr>
          <p:nvPr>
            <p:ph type="sldNum" sz="quarter" idx="12"/>
          </p:nvPr>
        </p:nvSpPr>
        <p:spPr/>
        <p:txBody>
          <a:bodyPr/>
          <a:lstStyle/>
          <a:p>
            <a:fld id="{1769BA03-D485-7647-B394-D5FA64CC5371}" type="slidenum">
              <a:rPr lang="en-GB" smtClean="0"/>
              <a:pPr/>
              <a:t>19</a:t>
            </a:fld>
            <a:endParaRPr lang="en-GB" dirty="0"/>
          </a:p>
        </p:txBody>
      </p:sp>
      <p:pic>
        <p:nvPicPr>
          <p:cNvPr id="8" name="Picture 7" descr="A picture containing outdoor, water, nature&#10;&#10;Description automatically generated">
            <a:extLst>
              <a:ext uri="{FF2B5EF4-FFF2-40B4-BE49-F238E27FC236}">
                <a16:creationId xmlns:a16="http://schemas.microsoft.com/office/drawing/2014/main" id="{ECA3900F-4125-2FC0-CB11-814E02AB88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1011936" y="240029"/>
            <a:ext cx="7013447" cy="5260086"/>
          </a:xfrm>
          <a:prstGeom prst="rect">
            <a:avLst/>
          </a:prstGeom>
        </p:spPr>
      </p:pic>
      <p:sp>
        <p:nvSpPr>
          <p:cNvPr id="7" name="TextBox 6">
            <a:extLst>
              <a:ext uri="{FF2B5EF4-FFF2-40B4-BE49-F238E27FC236}">
                <a16:creationId xmlns:a16="http://schemas.microsoft.com/office/drawing/2014/main" id="{A930C3A9-8457-1E86-4256-3DC106482A3E}"/>
              </a:ext>
            </a:extLst>
          </p:cNvPr>
          <p:cNvSpPr txBox="1"/>
          <p:nvPr/>
        </p:nvSpPr>
        <p:spPr>
          <a:xfrm>
            <a:off x="8610600" y="2190988"/>
            <a:ext cx="2512226" cy="584775"/>
          </a:xfrm>
          <a:prstGeom prst="rect">
            <a:avLst/>
          </a:prstGeom>
          <a:noFill/>
        </p:spPr>
        <p:txBody>
          <a:bodyPr wrap="none" rtlCol="0">
            <a:spAutoFit/>
          </a:bodyPr>
          <a:lstStyle/>
          <a:p>
            <a:r>
              <a:rPr lang="en-GB" sz="3200" dirty="0"/>
              <a:t>Which place ?</a:t>
            </a:r>
          </a:p>
        </p:txBody>
      </p:sp>
      <p:sp>
        <p:nvSpPr>
          <p:cNvPr id="10" name="TextBox 9">
            <a:extLst>
              <a:ext uri="{FF2B5EF4-FFF2-40B4-BE49-F238E27FC236}">
                <a16:creationId xmlns:a16="http://schemas.microsoft.com/office/drawing/2014/main" id="{4850E343-25CB-017E-32F8-9954666EAB34}"/>
              </a:ext>
            </a:extLst>
          </p:cNvPr>
          <p:cNvSpPr txBox="1"/>
          <p:nvPr/>
        </p:nvSpPr>
        <p:spPr>
          <a:xfrm>
            <a:off x="8636344" y="3255705"/>
            <a:ext cx="2460738" cy="584775"/>
          </a:xfrm>
          <a:prstGeom prst="rect">
            <a:avLst/>
          </a:prstGeom>
          <a:noFill/>
        </p:spPr>
        <p:txBody>
          <a:bodyPr wrap="none" rtlCol="0">
            <a:spAutoFit/>
          </a:bodyPr>
          <a:lstStyle/>
          <a:p>
            <a:r>
              <a:rPr lang="en-GB" sz="3200" dirty="0"/>
              <a:t>What temp. ?</a:t>
            </a:r>
          </a:p>
        </p:txBody>
      </p:sp>
    </p:spTree>
    <p:extLst>
      <p:ext uri="{BB962C8B-B14F-4D97-AF65-F5344CB8AC3E}">
        <p14:creationId xmlns:p14="http://schemas.microsoft.com/office/powerpoint/2010/main" val="1247430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E122B-6A05-3811-34FF-78DE6F0DF032}"/>
              </a:ext>
            </a:extLst>
          </p:cNvPr>
          <p:cNvSpPr>
            <a:spLocks noGrp="1"/>
          </p:cNvSpPr>
          <p:nvPr>
            <p:ph type="title"/>
          </p:nvPr>
        </p:nvSpPr>
        <p:spPr>
          <a:xfrm>
            <a:off x="407766" y="169181"/>
            <a:ext cx="11659908" cy="2475611"/>
          </a:xfrm>
        </p:spPr>
        <p:txBody>
          <a:bodyPr>
            <a:noAutofit/>
          </a:bodyPr>
          <a:lstStyle/>
          <a:p>
            <a:r>
              <a:rPr lang="en-GB" sz="8800" b="1" dirty="0"/>
              <a:t>Regulating/Using AI needs a handy language! </a:t>
            </a:r>
          </a:p>
        </p:txBody>
      </p:sp>
      <p:sp>
        <p:nvSpPr>
          <p:cNvPr id="4" name="Date Placeholder 3">
            <a:extLst>
              <a:ext uri="{FF2B5EF4-FFF2-40B4-BE49-F238E27FC236}">
                <a16:creationId xmlns:a16="http://schemas.microsoft.com/office/drawing/2014/main" id="{633A7181-ADBE-0440-506E-5A8A8ADF7028}"/>
              </a:ext>
            </a:extLst>
          </p:cNvPr>
          <p:cNvSpPr>
            <a:spLocks noGrp="1"/>
          </p:cNvSpPr>
          <p:nvPr>
            <p:ph type="dt" sz="half" idx="10"/>
          </p:nvPr>
        </p:nvSpPr>
        <p:spPr/>
        <p:txBody>
          <a:bodyPr/>
          <a:lstStyle/>
          <a:p>
            <a:fld id="{2708D20A-3709-674D-B6D1-0A452F6C695A}" type="datetime1">
              <a:rPr lang="en-US" smtClean="0"/>
              <a:t>5/26/23</a:t>
            </a:fld>
            <a:endParaRPr lang="en-GB" dirty="0"/>
          </a:p>
        </p:txBody>
      </p:sp>
      <p:sp>
        <p:nvSpPr>
          <p:cNvPr id="5" name="Footer Placeholder 4">
            <a:extLst>
              <a:ext uri="{FF2B5EF4-FFF2-40B4-BE49-F238E27FC236}">
                <a16:creationId xmlns:a16="http://schemas.microsoft.com/office/drawing/2014/main" id="{223D36D1-025B-1DF1-C0C3-819CA404DA91}"/>
              </a:ext>
            </a:extLst>
          </p:cNvPr>
          <p:cNvSpPr>
            <a:spLocks noGrp="1"/>
          </p:cNvSpPr>
          <p:nvPr>
            <p:ph type="ftr" sz="quarter" idx="11"/>
          </p:nvPr>
        </p:nvSpPr>
        <p:spPr/>
        <p:txBody>
          <a:bodyPr/>
          <a:lstStyle/>
          <a:p>
            <a:r>
              <a:rPr lang="en-GB"/>
              <a:t>DI Dr.techn. Alexander Jung</a:t>
            </a:r>
            <a:endParaRPr lang="en-GB" dirty="0"/>
          </a:p>
        </p:txBody>
      </p:sp>
      <p:sp>
        <p:nvSpPr>
          <p:cNvPr id="6" name="Slide Number Placeholder 5">
            <a:extLst>
              <a:ext uri="{FF2B5EF4-FFF2-40B4-BE49-F238E27FC236}">
                <a16:creationId xmlns:a16="http://schemas.microsoft.com/office/drawing/2014/main" id="{F0C55E13-FDF4-9ECA-EFFC-513769FB6D66}"/>
              </a:ext>
            </a:extLst>
          </p:cNvPr>
          <p:cNvSpPr>
            <a:spLocks noGrp="1"/>
          </p:cNvSpPr>
          <p:nvPr>
            <p:ph type="sldNum" sz="quarter" idx="12"/>
          </p:nvPr>
        </p:nvSpPr>
        <p:spPr/>
        <p:txBody>
          <a:bodyPr/>
          <a:lstStyle/>
          <a:p>
            <a:fld id="{1769BA03-D485-7647-B394-D5FA64CC5371}" type="slidenum">
              <a:rPr lang="en-GB" smtClean="0"/>
              <a:pPr/>
              <a:t>2</a:t>
            </a:fld>
            <a:endParaRPr lang="en-GB" dirty="0"/>
          </a:p>
        </p:txBody>
      </p:sp>
      <p:pic>
        <p:nvPicPr>
          <p:cNvPr id="7" name="Picture 6" descr="A picture containing text, screenshot, font, brand&#10;&#10;Description automatically generated">
            <a:extLst>
              <a:ext uri="{FF2B5EF4-FFF2-40B4-BE49-F238E27FC236}">
                <a16:creationId xmlns:a16="http://schemas.microsoft.com/office/drawing/2014/main" id="{D1F38EF7-8488-4068-D5E7-A5E7A60BDA8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60108" y="2708861"/>
            <a:ext cx="7903029" cy="2808951"/>
          </a:xfrm>
          <a:custGeom>
            <a:avLst/>
            <a:gdLst>
              <a:gd name="connsiteX0" fmla="*/ 0 w 7903029"/>
              <a:gd name="connsiteY0" fmla="*/ 0 h 2808951"/>
              <a:gd name="connsiteX1" fmla="*/ 643532 w 7903029"/>
              <a:gd name="connsiteY1" fmla="*/ 0 h 2808951"/>
              <a:gd name="connsiteX2" fmla="*/ 970944 w 7903029"/>
              <a:gd name="connsiteY2" fmla="*/ 0 h 2808951"/>
              <a:gd name="connsiteX3" fmla="*/ 1693506 w 7903029"/>
              <a:gd name="connsiteY3" fmla="*/ 0 h 2808951"/>
              <a:gd name="connsiteX4" fmla="*/ 2258008 w 7903029"/>
              <a:gd name="connsiteY4" fmla="*/ 0 h 2808951"/>
              <a:gd name="connsiteX5" fmla="*/ 2585419 w 7903029"/>
              <a:gd name="connsiteY5" fmla="*/ 0 h 2808951"/>
              <a:gd name="connsiteX6" fmla="*/ 3149922 w 7903029"/>
              <a:gd name="connsiteY6" fmla="*/ 0 h 2808951"/>
              <a:gd name="connsiteX7" fmla="*/ 3872484 w 7903029"/>
              <a:gd name="connsiteY7" fmla="*/ 0 h 2808951"/>
              <a:gd name="connsiteX8" fmla="*/ 4357956 w 7903029"/>
              <a:gd name="connsiteY8" fmla="*/ 0 h 2808951"/>
              <a:gd name="connsiteX9" fmla="*/ 4843428 w 7903029"/>
              <a:gd name="connsiteY9" fmla="*/ 0 h 2808951"/>
              <a:gd name="connsiteX10" fmla="*/ 5407930 w 7903029"/>
              <a:gd name="connsiteY10" fmla="*/ 0 h 2808951"/>
              <a:gd name="connsiteX11" fmla="*/ 6051462 w 7903029"/>
              <a:gd name="connsiteY11" fmla="*/ 0 h 2808951"/>
              <a:gd name="connsiteX12" fmla="*/ 6694995 w 7903029"/>
              <a:gd name="connsiteY12" fmla="*/ 0 h 2808951"/>
              <a:gd name="connsiteX13" fmla="*/ 7338527 w 7903029"/>
              <a:gd name="connsiteY13" fmla="*/ 0 h 2808951"/>
              <a:gd name="connsiteX14" fmla="*/ 7903029 w 7903029"/>
              <a:gd name="connsiteY14" fmla="*/ 0 h 2808951"/>
              <a:gd name="connsiteX15" fmla="*/ 7903029 w 7903029"/>
              <a:gd name="connsiteY15" fmla="*/ 561790 h 2808951"/>
              <a:gd name="connsiteX16" fmla="*/ 7903029 w 7903029"/>
              <a:gd name="connsiteY16" fmla="*/ 1123580 h 2808951"/>
              <a:gd name="connsiteX17" fmla="*/ 7903029 w 7903029"/>
              <a:gd name="connsiteY17" fmla="*/ 1713460 h 2808951"/>
              <a:gd name="connsiteX18" fmla="*/ 7903029 w 7903029"/>
              <a:gd name="connsiteY18" fmla="*/ 2808951 h 2808951"/>
              <a:gd name="connsiteX19" fmla="*/ 7259497 w 7903029"/>
              <a:gd name="connsiteY19" fmla="*/ 2808951 h 2808951"/>
              <a:gd name="connsiteX20" fmla="*/ 6774025 w 7903029"/>
              <a:gd name="connsiteY20" fmla="*/ 2808951 h 2808951"/>
              <a:gd name="connsiteX21" fmla="*/ 6288553 w 7903029"/>
              <a:gd name="connsiteY21" fmla="*/ 2808951 h 2808951"/>
              <a:gd name="connsiteX22" fmla="*/ 5803081 w 7903029"/>
              <a:gd name="connsiteY22" fmla="*/ 2808951 h 2808951"/>
              <a:gd name="connsiteX23" fmla="*/ 5317610 w 7903029"/>
              <a:gd name="connsiteY23" fmla="*/ 2808951 h 2808951"/>
              <a:gd name="connsiteX24" fmla="*/ 4674077 w 7903029"/>
              <a:gd name="connsiteY24" fmla="*/ 2808951 h 2808951"/>
              <a:gd name="connsiteX25" fmla="*/ 4109575 w 7903029"/>
              <a:gd name="connsiteY25" fmla="*/ 2808951 h 2808951"/>
              <a:gd name="connsiteX26" fmla="*/ 3782164 w 7903029"/>
              <a:gd name="connsiteY26" fmla="*/ 2808951 h 2808951"/>
              <a:gd name="connsiteX27" fmla="*/ 3296692 w 7903029"/>
              <a:gd name="connsiteY27" fmla="*/ 2808951 h 2808951"/>
              <a:gd name="connsiteX28" fmla="*/ 2653160 w 7903029"/>
              <a:gd name="connsiteY28" fmla="*/ 2808951 h 2808951"/>
              <a:gd name="connsiteX29" fmla="*/ 2246718 w 7903029"/>
              <a:gd name="connsiteY29" fmla="*/ 2808951 h 2808951"/>
              <a:gd name="connsiteX30" fmla="*/ 1524156 w 7903029"/>
              <a:gd name="connsiteY30" fmla="*/ 2808951 h 2808951"/>
              <a:gd name="connsiteX31" fmla="*/ 801593 w 7903029"/>
              <a:gd name="connsiteY31" fmla="*/ 2808951 h 2808951"/>
              <a:gd name="connsiteX32" fmla="*/ 0 w 7903029"/>
              <a:gd name="connsiteY32" fmla="*/ 2808951 h 2808951"/>
              <a:gd name="connsiteX33" fmla="*/ 0 w 7903029"/>
              <a:gd name="connsiteY33" fmla="*/ 2190982 h 2808951"/>
              <a:gd name="connsiteX34" fmla="*/ 0 w 7903029"/>
              <a:gd name="connsiteY34" fmla="*/ 1629192 h 2808951"/>
              <a:gd name="connsiteX35" fmla="*/ 0 w 7903029"/>
              <a:gd name="connsiteY35" fmla="*/ 1123580 h 2808951"/>
              <a:gd name="connsiteX36" fmla="*/ 0 w 7903029"/>
              <a:gd name="connsiteY36" fmla="*/ 617969 h 2808951"/>
              <a:gd name="connsiteX37" fmla="*/ 0 w 7903029"/>
              <a:gd name="connsiteY37" fmla="*/ 0 h 280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903029" h="2808951" fill="none" extrusionOk="0">
                <a:moveTo>
                  <a:pt x="0" y="0"/>
                </a:moveTo>
                <a:cubicBezTo>
                  <a:pt x="292117" y="-47264"/>
                  <a:pt x="431600" y="75329"/>
                  <a:pt x="643532" y="0"/>
                </a:cubicBezTo>
                <a:cubicBezTo>
                  <a:pt x="855464" y="-75329"/>
                  <a:pt x="841591" y="6791"/>
                  <a:pt x="970944" y="0"/>
                </a:cubicBezTo>
                <a:cubicBezTo>
                  <a:pt x="1100297" y="-6791"/>
                  <a:pt x="1547270" y="4799"/>
                  <a:pt x="1693506" y="0"/>
                </a:cubicBezTo>
                <a:cubicBezTo>
                  <a:pt x="1839742" y="-4799"/>
                  <a:pt x="2077288" y="4770"/>
                  <a:pt x="2258008" y="0"/>
                </a:cubicBezTo>
                <a:cubicBezTo>
                  <a:pt x="2438728" y="-4770"/>
                  <a:pt x="2470576" y="36512"/>
                  <a:pt x="2585419" y="0"/>
                </a:cubicBezTo>
                <a:cubicBezTo>
                  <a:pt x="2700262" y="-36512"/>
                  <a:pt x="2951484" y="52419"/>
                  <a:pt x="3149922" y="0"/>
                </a:cubicBezTo>
                <a:cubicBezTo>
                  <a:pt x="3348360" y="-52419"/>
                  <a:pt x="3593149" y="42820"/>
                  <a:pt x="3872484" y="0"/>
                </a:cubicBezTo>
                <a:cubicBezTo>
                  <a:pt x="4151819" y="-42820"/>
                  <a:pt x="4158250" y="43217"/>
                  <a:pt x="4357956" y="0"/>
                </a:cubicBezTo>
                <a:cubicBezTo>
                  <a:pt x="4557662" y="-43217"/>
                  <a:pt x="4727127" y="50871"/>
                  <a:pt x="4843428" y="0"/>
                </a:cubicBezTo>
                <a:cubicBezTo>
                  <a:pt x="4959729" y="-50871"/>
                  <a:pt x="5260604" y="59059"/>
                  <a:pt x="5407930" y="0"/>
                </a:cubicBezTo>
                <a:cubicBezTo>
                  <a:pt x="5555256" y="-59059"/>
                  <a:pt x="5793904" y="22293"/>
                  <a:pt x="6051462" y="0"/>
                </a:cubicBezTo>
                <a:cubicBezTo>
                  <a:pt x="6309020" y="-22293"/>
                  <a:pt x="6521427" y="7317"/>
                  <a:pt x="6694995" y="0"/>
                </a:cubicBezTo>
                <a:cubicBezTo>
                  <a:pt x="6868563" y="-7317"/>
                  <a:pt x="7183304" y="29159"/>
                  <a:pt x="7338527" y="0"/>
                </a:cubicBezTo>
                <a:cubicBezTo>
                  <a:pt x="7493750" y="-29159"/>
                  <a:pt x="7636792" y="16259"/>
                  <a:pt x="7903029" y="0"/>
                </a:cubicBezTo>
                <a:cubicBezTo>
                  <a:pt x="7924894" y="155560"/>
                  <a:pt x="7879557" y="347961"/>
                  <a:pt x="7903029" y="561790"/>
                </a:cubicBezTo>
                <a:cubicBezTo>
                  <a:pt x="7926501" y="775619"/>
                  <a:pt x="7872903" y="1006844"/>
                  <a:pt x="7903029" y="1123580"/>
                </a:cubicBezTo>
                <a:cubicBezTo>
                  <a:pt x="7933155" y="1240316"/>
                  <a:pt x="7842031" y="1468633"/>
                  <a:pt x="7903029" y="1713460"/>
                </a:cubicBezTo>
                <a:cubicBezTo>
                  <a:pt x="7964027" y="1958287"/>
                  <a:pt x="7774408" y="2492046"/>
                  <a:pt x="7903029" y="2808951"/>
                </a:cubicBezTo>
                <a:cubicBezTo>
                  <a:pt x="7647258" y="2849381"/>
                  <a:pt x="7567171" y="2767665"/>
                  <a:pt x="7259497" y="2808951"/>
                </a:cubicBezTo>
                <a:cubicBezTo>
                  <a:pt x="6951823" y="2850237"/>
                  <a:pt x="6982419" y="2758891"/>
                  <a:pt x="6774025" y="2808951"/>
                </a:cubicBezTo>
                <a:cubicBezTo>
                  <a:pt x="6565631" y="2859011"/>
                  <a:pt x="6527455" y="2801026"/>
                  <a:pt x="6288553" y="2808951"/>
                </a:cubicBezTo>
                <a:cubicBezTo>
                  <a:pt x="6049651" y="2816876"/>
                  <a:pt x="5953562" y="2761783"/>
                  <a:pt x="5803081" y="2808951"/>
                </a:cubicBezTo>
                <a:cubicBezTo>
                  <a:pt x="5652600" y="2856119"/>
                  <a:pt x="5527230" y="2798638"/>
                  <a:pt x="5317610" y="2808951"/>
                </a:cubicBezTo>
                <a:cubicBezTo>
                  <a:pt x="5107990" y="2819264"/>
                  <a:pt x="4888605" y="2752614"/>
                  <a:pt x="4674077" y="2808951"/>
                </a:cubicBezTo>
                <a:cubicBezTo>
                  <a:pt x="4459549" y="2865288"/>
                  <a:pt x="4294789" y="2743257"/>
                  <a:pt x="4109575" y="2808951"/>
                </a:cubicBezTo>
                <a:cubicBezTo>
                  <a:pt x="3924361" y="2874645"/>
                  <a:pt x="3855765" y="2778460"/>
                  <a:pt x="3782164" y="2808951"/>
                </a:cubicBezTo>
                <a:cubicBezTo>
                  <a:pt x="3708563" y="2839442"/>
                  <a:pt x="3515684" y="2761795"/>
                  <a:pt x="3296692" y="2808951"/>
                </a:cubicBezTo>
                <a:cubicBezTo>
                  <a:pt x="3077700" y="2856107"/>
                  <a:pt x="2943954" y="2784912"/>
                  <a:pt x="2653160" y="2808951"/>
                </a:cubicBezTo>
                <a:cubicBezTo>
                  <a:pt x="2362366" y="2832990"/>
                  <a:pt x="2356734" y="2765908"/>
                  <a:pt x="2246718" y="2808951"/>
                </a:cubicBezTo>
                <a:cubicBezTo>
                  <a:pt x="2136702" y="2851994"/>
                  <a:pt x="1722269" y="2772710"/>
                  <a:pt x="1524156" y="2808951"/>
                </a:cubicBezTo>
                <a:cubicBezTo>
                  <a:pt x="1326043" y="2845192"/>
                  <a:pt x="968379" y="2788911"/>
                  <a:pt x="801593" y="2808951"/>
                </a:cubicBezTo>
                <a:cubicBezTo>
                  <a:pt x="634807" y="2828991"/>
                  <a:pt x="330091" y="2744522"/>
                  <a:pt x="0" y="2808951"/>
                </a:cubicBezTo>
                <a:cubicBezTo>
                  <a:pt x="-8349" y="2552289"/>
                  <a:pt x="22373" y="2339651"/>
                  <a:pt x="0" y="2190982"/>
                </a:cubicBezTo>
                <a:cubicBezTo>
                  <a:pt x="-22373" y="2042313"/>
                  <a:pt x="24048" y="1818353"/>
                  <a:pt x="0" y="1629192"/>
                </a:cubicBezTo>
                <a:cubicBezTo>
                  <a:pt x="-24048" y="1440031"/>
                  <a:pt x="24602" y="1329403"/>
                  <a:pt x="0" y="1123580"/>
                </a:cubicBezTo>
                <a:cubicBezTo>
                  <a:pt x="-24602" y="917757"/>
                  <a:pt x="27633" y="816740"/>
                  <a:pt x="0" y="617969"/>
                </a:cubicBezTo>
                <a:cubicBezTo>
                  <a:pt x="-27633" y="419198"/>
                  <a:pt x="73118" y="298378"/>
                  <a:pt x="0" y="0"/>
                </a:cubicBezTo>
                <a:close/>
              </a:path>
              <a:path w="7903029" h="2808951" stroke="0" extrusionOk="0">
                <a:moveTo>
                  <a:pt x="0" y="0"/>
                </a:moveTo>
                <a:cubicBezTo>
                  <a:pt x="125585" y="-33876"/>
                  <a:pt x="353819" y="1041"/>
                  <a:pt x="485472" y="0"/>
                </a:cubicBezTo>
                <a:cubicBezTo>
                  <a:pt x="617125" y="-1041"/>
                  <a:pt x="677456" y="30495"/>
                  <a:pt x="812883" y="0"/>
                </a:cubicBezTo>
                <a:cubicBezTo>
                  <a:pt x="948310" y="-30495"/>
                  <a:pt x="1277301" y="12617"/>
                  <a:pt x="1535446" y="0"/>
                </a:cubicBezTo>
                <a:cubicBezTo>
                  <a:pt x="1793591" y="-12617"/>
                  <a:pt x="1865031" y="28870"/>
                  <a:pt x="2020917" y="0"/>
                </a:cubicBezTo>
                <a:cubicBezTo>
                  <a:pt x="2176803" y="-28870"/>
                  <a:pt x="2395262" y="5926"/>
                  <a:pt x="2506389" y="0"/>
                </a:cubicBezTo>
                <a:cubicBezTo>
                  <a:pt x="2617516" y="-5926"/>
                  <a:pt x="2981076" y="47843"/>
                  <a:pt x="3228952" y="0"/>
                </a:cubicBezTo>
                <a:cubicBezTo>
                  <a:pt x="3476828" y="-47843"/>
                  <a:pt x="3517835" y="81"/>
                  <a:pt x="3635393" y="0"/>
                </a:cubicBezTo>
                <a:cubicBezTo>
                  <a:pt x="3752951" y="-81"/>
                  <a:pt x="4105801" y="80688"/>
                  <a:pt x="4357956" y="0"/>
                </a:cubicBezTo>
                <a:cubicBezTo>
                  <a:pt x="4610111" y="-80688"/>
                  <a:pt x="4905029" y="29931"/>
                  <a:pt x="5080519" y="0"/>
                </a:cubicBezTo>
                <a:cubicBezTo>
                  <a:pt x="5256009" y="-29931"/>
                  <a:pt x="5458038" y="62850"/>
                  <a:pt x="5645021" y="0"/>
                </a:cubicBezTo>
                <a:cubicBezTo>
                  <a:pt x="5832004" y="-62850"/>
                  <a:pt x="6087884" y="67808"/>
                  <a:pt x="6367583" y="0"/>
                </a:cubicBezTo>
                <a:cubicBezTo>
                  <a:pt x="6647282" y="-67808"/>
                  <a:pt x="6731576" y="47962"/>
                  <a:pt x="6853055" y="0"/>
                </a:cubicBezTo>
                <a:cubicBezTo>
                  <a:pt x="6974534" y="-47962"/>
                  <a:pt x="7191540" y="9899"/>
                  <a:pt x="7338527" y="0"/>
                </a:cubicBezTo>
                <a:cubicBezTo>
                  <a:pt x="7485514" y="-9899"/>
                  <a:pt x="7628616" y="26257"/>
                  <a:pt x="7903029" y="0"/>
                </a:cubicBezTo>
                <a:cubicBezTo>
                  <a:pt x="7938130" y="241473"/>
                  <a:pt x="7847759" y="287954"/>
                  <a:pt x="7903029" y="533701"/>
                </a:cubicBezTo>
                <a:cubicBezTo>
                  <a:pt x="7958299" y="779448"/>
                  <a:pt x="7836254" y="866031"/>
                  <a:pt x="7903029" y="1095491"/>
                </a:cubicBezTo>
                <a:cubicBezTo>
                  <a:pt x="7969804" y="1324951"/>
                  <a:pt x="7844092" y="1445584"/>
                  <a:pt x="7903029" y="1685371"/>
                </a:cubicBezTo>
                <a:cubicBezTo>
                  <a:pt x="7961966" y="1925158"/>
                  <a:pt x="7889809" y="2001288"/>
                  <a:pt x="7903029" y="2275250"/>
                </a:cubicBezTo>
                <a:cubicBezTo>
                  <a:pt x="7916249" y="2549212"/>
                  <a:pt x="7864604" y="2618827"/>
                  <a:pt x="7903029" y="2808951"/>
                </a:cubicBezTo>
                <a:cubicBezTo>
                  <a:pt x="7787735" y="2842317"/>
                  <a:pt x="7668007" y="2791381"/>
                  <a:pt x="7575618" y="2808951"/>
                </a:cubicBezTo>
                <a:cubicBezTo>
                  <a:pt x="7483229" y="2826521"/>
                  <a:pt x="7126686" y="2744560"/>
                  <a:pt x="6853055" y="2808951"/>
                </a:cubicBezTo>
                <a:cubicBezTo>
                  <a:pt x="6579424" y="2873342"/>
                  <a:pt x="6560008" y="2800953"/>
                  <a:pt x="6288553" y="2808951"/>
                </a:cubicBezTo>
                <a:cubicBezTo>
                  <a:pt x="6017098" y="2816949"/>
                  <a:pt x="5984977" y="2794249"/>
                  <a:pt x="5882112" y="2808951"/>
                </a:cubicBezTo>
                <a:cubicBezTo>
                  <a:pt x="5779247" y="2823653"/>
                  <a:pt x="5540017" y="2745334"/>
                  <a:pt x="5317610" y="2808951"/>
                </a:cubicBezTo>
                <a:cubicBezTo>
                  <a:pt x="5095203" y="2872568"/>
                  <a:pt x="5103841" y="2797739"/>
                  <a:pt x="4990198" y="2808951"/>
                </a:cubicBezTo>
                <a:cubicBezTo>
                  <a:pt x="4876555" y="2820163"/>
                  <a:pt x="4779127" y="2779782"/>
                  <a:pt x="4662787" y="2808951"/>
                </a:cubicBezTo>
                <a:cubicBezTo>
                  <a:pt x="4546447" y="2838120"/>
                  <a:pt x="4364053" y="2768424"/>
                  <a:pt x="4098285" y="2808951"/>
                </a:cubicBezTo>
                <a:cubicBezTo>
                  <a:pt x="3832517" y="2849478"/>
                  <a:pt x="3851171" y="2785997"/>
                  <a:pt x="3691844" y="2808951"/>
                </a:cubicBezTo>
                <a:cubicBezTo>
                  <a:pt x="3532517" y="2831905"/>
                  <a:pt x="3237888" y="2761553"/>
                  <a:pt x="3048311" y="2808951"/>
                </a:cubicBezTo>
                <a:cubicBezTo>
                  <a:pt x="2858734" y="2856349"/>
                  <a:pt x="2751624" y="2778405"/>
                  <a:pt x="2641870" y="2808951"/>
                </a:cubicBezTo>
                <a:cubicBezTo>
                  <a:pt x="2532116" y="2839497"/>
                  <a:pt x="2251417" y="2736167"/>
                  <a:pt x="1998337" y="2808951"/>
                </a:cubicBezTo>
                <a:cubicBezTo>
                  <a:pt x="1745257" y="2881735"/>
                  <a:pt x="1769145" y="2801306"/>
                  <a:pt x="1670926" y="2808951"/>
                </a:cubicBezTo>
                <a:cubicBezTo>
                  <a:pt x="1572707" y="2816596"/>
                  <a:pt x="1220252" y="2797692"/>
                  <a:pt x="1027394" y="2808951"/>
                </a:cubicBezTo>
                <a:cubicBezTo>
                  <a:pt x="834536" y="2820210"/>
                  <a:pt x="733357" y="2799676"/>
                  <a:pt x="620952" y="2808951"/>
                </a:cubicBezTo>
                <a:cubicBezTo>
                  <a:pt x="508547" y="2818226"/>
                  <a:pt x="203619" y="2761045"/>
                  <a:pt x="0" y="2808951"/>
                </a:cubicBezTo>
                <a:cubicBezTo>
                  <a:pt x="-39400" y="2581674"/>
                  <a:pt x="21413" y="2505362"/>
                  <a:pt x="0" y="2303340"/>
                </a:cubicBezTo>
                <a:cubicBezTo>
                  <a:pt x="-21413" y="2101318"/>
                  <a:pt x="29755" y="1992255"/>
                  <a:pt x="0" y="1685371"/>
                </a:cubicBezTo>
                <a:cubicBezTo>
                  <a:pt x="-29755" y="1378487"/>
                  <a:pt x="32202" y="1432094"/>
                  <a:pt x="0" y="1179759"/>
                </a:cubicBezTo>
                <a:cubicBezTo>
                  <a:pt x="-32202" y="927424"/>
                  <a:pt x="723" y="884936"/>
                  <a:pt x="0" y="702238"/>
                </a:cubicBezTo>
                <a:cubicBezTo>
                  <a:pt x="-723" y="519540"/>
                  <a:pt x="35862" y="162023"/>
                  <a:pt x="0" y="0"/>
                </a:cubicBezTo>
                <a:close/>
              </a:path>
            </a:pathLst>
          </a:custGeom>
          <a:ln w="50800">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sp>
        <p:nvSpPr>
          <p:cNvPr id="8" name="TextBox 7">
            <a:extLst>
              <a:ext uri="{FF2B5EF4-FFF2-40B4-BE49-F238E27FC236}">
                <a16:creationId xmlns:a16="http://schemas.microsoft.com/office/drawing/2014/main" id="{9927DB15-5B11-15B7-C29F-BC1CF6155EB3}"/>
              </a:ext>
            </a:extLst>
          </p:cNvPr>
          <p:cNvSpPr txBox="1"/>
          <p:nvPr/>
        </p:nvSpPr>
        <p:spPr>
          <a:xfrm>
            <a:off x="407766" y="5581881"/>
            <a:ext cx="9583008" cy="646331"/>
          </a:xfrm>
          <a:prstGeom prst="rect">
            <a:avLst/>
          </a:prstGeom>
          <a:noFill/>
        </p:spPr>
        <p:txBody>
          <a:bodyPr wrap="none" rtlCol="0">
            <a:spAutoFit/>
          </a:bodyPr>
          <a:lstStyle/>
          <a:p>
            <a:r>
              <a:rPr lang="en-GB" sz="3600" dirty="0"/>
              <a:t>https://</a:t>
            </a:r>
            <a:r>
              <a:rPr lang="en-GB" sz="3600" dirty="0" err="1"/>
              <a:t>aaltodictionaryofml.github.io</a:t>
            </a:r>
            <a:r>
              <a:rPr lang="en-GB" sz="3600" dirty="0"/>
              <a:t>/</a:t>
            </a:r>
            <a:r>
              <a:rPr lang="en-GB" sz="3600" dirty="0" err="1"/>
              <a:t>ADictML.pdf</a:t>
            </a:r>
            <a:endParaRPr lang="en-GB" sz="3600" dirty="0"/>
          </a:p>
        </p:txBody>
      </p:sp>
    </p:spTree>
    <p:extLst>
      <p:ext uri="{BB962C8B-B14F-4D97-AF65-F5344CB8AC3E}">
        <p14:creationId xmlns:p14="http://schemas.microsoft.com/office/powerpoint/2010/main" val="3256861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7F80692-513C-3BE4-4FBE-2790FC3FDA50}"/>
              </a:ext>
            </a:extLst>
          </p:cNvPr>
          <p:cNvSpPr>
            <a:spLocks noGrp="1"/>
          </p:cNvSpPr>
          <p:nvPr>
            <p:ph type="dt" sz="half" idx="10"/>
          </p:nvPr>
        </p:nvSpPr>
        <p:spPr/>
        <p:txBody>
          <a:bodyPr/>
          <a:lstStyle/>
          <a:p>
            <a:fld id="{5EA3FC8D-1813-854F-BE27-96884CBBC6F5}" type="datetime1">
              <a:rPr lang="en-US" smtClean="0"/>
              <a:t>5/26/23</a:t>
            </a:fld>
            <a:endParaRPr lang="en-GB" dirty="0"/>
          </a:p>
        </p:txBody>
      </p:sp>
      <p:sp>
        <p:nvSpPr>
          <p:cNvPr id="5" name="Footer Placeholder 4">
            <a:extLst>
              <a:ext uri="{FF2B5EF4-FFF2-40B4-BE49-F238E27FC236}">
                <a16:creationId xmlns:a16="http://schemas.microsoft.com/office/drawing/2014/main" id="{7A2CCEF8-D3C3-3EA9-E442-7FBCA9B897AB}"/>
              </a:ext>
            </a:extLst>
          </p:cNvPr>
          <p:cNvSpPr>
            <a:spLocks noGrp="1"/>
          </p:cNvSpPr>
          <p:nvPr>
            <p:ph type="ftr" sz="quarter" idx="11"/>
          </p:nvPr>
        </p:nvSpPr>
        <p:spPr/>
        <p:txBody>
          <a:bodyPr/>
          <a:lstStyle/>
          <a:p>
            <a:r>
              <a:rPr lang="en-GB"/>
              <a:t>DI Dr.techn. Alexander Jung</a:t>
            </a:r>
            <a:endParaRPr lang="en-GB" dirty="0"/>
          </a:p>
        </p:txBody>
      </p:sp>
      <p:sp>
        <p:nvSpPr>
          <p:cNvPr id="6" name="Slide Number Placeholder 5">
            <a:extLst>
              <a:ext uri="{FF2B5EF4-FFF2-40B4-BE49-F238E27FC236}">
                <a16:creationId xmlns:a16="http://schemas.microsoft.com/office/drawing/2014/main" id="{B3BF10C4-FDDB-DA9A-1622-16E358316296}"/>
              </a:ext>
            </a:extLst>
          </p:cNvPr>
          <p:cNvSpPr>
            <a:spLocks noGrp="1"/>
          </p:cNvSpPr>
          <p:nvPr>
            <p:ph type="sldNum" sz="quarter" idx="12"/>
          </p:nvPr>
        </p:nvSpPr>
        <p:spPr/>
        <p:txBody>
          <a:bodyPr/>
          <a:lstStyle/>
          <a:p>
            <a:fld id="{1769BA03-D485-7647-B394-D5FA64CC5371}" type="slidenum">
              <a:rPr lang="en-GB" smtClean="0"/>
              <a:pPr/>
              <a:t>20</a:t>
            </a:fld>
            <a:endParaRPr lang="en-GB" dirty="0"/>
          </a:p>
        </p:txBody>
      </p:sp>
      <p:pic>
        <p:nvPicPr>
          <p:cNvPr id="2" name="Picture 1" descr="A picture containing text, screenshot, font&#10;&#10;Description automatically generated">
            <a:extLst>
              <a:ext uri="{FF2B5EF4-FFF2-40B4-BE49-F238E27FC236}">
                <a16:creationId xmlns:a16="http://schemas.microsoft.com/office/drawing/2014/main" id="{AFAD7335-61A8-270B-FF34-83A4E2A725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2949" y="863600"/>
            <a:ext cx="10948307" cy="5246875"/>
          </a:xfrm>
          <a:prstGeom prst="rect">
            <a:avLst/>
          </a:prstGeom>
        </p:spPr>
      </p:pic>
    </p:spTree>
    <p:extLst>
      <p:ext uri="{BB962C8B-B14F-4D97-AF65-F5344CB8AC3E}">
        <p14:creationId xmlns:p14="http://schemas.microsoft.com/office/powerpoint/2010/main" val="2290062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7F80692-513C-3BE4-4FBE-2790FC3FDA50}"/>
              </a:ext>
            </a:extLst>
          </p:cNvPr>
          <p:cNvSpPr>
            <a:spLocks noGrp="1"/>
          </p:cNvSpPr>
          <p:nvPr>
            <p:ph type="dt" sz="half" idx="10"/>
          </p:nvPr>
        </p:nvSpPr>
        <p:spPr/>
        <p:txBody>
          <a:bodyPr/>
          <a:lstStyle/>
          <a:p>
            <a:fld id="{5EA3FC8D-1813-854F-BE27-96884CBBC6F5}" type="datetime1">
              <a:rPr lang="en-US" smtClean="0"/>
              <a:t>5/26/23</a:t>
            </a:fld>
            <a:endParaRPr lang="en-GB" dirty="0"/>
          </a:p>
        </p:txBody>
      </p:sp>
      <p:sp>
        <p:nvSpPr>
          <p:cNvPr id="5" name="Footer Placeholder 4">
            <a:extLst>
              <a:ext uri="{FF2B5EF4-FFF2-40B4-BE49-F238E27FC236}">
                <a16:creationId xmlns:a16="http://schemas.microsoft.com/office/drawing/2014/main" id="{7A2CCEF8-D3C3-3EA9-E442-7FBCA9B897AB}"/>
              </a:ext>
            </a:extLst>
          </p:cNvPr>
          <p:cNvSpPr>
            <a:spLocks noGrp="1"/>
          </p:cNvSpPr>
          <p:nvPr>
            <p:ph type="ftr" sz="quarter" idx="11"/>
          </p:nvPr>
        </p:nvSpPr>
        <p:spPr/>
        <p:txBody>
          <a:bodyPr/>
          <a:lstStyle/>
          <a:p>
            <a:r>
              <a:rPr lang="en-GB"/>
              <a:t>DI Dr.techn. Alexander Jung</a:t>
            </a:r>
            <a:endParaRPr lang="en-GB" dirty="0"/>
          </a:p>
        </p:txBody>
      </p:sp>
      <p:sp>
        <p:nvSpPr>
          <p:cNvPr id="6" name="Slide Number Placeholder 5">
            <a:extLst>
              <a:ext uri="{FF2B5EF4-FFF2-40B4-BE49-F238E27FC236}">
                <a16:creationId xmlns:a16="http://schemas.microsoft.com/office/drawing/2014/main" id="{B3BF10C4-FDDB-DA9A-1622-16E358316296}"/>
              </a:ext>
            </a:extLst>
          </p:cNvPr>
          <p:cNvSpPr>
            <a:spLocks noGrp="1"/>
          </p:cNvSpPr>
          <p:nvPr>
            <p:ph type="sldNum" sz="quarter" idx="12"/>
          </p:nvPr>
        </p:nvSpPr>
        <p:spPr/>
        <p:txBody>
          <a:bodyPr/>
          <a:lstStyle/>
          <a:p>
            <a:fld id="{1769BA03-D485-7647-B394-D5FA64CC5371}" type="slidenum">
              <a:rPr lang="en-GB" smtClean="0"/>
              <a:pPr/>
              <a:t>21</a:t>
            </a:fld>
            <a:endParaRPr lang="en-GB" dirty="0"/>
          </a:p>
        </p:txBody>
      </p:sp>
      <p:pic>
        <p:nvPicPr>
          <p:cNvPr id="7" name="Picture 6" descr="A picture containing text, screenshot, font, number&#10;&#10;Description automatically generated">
            <a:extLst>
              <a:ext uri="{FF2B5EF4-FFF2-40B4-BE49-F238E27FC236}">
                <a16:creationId xmlns:a16="http://schemas.microsoft.com/office/drawing/2014/main" id="{F9EB90EA-20C1-B616-9314-651CC7DC4A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7071" y="797379"/>
            <a:ext cx="11423336" cy="4770664"/>
          </a:xfrm>
          <a:prstGeom prst="rect">
            <a:avLst/>
          </a:prstGeom>
        </p:spPr>
      </p:pic>
    </p:spTree>
    <p:extLst>
      <p:ext uri="{BB962C8B-B14F-4D97-AF65-F5344CB8AC3E}">
        <p14:creationId xmlns:p14="http://schemas.microsoft.com/office/powerpoint/2010/main" val="215058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4DA9A-0E56-5846-8D30-1992A24A766E}"/>
              </a:ext>
            </a:extLst>
          </p:cNvPr>
          <p:cNvSpPr>
            <a:spLocks noGrp="1"/>
          </p:cNvSpPr>
          <p:nvPr>
            <p:ph type="title"/>
          </p:nvPr>
        </p:nvSpPr>
        <p:spPr>
          <a:xfrm>
            <a:off x="709613" y="365126"/>
            <a:ext cx="10515600" cy="1325563"/>
          </a:xfrm>
        </p:spPr>
        <p:txBody>
          <a:bodyPr>
            <a:normAutofit/>
          </a:bodyPr>
          <a:lstStyle/>
          <a:p>
            <a:r>
              <a:rPr lang="en-AT" sz="7200" b="1" dirty="0"/>
              <a:t>ML Apps </a:t>
            </a:r>
          </a:p>
        </p:txBody>
      </p:sp>
      <p:sp>
        <p:nvSpPr>
          <p:cNvPr id="4" name="Footer Placeholder 3">
            <a:extLst>
              <a:ext uri="{FF2B5EF4-FFF2-40B4-BE49-F238E27FC236}">
                <a16:creationId xmlns:a16="http://schemas.microsoft.com/office/drawing/2014/main" id="{BF4B43C6-86B5-144B-9040-4829B6385EE3}"/>
              </a:ext>
            </a:extLst>
          </p:cNvPr>
          <p:cNvSpPr>
            <a:spLocks noGrp="1"/>
          </p:cNvSpPr>
          <p:nvPr>
            <p:ph type="ftr" sz="quarter" idx="11"/>
          </p:nvPr>
        </p:nvSpPr>
        <p:spPr/>
        <p:txBody>
          <a:bodyPr/>
          <a:lstStyle/>
          <a:p>
            <a:r>
              <a:rPr lang="en-GB"/>
              <a:t>DI Dr.techn. Alexander Jung</a:t>
            </a:r>
            <a:endParaRPr lang="en-GB"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F9C0695-F168-374B-B8FB-2A626DA74747}"/>
                  </a:ext>
                </a:extLst>
              </p:cNvPr>
              <p:cNvSpPr txBox="1"/>
              <p:nvPr/>
            </p:nvSpPr>
            <p:spPr>
              <a:xfrm>
                <a:off x="709613" y="1690689"/>
                <a:ext cx="10920413" cy="1754326"/>
              </a:xfrm>
              <a:prstGeom prst="rect">
                <a:avLst/>
              </a:prstGeom>
              <a:noFill/>
            </p:spPr>
            <p:txBody>
              <a:bodyPr wrap="square" rtlCol="0">
                <a:spAutoFit/>
              </a:bodyPr>
              <a:lstStyle/>
              <a:p>
                <a:r>
                  <a:rPr lang="en-GB" sz="4800" dirty="0"/>
                  <a:t>apply a hypothesis map h to features x, </a:t>
                </a:r>
                <a:endParaRPr lang="en-GB" sz="6000" dirty="0"/>
              </a:p>
              <a:p>
                <a:pPr/>
                <a14:m>
                  <m:oMathPara xmlns:m="http://schemas.openxmlformats.org/officeDocument/2006/math">
                    <m:oMathParaPr>
                      <m:jc m:val="centerGroup"/>
                    </m:oMathParaPr>
                    <m:oMath xmlns:m="http://schemas.openxmlformats.org/officeDocument/2006/math">
                      <m:acc>
                        <m:accPr>
                          <m:chr m:val="̂"/>
                          <m:ctrlPr>
                            <a:rPr lang="en-GB" sz="6000" i="1" smtClean="0">
                              <a:latin typeface="Cambria Math" panose="02040503050406030204" pitchFamily="18" charset="0"/>
                            </a:rPr>
                          </m:ctrlPr>
                        </m:accPr>
                        <m:e>
                          <m:r>
                            <a:rPr lang="de-DE" sz="6000" b="0" i="1" smtClean="0">
                              <a:latin typeface="Cambria Math" panose="02040503050406030204" pitchFamily="18" charset="0"/>
                            </a:rPr>
                            <m:t>𝑦</m:t>
                          </m:r>
                        </m:e>
                      </m:acc>
                      <m:r>
                        <a:rPr lang="de-DE" sz="6000" b="0" i="1" smtClean="0">
                          <a:latin typeface="Cambria Math" panose="02040503050406030204" pitchFamily="18" charset="0"/>
                        </a:rPr>
                        <m:t>=</m:t>
                      </m:r>
                      <m:r>
                        <a:rPr lang="de-DE" sz="6000" b="0" i="1" smtClean="0">
                          <a:latin typeface="Cambria Math" panose="02040503050406030204" pitchFamily="18" charset="0"/>
                        </a:rPr>
                        <m:t>h</m:t>
                      </m:r>
                      <m:r>
                        <a:rPr lang="de-DE" sz="6000" b="0" i="1" smtClean="0">
                          <a:latin typeface="Cambria Math" panose="02040503050406030204" pitchFamily="18" charset="0"/>
                        </a:rPr>
                        <m:t>(</m:t>
                      </m:r>
                      <m:r>
                        <a:rPr lang="de-DE" sz="6000" b="0" i="1" smtClean="0">
                          <a:latin typeface="Cambria Math" panose="02040503050406030204" pitchFamily="18" charset="0"/>
                        </a:rPr>
                        <m:t>𝑥</m:t>
                      </m:r>
                      <m:r>
                        <a:rPr lang="de-DE" sz="6000" b="0" i="1" smtClean="0">
                          <a:latin typeface="Cambria Math" panose="02040503050406030204" pitchFamily="18" charset="0"/>
                        </a:rPr>
                        <m:t>)</m:t>
                      </m:r>
                    </m:oMath>
                  </m:oMathPara>
                </a14:m>
                <a:endParaRPr lang="en-GB" sz="6000" dirty="0"/>
              </a:p>
            </p:txBody>
          </p:sp>
        </mc:Choice>
        <mc:Fallback xmlns="">
          <p:sp>
            <p:nvSpPr>
              <p:cNvPr id="3" name="TextBox 2">
                <a:extLst>
                  <a:ext uri="{FF2B5EF4-FFF2-40B4-BE49-F238E27FC236}">
                    <a16:creationId xmlns:a16="http://schemas.microsoft.com/office/drawing/2014/main" id="{9F9C0695-F168-374B-B8FB-2A626DA74747}"/>
                  </a:ext>
                </a:extLst>
              </p:cNvPr>
              <p:cNvSpPr txBox="1">
                <a:spLocks noRot="1" noChangeAspect="1" noMove="1" noResize="1" noEditPoints="1" noAdjustHandles="1" noChangeArrowheads="1" noChangeShapeType="1" noTextEdit="1"/>
              </p:cNvSpPr>
              <p:nvPr/>
            </p:nvSpPr>
            <p:spPr>
              <a:xfrm>
                <a:off x="709613" y="1690689"/>
                <a:ext cx="10920413" cy="1754326"/>
              </a:xfrm>
              <a:prstGeom prst="rect">
                <a:avLst/>
              </a:prstGeom>
              <a:blipFill>
                <a:blip r:embed="rId2"/>
                <a:stretch>
                  <a:fillRect l="-2555" t="-7857" b="-14286"/>
                </a:stretch>
              </a:blipFill>
            </p:spPr>
            <p:txBody>
              <a:bodyPr/>
              <a:lstStyle/>
              <a:p>
                <a:r>
                  <a:rPr lang="en-GB">
                    <a:noFill/>
                  </a:rPr>
                  <a:t> </a:t>
                </a:r>
              </a:p>
            </p:txBody>
          </p:sp>
        </mc:Fallback>
      </mc:AlternateContent>
      <p:sp>
        <p:nvSpPr>
          <p:cNvPr id="6" name="Slide Number Placeholder 5">
            <a:extLst>
              <a:ext uri="{FF2B5EF4-FFF2-40B4-BE49-F238E27FC236}">
                <a16:creationId xmlns:a16="http://schemas.microsoft.com/office/drawing/2014/main" id="{AEC34061-9D9B-CB48-8E97-655D852AA33D}"/>
              </a:ext>
            </a:extLst>
          </p:cNvPr>
          <p:cNvSpPr>
            <a:spLocks noGrp="1"/>
          </p:cNvSpPr>
          <p:nvPr>
            <p:ph type="sldNum" sz="quarter" idx="12"/>
          </p:nvPr>
        </p:nvSpPr>
        <p:spPr/>
        <p:txBody>
          <a:bodyPr/>
          <a:lstStyle/>
          <a:p>
            <a:fld id="{AC1633F7-ACB1-754E-B76E-ED72C708EAF6}" type="slidenum">
              <a:rPr lang="en-AT" smtClean="0"/>
              <a:pPr/>
              <a:t>22</a:t>
            </a:fld>
            <a:endParaRPr lang="en-AT" dirty="0"/>
          </a:p>
        </p:txBody>
      </p:sp>
      <p:sp>
        <p:nvSpPr>
          <p:cNvPr id="7" name="Date Placeholder 6">
            <a:extLst>
              <a:ext uri="{FF2B5EF4-FFF2-40B4-BE49-F238E27FC236}">
                <a16:creationId xmlns:a16="http://schemas.microsoft.com/office/drawing/2014/main" id="{ABA9C319-7567-9E74-86AF-3982AD4A8920}"/>
              </a:ext>
            </a:extLst>
          </p:cNvPr>
          <p:cNvSpPr>
            <a:spLocks noGrp="1"/>
          </p:cNvSpPr>
          <p:nvPr>
            <p:ph type="dt" sz="half" idx="10"/>
          </p:nvPr>
        </p:nvSpPr>
        <p:spPr/>
        <p:txBody>
          <a:bodyPr/>
          <a:lstStyle/>
          <a:p>
            <a:fld id="{68F0C965-9244-7F45-AFB2-21CA945F2442}" type="datetime1">
              <a:rPr lang="en-US" smtClean="0"/>
              <a:t>5/26/23</a:t>
            </a:fld>
            <a:endParaRPr lang="en-GB"/>
          </a:p>
        </p:txBody>
      </p:sp>
      <p:sp>
        <p:nvSpPr>
          <p:cNvPr id="5" name="TextBox 4">
            <a:extLst>
              <a:ext uri="{FF2B5EF4-FFF2-40B4-BE49-F238E27FC236}">
                <a16:creationId xmlns:a16="http://schemas.microsoft.com/office/drawing/2014/main" id="{681D176C-1D2B-93F4-1315-8FA73959E65C}"/>
              </a:ext>
            </a:extLst>
          </p:cNvPr>
          <p:cNvSpPr txBox="1"/>
          <p:nvPr/>
        </p:nvSpPr>
        <p:spPr>
          <a:xfrm>
            <a:off x="838200" y="3708749"/>
            <a:ext cx="9704832" cy="2123658"/>
          </a:xfrm>
          <a:prstGeom prst="rect">
            <a:avLst/>
          </a:prstGeom>
          <a:noFill/>
        </p:spPr>
        <p:txBody>
          <a:bodyPr wrap="square" rtlCol="0">
            <a:spAutoFit/>
          </a:bodyPr>
          <a:lstStyle/>
          <a:p>
            <a:r>
              <a:rPr lang="en-GB" sz="4400" dirty="0"/>
              <a:t>Q1: How do we now if h is any good?</a:t>
            </a:r>
          </a:p>
          <a:p>
            <a:endParaRPr lang="en-GB" sz="4400" dirty="0"/>
          </a:p>
          <a:p>
            <a:r>
              <a:rPr lang="en-GB" sz="4400" dirty="0"/>
              <a:t>Q2: How do we find the “optimal” h ?</a:t>
            </a:r>
          </a:p>
        </p:txBody>
      </p:sp>
    </p:spTree>
    <p:extLst>
      <p:ext uri="{BB962C8B-B14F-4D97-AF65-F5344CB8AC3E}">
        <p14:creationId xmlns:p14="http://schemas.microsoft.com/office/powerpoint/2010/main" val="1431699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box, bottle&#10;&#10;Description automatically generated">
            <a:extLst>
              <a:ext uri="{FF2B5EF4-FFF2-40B4-BE49-F238E27FC236}">
                <a16:creationId xmlns:a16="http://schemas.microsoft.com/office/drawing/2014/main" id="{3D7C1C38-633F-0E43-AB9E-37DFF4686B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57987" y="1175436"/>
            <a:ext cx="2537149" cy="1980684"/>
          </a:xfrm>
          <a:prstGeom prst="rect">
            <a:avLst/>
          </a:prstGeom>
        </p:spPr>
      </p:pic>
      <p:pic>
        <p:nvPicPr>
          <p:cNvPr id="38" name="Picture 37">
            <a:extLst>
              <a:ext uri="{FF2B5EF4-FFF2-40B4-BE49-F238E27FC236}">
                <a16:creationId xmlns:a16="http://schemas.microsoft.com/office/drawing/2014/main" id="{EAE04F65-02F8-044F-9BBC-4E4C122744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33286" y="4778387"/>
            <a:ext cx="2770518" cy="1968905"/>
          </a:xfrm>
          <a:prstGeom prst="rect">
            <a:avLst/>
          </a:prstGeom>
        </p:spPr>
      </p:pic>
      <p:pic>
        <p:nvPicPr>
          <p:cNvPr id="13" name="Picture 12" descr="A picture containing food, toy&#10;&#10;Description automatically generated">
            <a:extLst>
              <a:ext uri="{FF2B5EF4-FFF2-40B4-BE49-F238E27FC236}">
                <a16:creationId xmlns:a16="http://schemas.microsoft.com/office/drawing/2014/main" id="{D2CC85AE-750D-5349-9C2D-AC79D12FB74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015412" y="2643188"/>
            <a:ext cx="2407793" cy="2163339"/>
          </a:xfrm>
          <a:prstGeom prst="rect">
            <a:avLst/>
          </a:prstGeom>
        </p:spPr>
      </p:pic>
      <p:sp>
        <p:nvSpPr>
          <p:cNvPr id="12" name="Title 1">
            <a:extLst>
              <a:ext uri="{FF2B5EF4-FFF2-40B4-BE49-F238E27FC236}">
                <a16:creationId xmlns:a16="http://schemas.microsoft.com/office/drawing/2014/main" id="{2A1D6AAF-4C82-C149-9016-C9AF630C2610}"/>
              </a:ext>
            </a:extLst>
          </p:cNvPr>
          <p:cNvSpPr>
            <a:spLocks noGrp="1"/>
          </p:cNvSpPr>
          <p:nvPr>
            <p:ph type="title"/>
          </p:nvPr>
        </p:nvSpPr>
        <p:spPr>
          <a:xfrm>
            <a:off x="552307" y="837387"/>
            <a:ext cx="11087388" cy="609239"/>
          </a:xfrm>
        </p:spPr>
        <p:txBody>
          <a:bodyPr>
            <a:noAutofit/>
          </a:bodyPr>
          <a:lstStyle/>
          <a:p>
            <a:r>
              <a:rPr lang="en-US" sz="6600" b="1" cap="none" dirty="0"/>
              <a:t>Three Main Components</a:t>
            </a:r>
          </a:p>
        </p:txBody>
      </p:sp>
      <p:sp>
        <p:nvSpPr>
          <p:cNvPr id="7" name="TextBox 6">
            <a:extLst>
              <a:ext uri="{FF2B5EF4-FFF2-40B4-BE49-F238E27FC236}">
                <a16:creationId xmlns:a16="http://schemas.microsoft.com/office/drawing/2014/main" id="{B5EBE703-347E-D24D-A393-5EBF019397BD}"/>
              </a:ext>
            </a:extLst>
          </p:cNvPr>
          <p:cNvSpPr txBox="1"/>
          <p:nvPr/>
        </p:nvSpPr>
        <p:spPr>
          <a:xfrm>
            <a:off x="431926" y="2242386"/>
            <a:ext cx="9286164" cy="3477875"/>
          </a:xfrm>
          <a:prstGeom prst="rect">
            <a:avLst/>
          </a:prstGeom>
          <a:noFill/>
        </p:spPr>
        <p:txBody>
          <a:bodyPr wrap="square" rtlCol="0">
            <a:spAutoFit/>
          </a:bodyPr>
          <a:lstStyle/>
          <a:p>
            <a:pPr marL="285664" indent="-285664">
              <a:buFont typeface="Arial" panose="020B0604020202020204" pitchFamily="34" charset="0"/>
              <a:buChar char="•"/>
            </a:pPr>
            <a:r>
              <a:rPr lang="en-US" sz="4400" dirty="0"/>
              <a:t>data (observations)</a:t>
            </a:r>
          </a:p>
          <a:p>
            <a:endParaRPr lang="en-US" sz="4400" dirty="0"/>
          </a:p>
          <a:p>
            <a:pPr marL="285664" indent="-285664">
              <a:buFont typeface="Arial" panose="020B0604020202020204" pitchFamily="34" charset="0"/>
              <a:buChar char="•"/>
            </a:pPr>
            <a:r>
              <a:rPr lang="en-US" sz="4400" dirty="0"/>
              <a:t>model (hypothesis space)</a:t>
            </a:r>
          </a:p>
          <a:p>
            <a:endParaRPr lang="en-US" sz="4400" dirty="0"/>
          </a:p>
          <a:p>
            <a:pPr marL="285664" indent="-285664">
              <a:buFont typeface="Arial" panose="020B0604020202020204" pitchFamily="34" charset="0"/>
              <a:buChar char="•"/>
            </a:pPr>
            <a:r>
              <a:rPr lang="en-US" sz="4400" dirty="0"/>
              <a:t>loss function (performance measure)</a:t>
            </a:r>
          </a:p>
        </p:txBody>
      </p:sp>
    </p:spTree>
    <p:extLst>
      <p:ext uri="{BB962C8B-B14F-4D97-AF65-F5344CB8AC3E}">
        <p14:creationId xmlns:p14="http://schemas.microsoft.com/office/powerpoint/2010/main" val="321867376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BE8E-07DF-4C44-90E9-706A5027CD62}"/>
              </a:ext>
            </a:extLst>
          </p:cNvPr>
          <p:cNvSpPr>
            <a:spLocks noGrp="1"/>
          </p:cNvSpPr>
          <p:nvPr>
            <p:ph type="ctrTitle"/>
          </p:nvPr>
        </p:nvSpPr>
        <p:spPr>
          <a:xfrm>
            <a:off x="1052513" y="1487487"/>
            <a:ext cx="9786175" cy="2121345"/>
          </a:xfrm>
        </p:spPr>
        <p:txBody>
          <a:bodyPr>
            <a:noAutofit/>
          </a:bodyPr>
          <a:lstStyle/>
          <a:p>
            <a:r>
              <a:rPr lang="de-DE" sz="8800" b="1" dirty="0"/>
              <a:t>Data</a:t>
            </a:r>
            <a:endParaRPr lang="en-AT" sz="8800" b="1" dirty="0"/>
          </a:p>
        </p:txBody>
      </p:sp>
      <p:sp>
        <p:nvSpPr>
          <p:cNvPr id="4" name="Footer Placeholder 3">
            <a:extLst>
              <a:ext uri="{FF2B5EF4-FFF2-40B4-BE49-F238E27FC236}">
                <a16:creationId xmlns:a16="http://schemas.microsoft.com/office/drawing/2014/main" id="{3DE55429-4CC5-B547-B4EF-4A42DEB01613}"/>
              </a:ext>
            </a:extLst>
          </p:cNvPr>
          <p:cNvSpPr>
            <a:spLocks noGrp="1"/>
          </p:cNvSpPr>
          <p:nvPr>
            <p:ph type="ftr" sz="quarter" idx="11"/>
          </p:nvPr>
        </p:nvSpPr>
        <p:spPr/>
        <p:txBody>
          <a:bodyPr/>
          <a:lstStyle/>
          <a:p>
            <a:r>
              <a:rPr lang="en-GB"/>
              <a:t>DI Dr.techn. Alexander Jung</a:t>
            </a:r>
            <a:endParaRPr lang="en-AT"/>
          </a:p>
        </p:txBody>
      </p:sp>
      <p:sp>
        <p:nvSpPr>
          <p:cNvPr id="3" name="Slide Number Placeholder 2">
            <a:extLst>
              <a:ext uri="{FF2B5EF4-FFF2-40B4-BE49-F238E27FC236}">
                <a16:creationId xmlns:a16="http://schemas.microsoft.com/office/drawing/2014/main" id="{2541B10E-972F-EA41-98F4-976878F9B3E4}"/>
              </a:ext>
            </a:extLst>
          </p:cNvPr>
          <p:cNvSpPr>
            <a:spLocks noGrp="1"/>
          </p:cNvSpPr>
          <p:nvPr>
            <p:ph type="sldNum" sz="quarter" idx="12"/>
          </p:nvPr>
        </p:nvSpPr>
        <p:spPr/>
        <p:txBody>
          <a:bodyPr/>
          <a:lstStyle/>
          <a:p>
            <a:fld id="{AC1633F7-ACB1-754E-B76E-ED72C708EAF6}" type="slidenum">
              <a:rPr lang="en-AT" smtClean="0"/>
              <a:pPr/>
              <a:t>24</a:t>
            </a:fld>
            <a:endParaRPr lang="en-AT" dirty="0"/>
          </a:p>
        </p:txBody>
      </p:sp>
      <p:sp>
        <p:nvSpPr>
          <p:cNvPr id="6" name="Date Placeholder 5">
            <a:extLst>
              <a:ext uri="{FF2B5EF4-FFF2-40B4-BE49-F238E27FC236}">
                <a16:creationId xmlns:a16="http://schemas.microsoft.com/office/drawing/2014/main" id="{0AC6BC6C-2C87-AE4A-5379-5B4CF3DC3CB0}"/>
              </a:ext>
            </a:extLst>
          </p:cNvPr>
          <p:cNvSpPr>
            <a:spLocks noGrp="1"/>
          </p:cNvSpPr>
          <p:nvPr>
            <p:ph type="dt" sz="half" idx="10"/>
          </p:nvPr>
        </p:nvSpPr>
        <p:spPr/>
        <p:txBody>
          <a:bodyPr/>
          <a:lstStyle/>
          <a:p>
            <a:fld id="{6D1F9B86-BB58-834A-9DBC-526EBF0E2FFE}" type="datetime1">
              <a:rPr lang="en-US" smtClean="0"/>
              <a:t>5/26/23</a:t>
            </a:fld>
            <a:endParaRPr lang="en-GB"/>
          </a:p>
        </p:txBody>
      </p:sp>
    </p:spTree>
    <p:extLst>
      <p:ext uri="{BB962C8B-B14F-4D97-AF65-F5344CB8AC3E}">
        <p14:creationId xmlns:p14="http://schemas.microsoft.com/office/powerpoint/2010/main" val="2896575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BE8E-07DF-4C44-90E9-706A5027CD62}"/>
              </a:ext>
            </a:extLst>
          </p:cNvPr>
          <p:cNvSpPr>
            <a:spLocks noGrp="1"/>
          </p:cNvSpPr>
          <p:nvPr>
            <p:ph type="ctrTitle"/>
          </p:nvPr>
        </p:nvSpPr>
        <p:spPr>
          <a:xfrm>
            <a:off x="1052513" y="1487487"/>
            <a:ext cx="9829800" cy="3863975"/>
          </a:xfrm>
        </p:spPr>
        <p:txBody>
          <a:bodyPr>
            <a:noAutofit/>
          </a:bodyPr>
          <a:lstStyle/>
          <a:p>
            <a:r>
              <a:rPr lang="en-GB" sz="8800" b="1" dirty="0"/>
              <a:t>d</a:t>
            </a:r>
            <a:r>
              <a:rPr lang="en-AT" sz="8800" b="1" dirty="0"/>
              <a:t>ata </a:t>
            </a:r>
            <a:br>
              <a:rPr lang="en-AT" sz="8800" b="1" dirty="0"/>
            </a:br>
            <a:r>
              <a:rPr lang="en-AT" sz="8800" b="1" dirty="0"/>
              <a:t>= </a:t>
            </a:r>
            <a:br>
              <a:rPr lang="en-AT" sz="8800" b="1" dirty="0"/>
            </a:br>
            <a:r>
              <a:rPr lang="en-AT" sz="8800" b="1" dirty="0"/>
              <a:t>set of datapoints</a:t>
            </a:r>
          </a:p>
        </p:txBody>
      </p:sp>
      <p:sp>
        <p:nvSpPr>
          <p:cNvPr id="4" name="Footer Placeholder 3">
            <a:extLst>
              <a:ext uri="{FF2B5EF4-FFF2-40B4-BE49-F238E27FC236}">
                <a16:creationId xmlns:a16="http://schemas.microsoft.com/office/drawing/2014/main" id="{3DE55429-4CC5-B547-B4EF-4A42DEB01613}"/>
              </a:ext>
            </a:extLst>
          </p:cNvPr>
          <p:cNvSpPr>
            <a:spLocks noGrp="1"/>
          </p:cNvSpPr>
          <p:nvPr>
            <p:ph type="ftr" sz="quarter" idx="11"/>
          </p:nvPr>
        </p:nvSpPr>
        <p:spPr/>
        <p:txBody>
          <a:bodyPr/>
          <a:lstStyle/>
          <a:p>
            <a:r>
              <a:rPr lang="en-GB"/>
              <a:t>DI Dr.techn. Alexander Jung</a:t>
            </a:r>
            <a:endParaRPr lang="en-AT"/>
          </a:p>
        </p:txBody>
      </p:sp>
      <p:sp>
        <p:nvSpPr>
          <p:cNvPr id="3" name="Slide Number Placeholder 2">
            <a:extLst>
              <a:ext uri="{FF2B5EF4-FFF2-40B4-BE49-F238E27FC236}">
                <a16:creationId xmlns:a16="http://schemas.microsoft.com/office/drawing/2014/main" id="{2541B10E-972F-EA41-98F4-976878F9B3E4}"/>
              </a:ext>
            </a:extLst>
          </p:cNvPr>
          <p:cNvSpPr>
            <a:spLocks noGrp="1"/>
          </p:cNvSpPr>
          <p:nvPr>
            <p:ph type="sldNum" sz="quarter" idx="12"/>
          </p:nvPr>
        </p:nvSpPr>
        <p:spPr/>
        <p:txBody>
          <a:bodyPr/>
          <a:lstStyle/>
          <a:p>
            <a:fld id="{AC1633F7-ACB1-754E-B76E-ED72C708EAF6}" type="slidenum">
              <a:rPr lang="en-AT" smtClean="0"/>
              <a:pPr/>
              <a:t>25</a:t>
            </a:fld>
            <a:endParaRPr lang="en-AT" dirty="0"/>
          </a:p>
        </p:txBody>
      </p:sp>
      <p:sp>
        <p:nvSpPr>
          <p:cNvPr id="6" name="Date Placeholder 5">
            <a:extLst>
              <a:ext uri="{FF2B5EF4-FFF2-40B4-BE49-F238E27FC236}">
                <a16:creationId xmlns:a16="http://schemas.microsoft.com/office/drawing/2014/main" id="{0AC6BC6C-2C87-AE4A-5379-5B4CF3DC3CB0}"/>
              </a:ext>
            </a:extLst>
          </p:cNvPr>
          <p:cNvSpPr>
            <a:spLocks noGrp="1"/>
          </p:cNvSpPr>
          <p:nvPr>
            <p:ph type="dt" sz="half" idx="10"/>
          </p:nvPr>
        </p:nvSpPr>
        <p:spPr/>
        <p:txBody>
          <a:bodyPr/>
          <a:lstStyle/>
          <a:p>
            <a:fld id="{6D1F9B86-BB58-834A-9DBC-526EBF0E2FFE}" type="datetime1">
              <a:rPr lang="en-US" smtClean="0"/>
              <a:t>5/26/23</a:t>
            </a:fld>
            <a:endParaRPr lang="en-GB"/>
          </a:p>
        </p:txBody>
      </p:sp>
    </p:spTree>
    <p:extLst>
      <p:ext uri="{BB962C8B-B14F-4D97-AF65-F5344CB8AC3E}">
        <p14:creationId xmlns:p14="http://schemas.microsoft.com/office/powerpoint/2010/main" val="4033163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DE55429-4CC5-B547-B4EF-4A42DEB01613}"/>
              </a:ext>
            </a:extLst>
          </p:cNvPr>
          <p:cNvSpPr>
            <a:spLocks noGrp="1"/>
          </p:cNvSpPr>
          <p:nvPr>
            <p:ph type="ftr" sz="quarter" idx="11"/>
          </p:nvPr>
        </p:nvSpPr>
        <p:spPr/>
        <p:txBody>
          <a:bodyPr/>
          <a:lstStyle/>
          <a:p>
            <a:r>
              <a:rPr lang="en-GB"/>
              <a:t>DI Dr.techn. Alexander Jung</a:t>
            </a:r>
            <a:endParaRPr lang="en-AT"/>
          </a:p>
        </p:txBody>
      </p:sp>
      <p:sp>
        <p:nvSpPr>
          <p:cNvPr id="3" name="Slide Number Placeholder 2">
            <a:extLst>
              <a:ext uri="{FF2B5EF4-FFF2-40B4-BE49-F238E27FC236}">
                <a16:creationId xmlns:a16="http://schemas.microsoft.com/office/drawing/2014/main" id="{2541B10E-972F-EA41-98F4-976878F9B3E4}"/>
              </a:ext>
            </a:extLst>
          </p:cNvPr>
          <p:cNvSpPr>
            <a:spLocks noGrp="1"/>
          </p:cNvSpPr>
          <p:nvPr>
            <p:ph type="sldNum" sz="quarter" idx="12"/>
          </p:nvPr>
        </p:nvSpPr>
        <p:spPr/>
        <p:txBody>
          <a:bodyPr/>
          <a:lstStyle/>
          <a:p>
            <a:fld id="{AC1633F7-ACB1-754E-B76E-ED72C708EAF6}" type="slidenum">
              <a:rPr lang="en-AT" smtClean="0"/>
              <a:pPr/>
              <a:t>26</a:t>
            </a:fld>
            <a:endParaRPr lang="en-AT" dirty="0"/>
          </a:p>
        </p:txBody>
      </p:sp>
      <p:sp>
        <p:nvSpPr>
          <p:cNvPr id="6" name="Title 5">
            <a:extLst>
              <a:ext uri="{FF2B5EF4-FFF2-40B4-BE49-F238E27FC236}">
                <a16:creationId xmlns:a16="http://schemas.microsoft.com/office/drawing/2014/main" id="{E0403BA8-7CD3-8843-A540-C40140951D93}"/>
              </a:ext>
            </a:extLst>
          </p:cNvPr>
          <p:cNvSpPr>
            <a:spLocks noGrp="1"/>
          </p:cNvSpPr>
          <p:nvPr>
            <p:ph type="ctrTitle"/>
          </p:nvPr>
        </p:nvSpPr>
        <p:spPr>
          <a:xfrm>
            <a:off x="0" y="1026661"/>
            <a:ext cx="9144000" cy="1074927"/>
          </a:xfrm>
        </p:spPr>
        <p:txBody>
          <a:bodyPr>
            <a:noAutofit/>
          </a:bodyPr>
          <a:lstStyle/>
          <a:p>
            <a:r>
              <a:rPr lang="en-GB" sz="7200" b="1" dirty="0"/>
              <a:t>What is a Datapoint?</a:t>
            </a:r>
          </a:p>
        </p:txBody>
      </p:sp>
      <p:sp>
        <p:nvSpPr>
          <p:cNvPr id="7" name="TextBox 6">
            <a:extLst>
              <a:ext uri="{FF2B5EF4-FFF2-40B4-BE49-F238E27FC236}">
                <a16:creationId xmlns:a16="http://schemas.microsoft.com/office/drawing/2014/main" id="{EA4B2B63-AC6C-054C-820E-B54E714DE202}"/>
              </a:ext>
            </a:extLst>
          </p:cNvPr>
          <p:cNvSpPr txBox="1"/>
          <p:nvPr/>
        </p:nvSpPr>
        <p:spPr>
          <a:xfrm>
            <a:off x="798832" y="3263362"/>
            <a:ext cx="10554968" cy="1754326"/>
          </a:xfrm>
          <a:prstGeom prst="rect">
            <a:avLst/>
          </a:prstGeom>
          <a:noFill/>
        </p:spPr>
        <p:txBody>
          <a:bodyPr wrap="square" rtlCol="0">
            <a:spAutoFit/>
          </a:bodyPr>
          <a:lstStyle/>
          <a:p>
            <a:r>
              <a:rPr lang="en-GB" sz="5400" dirty="0"/>
              <a:t>some object that carries relevant information</a:t>
            </a:r>
          </a:p>
        </p:txBody>
      </p:sp>
      <p:sp>
        <p:nvSpPr>
          <p:cNvPr id="5" name="Date Placeholder 4">
            <a:extLst>
              <a:ext uri="{FF2B5EF4-FFF2-40B4-BE49-F238E27FC236}">
                <a16:creationId xmlns:a16="http://schemas.microsoft.com/office/drawing/2014/main" id="{BD6A89C3-719F-0490-23CB-7D2C62BB0AD3}"/>
              </a:ext>
            </a:extLst>
          </p:cNvPr>
          <p:cNvSpPr>
            <a:spLocks noGrp="1"/>
          </p:cNvSpPr>
          <p:nvPr>
            <p:ph type="dt" sz="half" idx="10"/>
          </p:nvPr>
        </p:nvSpPr>
        <p:spPr/>
        <p:txBody>
          <a:bodyPr/>
          <a:lstStyle/>
          <a:p>
            <a:fld id="{3B5C2434-AA7C-354C-8B17-EE9954A82BE6}" type="datetime1">
              <a:rPr lang="en-US" smtClean="0"/>
              <a:t>5/26/23</a:t>
            </a:fld>
            <a:endParaRPr lang="en-GB"/>
          </a:p>
        </p:txBody>
      </p:sp>
    </p:spTree>
    <p:extLst>
      <p:ext uri="{BB962C8B-B14F-4D97-AF65-F5344CB8AC3E}">
        <p14:creationId xmlns:p14="http://schemas.microsoft.com/office/powerpoint/2010/main" val="3151495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08F0F-F39F-1341-B080-13D202096EF3}"/>
              </a:ext>
            </a:extLst>
          </p:cNvPr>
          <p:cNvSpPr>
            <a:spLocks noGrp="1"/>
          </p:cNvSpPr>
          <p:nvPr>
            <p:ph type="title"/>
          </p:nvPr>
        </p:nvSpPr>
        <p:spPr>
          <a:xfrm>
            <a:off x="695325" y="159309"/>
            <a:ext cx="10515600" cy="1325563"/>
          </a:xfrm>
        </p:spPr>
        <p:txBody>
          <a:bodyPr>
            <a:normAutofit/>
          </a:bodyPr>
          <a:lstStyle/>
          <a:p>
            <a:r>
              <a:rPr lang="en-AT" sz="6000" b="1" dirty="0"/>
              <a:t>Datapoint = Some Period of Time</a:t>
            </a:r>
          </a:p>
        </p:txBody>
      </p:sp>
      <p:sp>
        <p:nvSpPr>
          <p:cNvPr id="7" name="Footer Placeholder 6">
            <a:extLst>
              <a:ext uri="{FF2B5EF4-FFF2-40B4-BE49-F238E27FC236}">
                <a16:creationId xmlns:a16="http://schemas.microsoft.com/office/drawing/2014/main" id="{CBA4407E-1D7B-7B46-B3DC-E542B2CB81A1}"/>
              </a:ext>
            </a:extLst>
          </p:cNvPr>
          <p:cNvSpPr>
            <a:spLocks noGrp="1"/>
          </p:cNvSpPr>
          <p:nvPr>
            <p:ph type="ftr" sz="quarter" idx="11"/>
          </p:nvPr>
        </p:nvSpPr>
        <p:spPr/>
        <p:txBody>
          <a:bodyPr/>
          <a:lstStyle/>
          <a:p>
            <a:r>
              <a:rPr lang="en-GB"/>
              <a:t>DI Dr.techn. Alexander Jung</a:t>
            </a:r>
            <a:endParaRPr lang="en-AT"/>
          </a:p>
        </p:txBody>
      </p:sp>
      <p:sp>
        <p:nvSpPr>
          <p:cNvPr id="3" name="Slide Number Placeholder 2">
            <a:extLst>
              <a:ext uri="{FF2B5EF4-FFF2-40B4-BE49-F238E27FC236}">
                <a16:creationId xmlns:a16="http://schemas.microsoft.com/office/drawing/2014/main" id="{7CBFA7B1-A728-484B-A7AD-710CF86D1B0B}"/>
              </a:ext>
            </a:extLst>
          </p:cNvPr>
          <p:cNvSpPr>
            <a:spLocks noGrp="1"/>
          </p:cNvSpPr>
          <p:nvPr>
            <p:ph type="sldNum" sz="quarter" idx="12"/>
          </p:nvPr>
        </p:nvSpPr>
        <p:spPr/>
        <p:txBody>
          <a:bodyPr/>
          <a:lstStyle/>
          <a:p>
            <a:fld id="{AC1633F7-ACB1-754E-B76E-ED72C708EAF6}" type="slidenum">
              <a:rPr lang="en-AT" smtClean="0"/>
              <a:pPr/>
              <a:t>27</a:t>
            </a:fld>
            <a:endParaRPr lang="en-AT" dirty="0"/>
          </a:p>
        </p:txBody>
      </p:sp>
      <p:sp>
        <p:nvSpPr>
          <p:cNvPr id="5" name="TextBox 4">
            <a:extLst>
              <a:ext uri="{FF2B5EF4-FFF2-40B4-BE49-F238E27FC236}">
                <a16:creationId xmlns:a16="http://schemas.microsoft.com/office/drawing/2014/main" id="{DDD2C620-C7C2-0F4D-9DE6-F596628588F5}"/>
              </a:ext>
            </a:extLst>
          </p:cNvPr>
          <p:cNvSpPr txBox="1"/>
          <p:nvPr/>
        </p:nvSpPr>
        <p:spPr>
          <a:xfrm>
            <a:off x="1707178" y="2598003"/>
            <a:ext cx="8275022" cy="830997"/>
          </a:xfrm>
          <a:prstGeom prst="rect">
            <a:avLst/>
          </a:prstGeom>
          <a:noFill/>
          <a:ln w="50800">
            <a:solidFill>
              <a:schemeClr val="accent1">
                <a:shade val="50000"/>
              </a:schemeClr>
            </a:solidFill>
          </a:ln>
        </p:spPr>
        <p:txBody>
          <a:bodyPr wrap="none" rtlCol="0">
            <a:spAutoFit/>
          </a:bodyPr>
          <a:lstStyle/>
          <a:p>
            <a:r>
              <a:rPr lang="en-GB" sz="4800" dirty="0"/>
              <a:t>1.1.2020 01:00  - 2.1.2020 13:00</a:t>
            </a:r>
          </a:p>
        </p:txBody>
      </p:sp>
      <p:sp>
        <p:nvSpPr>
          <p:cNvPr id="6" name="Date Placeholder 5">
            <a:extLst>
              <a:ext uri="{FF2B5EF4-FFF2-40B4-BE49-F238E27FC236}">
                <a16:creationId xmlns:a16="http://schemas.microsoft.com/office/drawing/2014/main" id="{CF5F40DA-EFE1-9D1D-44F7-3426477E49A6}"/>
              </a:ext>
            </a:extLst>
          </p:cNvPr>
          <p:cNvSpPr>
            <a:spLocks noGrp="1"/>
          </p:cNvSpPr>
          <p:nvPr>
            <p:ph type="dt" sz="half" idx="10"/>
          </p:nvPr>
        </p:nvSpPr>
        <p:spPr/>
        <p:txBody>
          <a:bodyPr/>
          <a:lstStyle/>
          <a:p>
            <a:fld id="{22FA5E3F-01B5-414E-A003-832C33BD72EC}" type="datetime1">
              <a:rPr lang="en-US" smtClean="0"/>
              <a:t>5/26/23</a:t>
            </a:fld>
            <a:endParaRPr lang="en-GB"/>
          </a:p>
        </p:txBody>
      </p:sp>
    </p:spTree>
    <p:extLst>
      <p:ext uri="{BB962C8B-B14F-4D97-AF65-F5344CB8AC3E}">
        <p14:creationId xmlns:p14="http://schemas.microsoft.com/office/powerpoint/2010/main" val="2934914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08F0F-F39F-1341-B080-13D202096EF3}"/>
              </a:ext>
            </a:extLst>
          </p:cNvPr>
          <p:cNvSpPr>
            <a:spLocks noGrp="1"/>
          </p:cNvSpPr>
          <p:nvPr>
            <p:ph type="title"/>
          </p:nvPr>
        </p:nvSpPr>
        <p:spPr>
          <a:xfrm>
            <a:off x="410718" y="450821"/>
            <a:ext cx="8412480" cy="1317019"/>
          </a:xfrm>
        </p:spPr>
        <p:txBody>
          <a:bodyPr>
            <a:normAutofit/>
          </a:bodyPr>
          <a:lstStyle/>
          <a:p>
            <a:r>
              <a:rPr lang="en-AT" sz="6000" b="1" dirty="0"/>
              <a:t>Datapoint = Some Country</a:t>
            </a:r>
          </a:p>
        </p:txBody>
      </p:sp>
      <p:sp>
        <p:nvSpPr>
          <p:cNvPr id="7" name="Footer Placeholder 6">
            <a:extLst>
              <a:ext uri="{FF2B5EF4-FFF2-40B4-BE49-F238E27FC236}">
                <a16:creationId xmlns:a16="http://schemas.microsoft.com/office/drawing/2014/main" id="{CBA4407E-1D7B-7B46-B3DC-E542B2CB81A1}"/>
              </a:ext>
            </a:extLst>
          </p:cNvPr>
          <p:cNvSpPr>
            <a:spLocks noGrp="1"/>
          </p:cNvSpPr>
          <p:nvPr>
            <p:ph type="ftr" sz="quarter" idx="11"/>
          </p:nvPr>
        </p:nvSpPr>
        <p:spPr/>
        <p:txBody>
          <a:bodyPr/>
          <a:lstStyle/>
          <a:p>
            <a:r>
              <a:rPr lang="en-GB"/>
              <a:t>DI Dr.techn. Alexander Jung</a:t>
            </a:r>
            <a:endParaRPr lang="en-AT"/>
          </a:p>
        </p:txBody>
      </p:sp>
      <p:sp>
        <p:nvSpPr>
          <p:cNvPr id="3" name="Slide Number Placeholder 2">
            <a:extLst>
              <a:ext uri="{FF2B5EF4-FFF2-40B4-BE49-F238E27FC236}">
                <a16:creationId xmlns:a16="http://schemas.microsoft.com/office/drawing/2014/main" id="{7CBFA7B1-A728-484B-A7AD-710CF86D1B0B}"/>
              </a:ext>
            </a:extLst>
          </p:cNvPr>
          <p:cNvSpPr>
            <a:spLocks noGrp="1"/>
          </p:cNvSpPr>
          <p:nvPr>
            <p:ph type="sldNum" sz="quarter" idx="12"/>
          </p:nvPr>
        </p:nvSpPr>
        <p:spPr/>
        <p:txBody>
          <a:bodyPr/>
          <a:lstStyle/>
          <a:p>
            <a:fld id="{AC1633F7-ACB1-754E-B76E-ED72C708EAF6}" type="slidenum">
              <a:rPr lang="en-AT" smtClean="0"/>
              <a:pPr/>
              <a:t>28</a:t>
            </a:fld>
            <a:endParaRPr lang="en-AT" dirty="0"/>
          </a:p>
        </p:txBody>
      </p:sp>
      <p:pic>
        <p:nvPicPr>
          <p:cNvPr id="5" name="Picture 4" descr="Hallstatt Austria - small town perched between lake and mountains">
            <a:extLst>
              <a:ext uri="{FF2B5EF4-FFF2-40B4-BE49-F238E27FC236}">
                <a16:creationId xmlns:a16="http://schemas.microsoft.com/office/drawing/2014/main" id="{6DA2F99F-E9C1-B94E-B3DC-84785A7B27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41910" y="1872746"/>
            <a:ext cx="5668690" cy="3753293"/>
          </a:xfrm>
          <a:prstGeom prst="rect">
            <a:avLst/>
          </a:prstGeom>
        </p:spPr>
      </p:pic>
      <p:sp>
        <p:nvSpPr>
          <p:cNvPr id="6" name="Date Placeholder 5">
            <a:extLst>
              <a:ext uri="{FF2B5EF4-FFF2-40B4-BE49-F238E27FC236}">
                <a16:creationId xmlns:a16="http://schemas.microsoft.com/office/drawing/2014/main" id="{5B50E539-8BB6-B67D-F84A-DA7D9B9EAFBF}"/>
              </a:ext>
            </a:extLst>
          </p:cNvPr>
          <p:cNvSpPr>
            <a:spLocks noGrp="1"/>
          </p:cNvSpPr>
          <p:nvPr>
            <p:ph type="dt" sz="half" idx="10"/>
          </p:nvPr>
        </p:nvSpPr>
        <p:spPr/>
        <p:txBody>
          <a:bodyPr/>
          <a:lstStyle/>
          <a:p>
            <a:fld id="{770BB9E4-9F52-3946-8E3B-50A282D6EB14}" type="datetime1">
              <a:rPr lang="en-US" smtClean="0"/>
              <a:t>5/26/23</a:t>
            </a:fld>
            <a:endParaRPr lang="en-GB"/>
          </a:p>
        </p:txBody>
      </p:sp>
    </p:spTree>
    <p:extLst>
      <p:ext uri="{BB962C8B-B14F-4D97-AF65-F5344CB8AC3E}">
        <p14:creationId xmlns:p14="http://schemas.microsoft.com/office/powerpoint/2010/main" val="823778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08F0F-F39F-1341-B080-13D202096EF3}"/>
              </a:ext>
            </a:extLst>
          </p:cNvPr>
          <p:cNvSpPr>
            <a:spLocks noGrp="1"/>
          </p:cNvSpPr>
          <p:nvPr>
            <p:ph type="title"/>
          </p:nvPr>
        </p:nvSpPr>
        <p:spPr>
          <a:xfrm>
            <a:off x="410718" y="450821"/>
            <a:ext cx="8412480" cy="1317019"/>
          </a:xfrm>
        </p:spPr>
        <p:txBody>
          <a:bodyPr>
            <a:normAutofit/>
          </a:bodyPr>
          <a:lstStyle/>
          <a:p>
            <a:r>
              <a:rPr lang="en-AT" sz="6000" b="1" dirty="0"/>
              <a:t>Datapoint = Some Protein</a:t>
            </a:r>
          </a:p>
        </p:txBody>
      </p:sp>
      <p:sp>
        <p:nvSpPr>
          <p:cNvPr id="7" name="Footer Placeholder 6">
            <a:extLst>
              <a:ext uri="{FF2B5EF4-FFF2-40B4-BE49-F238E27FC236}">
                <a16:creationId xmlns:a16="http://schemas.microsoft.com/office/drawing/2014/main" id="{CBA4407E-1D7B-7B46-B3DC-E542B2CB81A1}"/>
              </a:ext>
            </a:extLst>
          </p:cNvPr>
          <p:cNvSpPr>
            <a:spLocks noGrp="1"/>
          </p:cNvSpPr>
          <p:nvPr>
            <p:ph type="ftr" sz="quarter" idx="11"/>
          </p:nvPr>
        </p:nvSpPr>
        <p:spPr/>
        <p:txBody>
          <a:bodyPr/>
          <a:lstStyle/>
          <a:p>
            <a:r>
              <a:rPr lang="en-GB"/>
              <a:t>DI Dr.techn. Alexander Jung</a:t>
            </a:r>
            <a:endParaRPr lang="en-AT"/>
          </a:p>
        </p:txBody>
      </p:sp>
      <p:sp>
        <p:nvSpPr>
          <p:cNvPr id="3" name="Slide Number Placeholder 2">
            <a:extLst>
              <a:ext uri="{FF2B5EF4-FFF2-40B4-BE49-F238E27FC236}">
                <a16:creationId xmlns:a16="http://schemas.microsoft.com/office/drawing/2014/main" id="{7CBFA7B1-A728-484B-A7AD-710CF86D1B0B}"/>
              </a:ext>
            </a:extLst>
          </p:cNvPr>
          <p:cNvSpPr>
            <a:spLocks noGrp="1"/>
          </p:cNvSpPr>
          <p:nvPr>
            <p:ph type="sldNum" sz="quarter" idx="12"/>
          </p:nvPr>
        </p:nvSpPr>
        <p:spPr/>
        <p:txBody>
          <a:bodyPr/>
          <a:lstStyle/>
          <a:p>
            <a:fld id="{AC1633F7-ACB1-754E-B76E-ED72C708EAF6}" type="slidenum">
              <a:rPr lang="en-AT" smtClean="0"/>
              <a:pPr/>
              <a:t>29</a:t>
            </a:fld>
            <a:endParaRPr lang="en-AT" dirty="0"/>
          </a:p>
        </p:txBody>
      </p:sp>
      <p:pic>
        <p:nvPicPr>
          <p:cNvPr id="2052" name="Picture 4" descr="The game has changed.&amp;#39; AI triumphs at solving protein structures | Science  | AAAS">
            <a:extLst>
              <a:ext uri="{FF2B5EF4-FFF2-40B4-BE49-F238E27FC236}">
                <a16:creationId xmlns:a16="http://schemas.microsoft.com/office/drawing/2014/main" id="{E3AFD3BA-CB5C-C246-94CD-B82C3D3516E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98880" y="1567180"/>
            <a:ext cx="9225280" cy="4305300"/>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a:extLst>
              <a:ext uri="{FF2B5EF4-FFF2-40B4-BE49-F238E27FC236}">
                <a16:creationId xmlns:a16="http://schemas.microsoft.com/office/drawing/2014/main" id="{683FED19-65E8-A62D-A894-1549A29648C7}"/>
              </a:ext>
            </a:extLst>
          </p:cNvPr>
          <p:cNvSpPr>
            <a:spLocks noGrp="1"/>
          </p:cNvSpPr>
          <p:nvPr>
            <p:ph type="dt" sz="half" idx="10"/>
          </p:nvPr>
        </p:nvSpPr>
        <p:spPr/>
        <p:txBody>
          <a:bodyPr/>
          <a:lstStyle/>
          <a:p>
            <a:fld id="{694D53DF-5279-E04F-8244-7E1094E31444}" type="datetime1">
              <a:rPr lang="en-US" smtClean="0"/>
              <a:t>5/26/23</a:t>
            </a:fld>
            <a:endParaRPr lang="en-GB"/>
          </a:p>
        </p:txBody>
      </p:sp>
    </p:spTree>
    <p:extLst>
      <p:ext uri="{BB962C8B-B14F-4D97-AF65-F5344CB8AC3E}">
        <p14:creationId xmlns:p14="http://schemas.microsoft.com/office/powerpoint/2010/main" val="3126385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025E5-C47F-1E5A-B194-8A14F362C870}"/>
              </a:ext>
            </a:extLst>
          </p:cNvPr>
          <p:cNvSpPr>
            <a:spLocks noGrp="1"/>
          </p:cNvSpPr>
          <p:nvPr>
            <p:ph type="title"/>
          </p:nvPr>
        </p:nvSpPr>
        <p:spPr>
          <a:xfrm>
            <a:off x="317209" y="207963"/>
            <a:ext cx="10515600" cy="1325563"/>
          </a:xfrm>
        </p:spPr>
        <p:txBody>
          <a:bodyPr>
            <a:normAutofit/>
          </a:bodyPr>
          <a:lstStyle/>
          <a:p>
            <a:r>
              <a:rPr lang="en-GB" sz="4800" b="1" dirty="0"/>
              <a:t>About me. </a:t>
            </a:r>
          </a:p>
        </p:txBody>
      </p:sp>
      <p:sp>
        <p:nvSpPr>
          <p:cNvPr id="3" name="Content Placeholder 2">
            <a:extLst>
              <a:ext uri="{FF2B5EF4-FFF2-40B4-BE49-F238E27FC236}">
                <a16:creationId xmlns:a16="http://schemas.microsoft.com/office/drawing/2014/main" id="{C511D985-3052-6B9B-B43E-C18B227CC617}"/>
              </a:ext>
            </a:extLst>
          </p:cNvPr>
          <p:cNvSpPr>
            <a:spLocks noGrp="1"/>
          </p:cNvSpPr>
          <p:nvPr>
            <p:ph idx="1"/>
          </p:nvPr>
        </p:nvSpPr>
        <p:spPr>
          <a:xfrm>
            <a:off x="317209" y="1413102"/>
            <a:ext cx="9086088" cy="4351338"/>
          </a:xfrm>
        </p:spPr>
        <p:txBody>
          <a:bodyPr>
            <a:normAutofit/>
          </a:bodyPr>
          <a:lstStyle/>
          <a:p>
            <a:pPr>
              <a:lnSpc>
                <a:spcPct val="150000"/>
              </a:lnSpc>
            </a:pPr>
            <a:r>
              <a:rPr lang="en-GB" dirty="0"/>
              <a:t>2012: </a:t>
            </a:r>
            <a:r>
              <a:rPr lang="en-GB" dirty="0" err="1"/>
              <a:t>Phd</a:t>
            </a:r>
            <a:r>
              <a:rPr lang="en-GB" dirty="0"/>
              <a:t> in Electrical Engineering, TU Wien </a:t>
            </a:r>
          </a:p>
          <a:p>
            <a:pPr>
              <a:lnSpc>
                <a:spcPct val="150000"/>
              </a:lnSpc>
            </a:pPr>
            <a:r>
              <a:rPr lang="en-GB" dirty="0"/>
              <a:t>2012 – 2015: Post-Doc TUW, ETH Zurich </a:t>
            </a:r>
          </a:p>
          <a:p>
            <a:pPr>
              <a:lnSpc>
                <a:spcPct val="150000"/>
              </a:lnSpc>
            </a:pPr>
            <a:r>
              <a:rPr lang="en-GB" dirty="0"/>
              <a:t>2015 - : Prof. for ML @ Aalto</a:t>
            </a:r>
          </a:p>
          <a:p>
            <a:pPr>
              <a:lnSpc>
                <a:spcPct val="150000"/>
              </a:lnSpc>
            </a:pPr>
            <a:r>
              <a:rPr lang="en-GB" dirty="0"/>
              <a:t>2019- : Instructor at Aalto EE   </a:t>
            </a:r>
          </a:p>
          <a:p>
            <a:pPr>
              <a:lnSpc>
                <a:spcPct val="150000"/>
              </a:lnSpc>
            </a:pPr>
            <a:r>
              <a:rPr lang="en-GB" dirty="0"/>
              <a:t>2022 -: Principal AI Scientist at Silo AI </a:t>
            </a:r>
          </a:p>
        </p:txBody>
      </p:sp>
      <p:sp>
        <p:nvSpPr>
          <p:cNvPr id="4" name="Date Placeholder 3">
            <a:extLst>
              <a:ext uri="{FF2B5EF4-FFF2-40B4-BE49-F238E27FC236}">
                <a16:creationId xmlns:a16="http://schemas.microsoft.com/office/drawing/2014/main" id="{DDCB67D8-05B6-ADC9-97D7-FE3B0ACBBF48}"/>
              </a:ext>
            </a:extLst>
          </p:cNvPr>
          <p:cNvSpPr>
            <a:spLocks noGrp="1"/>
          </p:cNvSpPr>
          <p:nvPr>
            <p:ph type="dt" sz="half" idx="10"/>
          </p:nvPr>
        </p:nvSpPr>
        <p:spPr/>
        <p:txBody>
          <a:bodyPr/>
          <a:lstStyle/>
          <a:p>
            <a:fld id="{5EA3FC8D-1813-854F-BE27-96884CBBC6F5}" type="datetime1">
              <a:rPr lang="en-US" smtClean="0"/>
              <a:t>5/26/23</a:t>
            </a:fld>
            <a:endParaRPr lang="en-GB" dirty="0"/>
          </a:p>
        </p:txBody>
      </p:sp>
      <p:sp>
        <p:nvSpPr>
          <p:cNvPr id="5" name="Footer Placeholder 4">
            <a:extLst>
              <a:ext uri="{FF2B5EF4-FFF2-40B4-BE49-F238E27FC236}">
                <a16:creationId xmlns:a16="http://schemas.microsoft.com/office/drawing/2014/main" id="{1CEF8069-8E04-FB10-74B8-7FE326F294EC}"/>
              </a:ext>
            </a:extLst>
          </p:cNvPr>
          <p:cNvSpPr>
            <a:spLocks noGrp="1"/>
          </p:cNvSpPr>
          <p:nvPr>
            <p:ph type="ftr" sz="quarter" idx="11"/>
          </p:nvPr>
        </p:nvSpPr>
        <p:spPr/>
        <p:txBody>
          <a:bodyPr/>
          <a:lstStyle/>
          <a:p>
            <a:r>
              <a:rPr lang="en-GB"/>
              <a:t>DI Dr.techn. Alexander Jung</a:t>
            </a:r>
            <a:endParaRPr lang="en-GB" dirty="0"/>
          </a:p>
        </p:txBody>
      </p:sp>
      <p:sp>
        <p:nvSpPr>
          <p:cNvPr id="6" name="Slide Number Placeholder 5">
            <a:extLst>
              <a:ext uri="{FF2B5EF4-FFF2-40B4-BE49-F238E27FC236}">
                <a16:creationId xmlns:a16="http://schemas.microsoft.com/office/drawing/2014/main" id="{BCB4F686-FF77-3A43-E11B-BD53CA46FDA3}"/>
              </a:ext>
            </a:extLst>
          </p:cNvPr>
          <p:cNvSpPr>
            <a:spLocks noGrp="1"/>
          </p:cNvSpPr>
          <p:nvPr>
            <p:ph type="sldNum" sz="quarter" idx="12"/>
          </p:nvPr>
        </p:nvSpPr>
        <p:spPr/>
        <p:txBody>
          <a:bodyPr/>
          <a:lstStyle/>
          <a:p>
            <a:fld id="{1769BA03-D485-7647-B394-D5FA64CC5371}" type="slidenum">
              <a:rPr lang="en-GB" smtClean="0"/>
              <a:pPr/>
              <a:t>3</a:t>
            </a:fld>
            <a:endParaRPr lang="en-GB" dirty="0"/>
          </a:p>
        </p:txBody>
      </p:sp>
      <p:pic>
        <p:nvPicPr>
          <p:cNvPr id="11" name="Picture 10" descr="A family posing for a picture&#10;&#10;Description automatically generated with low confidence">
            <a:extLst>
              <a:ext uri="{FF2B5EF4-FFF2-40B4-BE49-F238E27FC236}">
                <a16:creationId xmlns:a16="http://schemas.microsoft.com/office/drawing/2014/main" id="{2763C544-B065-25BC-5073-6DF212CF7F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08074" y="1160148"/>
            <a:ext cx="3839491" cy="4207102"/>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28AD7111-A95A-2B74-1938-57E0C43CC2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93052" y="3771899"/>
            <a:ext cx="1209685" cy="752021"/>
          </a:xfrm>
          <a:prstGeom prst="rect">
            <a:avLst/>
          </a:prstGeom>
        </p:spPr>
      </p:pic>
      <p:pic>
        <p:nvPicPr>
          <p:cNvPr id="1026" name="Picture 2" descr="Silo AI | Altor">
            <a:extLst>
              <a:ext uri="{FF2B5EF4-FFF2-40B4-BE49-F238E27FC236}">
                <a16:creationId xmlns:a16="http://schemas.microsoft.com/office/drawing/2014/main" id="{4DBECEF3-DB53-5D22-DA46-ED468103F91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29499" y="5148941"/>
            <a:ext cx="1746476" cy="4366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alto University - Cumulus Association">
            <a:extLst>
              <a:ext uri="{FF2B5EF4-FFF2-40B4-BE49-F238E27FC236}">
                <a16:creationId xmlns:a16="http://schemas.microsoft.com/office/drawing/2014/main" id="{61939E30-A2CF-AC0F-A355-8C307A2A248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53304" y="2870211"/>
            <a:ext cx="1050515" cy="875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082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08F0F-F39F-1341-B080-13D202096EF3}"/>
              </a:ext>
            </a:extLst>
          </p:cNvPr>
          <p:cNvSpPr>
            <a:spLocks noGrp="1"/>
          </p:cNvSpPr>
          <p:nvPr>
            <p:ph type="title"/>
          </p:nvPr>
        </p:nvSpPr>
        <p:spPr>
          <a:xfrm>
            <a:off x="0" y="361384"/>
            <a:ext cx="12567684" cy="1317019"/>
          </a:xfrm>
        </p:spPr>
        <p:txBody>
          <a:bodyPr>
            <a:normAutofit fontScale="90000"/>
          </a:bodyPr>
          <a:lstStyle/>
          <a:p>
            <a:r>
              <a:rPr lang="en-AT" sz="6000" b="1" dirty="0"/>
              <a:t>Datapoint = A Partial Differential Equation</a:t>
            </a:r>
          </a:p>
        </p:txBody>
      </p:sp>
      <p:sp>
        <p:nvSpPr>
          <p:cNvPr id="7" name="Footer Placeholder 6">
            <a:extLst>
              <a:ext uri="{FF2B5EF4-FFF2-40B4-BE49-F238E27FC236}">
                <a16:creationId xmlns:a16="http://schemas.microsoft.com/office/drawing/2014/main" id="{CBA4407E-1D7B-7B46-B3DC-E542B2CB81A1}"/>
              </a:ext>
            </a:extLst>
          </p:cNvPr>
          <p:cNvSpPr>
            <a:spLocks noGrp="1"/>
          </p:cNvSpPr>
          <p:nvPr>
            <p:ph type="ftr" sz="quarter" idx="11"/>
          </p:nvPr>
        </p:nvSpPr>
        <p:spPr/>
        <p:txBody>
          <a:bodyPr/>
          <a:lstStyle/>
          <a:p>
            <a:r>
              <a:rPr lang="en-GB"/>
              <a:t>DI Dr.techn. Alexander Jung</a:t>
            </a:r>
            <a:endParaRPr lang="en-AT"/>
          </a:p>
        </p:txBody>
      </p:sp>
      <p:sp>
        <p:nvSpPr>
          <p:cNvPr id="3" name="Slide Number Placeholder 2">
            <a:extLst>
              <a:ext uri="{FF2B5EF4-FFF2-40B4-BE49-F238E27FC236}">
                <a16:creationId xmlns:a16="http://schemas.microsoft.com/office/drawing/2014/main" id="{7CBFA7B1-A728-484B-A7AD-710CF86D1B0B}"/>
              </a:ext>
            </a:extLst>
          </p:cNvPr>
          <p:cNvSpPr>
            <a:spLocks noGrp="1"/>
          </p:cNvSpPr>
          <p:nvPr>
            <p:ph type="sldNum" sz="quarter" idx="12"/>
          </p:nvPr>
        </p:nvSpPr>
        <p:spPr/>
        <p:txBody>
          <a:bodyPr/>
          <a:lstStyle/>
          <a:p>
            <a:fld id="{AC1633F7-ACB1-754E-B76E-ED72C708EAF6}" type="slidenum">
              <a:rPr lang="en-AT" smtClean="0"/>
              <a:pPr/>
              <a:t>30</a:t>
            </a:fld>
            <a:endParaRPr lang="en-AT" dirty="0"/>
          </a:p>
        </p:txBody>
      </p:sp>
      <p:pic>
        <p:nvPicPr>
          <p:cNvPr id="5" name="Picture 4" descr="Text&#10;&#10;Description automatically generated">
            <a:extLst>
              <a:ext uri="{FF2B5EF4-FFF2-40B4-BE49-F238E27FC236}">
                <a16:creationId xmlns:a16="http://schemas.microsoft.com/office/drawing/2014/main" id="{31F836E6-53E4-4D4E-AFA6-F286FC391CF0}"/>
              </a:ext>
            </a:extLst>
          </p:cNvPr>
          <p:cNvPicPr>
            <a:picLocks noChangeAspect="1"/>
          </p:cNvPicPr>
          <p:nvPr/>
        </p:nvPicPr>
        <p:blipFill>
          <a:blip r:embed="rId2"/>
          <a:stretch>
            <a:fillRect/>
          </a:stretch>
        </p:blipFill>
        <p:spPr>
          <a:xfrm>
            <a:off x="850843" y="2164400"/>
            <a:ext cx="9532677" cy="1884684"/>
          </a:xfrm>
          <a:prstGeom prst="rect">
            <a:avLst/>
          </a:prstGeom>
          <a:ln w="38100">
            <a:solidFill>
              <a:schemeClr val="accent1">
                <a:shade val="50000"/>
              </a:schemeClr>
            </a:solidFill>
          </a:ln>
        </p:spPr>
      </p:pic>
      <p:pic>
        <p:nvPicPr>
          <p:cNvPr id="8" name="Picture 7" descr="Graphical user interface, text, application, email&#10;&#10;Description automatically generated">
            <a:extLst>
              <a:ext uri="{FF2B5EF4-FFF2-40B4-BE49-F238E27FC236}">
                <a16:creationId xmlns:a16="http://schemas.microsoft.com/office/drawing/2014/main" id="{97B44766-FB22-524E-8D3C-406CF97F44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5743" y="4330243"/>
            <a:ext cx="6129020" cy="1744948"/>
          </a:xfrm>
          <a:prstGeom prst="rect">
            <a:avLst/>
          </a:prstGeom>
        </p:spPr>
      </p:pic>
      <p:sp>
        <p:nvSpPr>
          <p:cNvPr id="9" name="TextBox 8">
            <a:extLst>
              <a:ext uri="{FF2B5EF4-FFF2-40B4-BE49-F238E27FC236}">
                <a16:creationId xmlns:a16="http://schemas.microsoft.com/office/drawing/2014/main" id="{92D5BF02-5AEB-134A-8FCA-9FE33EF05415}"/>
              </a:ext>
            </a:extLst>
          </p:cNvPr>
          <p:cNvSpPr txBox="1"/>
          <p:nvPr/>
        </p:nvSpPr>
        <p:spPr>
          <a:xfrm>
            <a:off x="4038600" y="5844358"/>
            <a:ext cx="7761612" cy="461665"/>
          </a:xfrm>
          <a:prstGeom prst="rect">
            <a:avLst/>
          </a:prstGeom>
          <a:noFill/>
        </p:spPr>
        <p:txBody>
          <a:bodyPr wrap="none" rtlCol="0">
            <a:spAutoFit/>
          </a:bodyPr>
          <a:lstStyle/>
          <a:p>
            <a:r>
              <a:rPr lang="en-GB" sz="2400" dirty="0"/>
              <a:t>https://</a:t>
            </a:r>
            <a:r>
              <a:rPr lang="en-GB" sz="2400" dirty="0" err="1"/>
              <a:t>www.pnas.org</a:t>
            </a:r>
            <a:r>
              <a:rPr lang="en-GB" sz="2400" dirty="0"/>
              <a:t>/content/115/34/8505/tab-article-info</a:t>
            </a:r>
          </a:p>
        </p:txBody>
      </p:sp>
      <p:sp>
        <p:nvSpPr>
          <p:cNvPr id="6" name="Date Placeholder 5">
            <a:extLst>
              <a:ext uri="{FF2B5EF4-FFF2-40B4-BE49-F238E27FC236}">
                <a16:creationId xmlns:a16="http://schemas.microsoft.com/office/drawing/2014/main" id="{9626E0A9-A4BB-7626-AF0C-BBA05FA520D3}"/>
              </a:ext>
            </a:extLst>
          </p:cNvPr>
          <p:cNvSpPr>
            <a:spLocks noGrp="1"/>
          </p:cNvSpPr>
          <p:nvPr>
            <p:ph type="dt" sz="half" idx="10"/>
          </p:nvPr>
        </p:nvSpPr>
        <p:spPr/>
        <p:txBody>
          <a:bodyPr/>
          <a:lstStyle/>
          <a:p>
            <a:fld id="{F1304E54-0B19-B748-BD38-5CA1BAEF2A35}" type="datetime1">
              <a:rPr lang="en-US" smtClean="0"/>
              <a:t>5/26/23</a:t>
            </a:fld>
            <a:endParaRPr lang="en-GB"/>
          </a:p>
        </p:txBody>
      </p:sp>
    </p:spTree>
    <p:extLst>
      <p:ext uri="{BB962C8B-B14F-4D97-AF65-F5344CB8AC3E}">
        <p14:creationId xmlns:p14="http://schemas.microsoft.com/office/powerpoint/2010/main" val="3492888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08F0F-F39F-1341-B080-13D202096EF3}"/>
              </a:ext>
            </a:extLst>
          </p:cNvPr>
          <p:cNvSpPr>
            <a:spLocks noGrp="1"/>
          </p:cNvSpPr>
          <p:nvPr>
            <p:ph type="title"/>
          </p:nvPr>
        </p:nvSpPr>
        <p:spPr>
          <a:xfrm>
            <a:off x="356127" y="424800"/>
            <a:ext cx="11490130" cy="1317019"/>
          </a:xfrm>
        </p:spPr>
        <p:txBody>
          <a:bodyPr>
            <a:normAutofit/>
          </a:bodyPr>
          <a:lstStyle/>
          <a:p>
            <a:r>
              <a:rPr lang="en-AT" sz="6000" b="1" dirty="0"/>
              <a:t>Datapoint = A Household</a:t>
            </a:r>
          </a:p>
        </p:txBody>
      </p:sp>
      <p:sp>
        <p:nvSpPr>
          <p:cNvPr id="7" name="Footer Placeholder 6">
            <a:extLst>
              <a:ext uri="{FF2B5EF4-FFF2-40B4-BE49-F238E27FC236}">
                <a16:creationId xmlns:a16="http://schemas.microsoft.com/office/drawing/2014/main" id="{CBA4407E-1D7B-7B46-B3DC-E542B2CB81A1}"/>
              </a:ext>
            </a:extLst>
          </p:cNvPr>
          <p:cNvSpPr>
            <a:spLocks noGrp="1"/>
          </p:cNvSpPr>
          <p:nvPr>
            <p:ph type="ftr" sz="quarter" idx="11"/>
          </p:nvPr>
        </p:nvSpPr>
        <p:spPr/>
        <p:txBody>
          <a:bodyPr/>
          <a:lstStyle/>
          <a:p>
            <a:r>
              <a:rPr lang="en-GB"/>
              <a:t>DI Dr.techn. Alexander Jung</a:t>
            </a:r>
            <a:endParaRPr lang="en-AT"/>
          </a:p>
        </p:txBody>
      </p:sp>
      <p:sp>
        <p:nvSpPr>
          <p:cNvPr id="3" name="Slide Number Placeholder 2">
            <a:extLst>
              <a:ext uri="{FF2B5EF4-FFF2-40B4-BE49-F238E27FC236}">
                <a16:creationId xmlns:a16="http://schemas.microsoft.com/office/drawing/2014/main" id="{7CBFA7B1-A728-484B-A7AD-710CF86D1B0B}"/>
              </a:ext>
            </a:extLst>
          </p:cNvPr>
          <p:cNvSpPr>
            <a:spLocks noGrp="1"/>
          </p:cNvSpPr>
          <p:nvPr>
            <p:ph type="sldNum" sz="quarter" idx="12"/>
          </p:nvPr>
        </p:nvSpPr>
        <p:spPr/>
        <p:txBody>
          <a:bodyPr/>
          <a:lstStyle/>
          <a:p>
            <a:fld id="{AC1633F7-ACB1-754E-B76E-ED72C708EAF6}" type="slidenum">
              <a:rPr lang="en-AT" smtClean="0"/>
              <a:pPr/>
              <a:t>31</a:t>
            </a:fld>
            <a:endParaRPr lang="en-AT" dirty="0"/>
          </a:p>
        </p:txBody>
      </p:sp>
      <p:sp>
        <p:nvSpPr>
          <p:cNvPr id="6" name="Date Placeholder 5">
            <a:extLst>
              <a:ext uri="{FF2B5EF4-FFF2-40B4-BE49-F238E27FC236}">
                <a16:creationId xmlns:a16="http://schemas.microsoft.com/office/drawing/2014/main" id="{868C5B5D-3D5F-F6B4-B9DF-01C0DF615B1B}"/>
              </a:ext>
            </a:extLst>
          </p:cNvPr>
          <p:cNvSpPr>
            <a:spLocks noGrp="1"/>
          </p:cNvSpPr>
          <p:nvPr>
            <p:ph type="dt" sz="half" idx="10"/>
          </p:nvPr>
        </p:nvSpPr>
        <p:spPr/>
        <p:txBody>
          <a:bodyPr/>
          <a:lstStyle/>
          <a:p>
            <a:fld id="{1475FEDA-F8CB-AC4D-BB0C-44C9E5F570B8}" type="datetime1">
              <a:rPr lang="en-US" smtClean="0"/>
              <a:t>5/26/23</a:t>
            </a:fld>
            <a:endParaRPr lang="en-GB"/>
          </a:p>
        </p:txBody>
      </p:sp>
      <p:pic>
        <p:nvPicPr>
          <p:cNvPr id="12" name="Picture 11" descr="A picture containing text, font, algebra, receipt&#10;&#10;Description automatically generated">
            <a:extLst>
              <a:ext uri="{FF2B5EF4-FFF2-40B4-BE49-F238E27FC236}">
                <a16:creationId xmlns:a16="http://schemas.microsoft.com/office/drawing/2014/main" id="{C9885304-1AEB-1711-9859-EDA914B3CFD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6127" y="1943658"/>
            <a:ext cx="11048575" cy="2601582"/>
          </a:xfrm>
          <a:custGeom>
            <a:avLst/>
            <a:gdLst>
              <a:gd name="connsiteX0" fmla="*/ 0 w 11048575"/>
              <a:gd name="connsiteY0" fmla="*/ 0 h 2601582"/>
              <a:gd name="connsiteX1" fmla="*/ 802475 w 11048575"/>
              <a:gd name="connsiteY1" fmla="*/ 0 h 2601582"/>
              <a:gd name="connsiteX2" fmla="*/ 1494465 w 11048575"/>
              <a:gd name="connsiteY2" fmla="*/ 0 h 2601582"/>
              <a:gd name="connsiteX3" fmla="*/ 2296941 w 11048575"/>
              <a:gd name="connsiteY3" fmla="*/ 0 h 2601582"/>
              <a:gd name="connsiteX4" fmla="*/ 2878445 w 11048575"/>
              <a:gd name="connsiteY4" fmla="*/ 0 h 2601582"/>
              <a:gd name="connsiteX5" fmla="*/ 3570434 w 11048575"/>
              <a:gd name="connsiteY5" fmla="*/ 0 h 2601582"/>
              <a:gd name="connsiteX6" fmla="*/ 4151938 w 11048575"/>
              <a:gd name="connsiteY6" fmla="*/ 0 h 2601582"/>
              <a:gd name="connsiteX7" fmla="*/ 4733442 w 11048575"/>
              <a:gd name="connsiteY7" fmla="*/ 0 h 2601582"/>
              <a:gd name="connsiteX8" fmla="*/ 5314946 w 11048575"/>
              <a:gd name="connsiteY8" fmla="*/ 0 h 2601582"/>
              <a:gd name="connsiteX9" fmla="*/ 5564993 w 11048575"/>
              <a:gd name="connsiteY9" fmla="*/ 0 h 2601582"/>
              <a:gd name="connsiteX10" fmla="*/ 6256982 w 11048575"/>
              <a:gd name="connsiteY10" fmla="*/ 0 h 2601582"/>
              <a:gd name="connsiteX11" fmla="*/ 6507029 w 11048575"/>
              <a:gd name="connsiteY11" fmla="*/ 0 h 2601582"/>
              <a:gd name="connsiteX12" fmla="*/ 7088533 w 11048575"/>
              <a:gd name="connsiteY12" fmla="*/ 0 h 2601582"/>
              <a:gd name="connsiteX13" fmla="*/ 7891009 w 11048575"/>
              <a:gd name="connsiteY13" fmla="*/ 0 h 2601582"/>
              <a:gd name="connsiteX14" fmla="*/ 8693484 w 11048575"/>
              <a:gd name="connsiteY14" fmla="*/ 0 h 2601582"/>
              <a:gd name="connsiteX15" fmla="*/ 9385474 w 11048575"/>
              <a:gd name="connsiteY15" fmla="*/ 0 h 2601582"/>
              <a:gd name="connsiteX16" fmla="*/ 9856492 w 11048575"/>
              <a:gd name="connsiteY16" fmla="*/ 0 h 2601582"/>
              <a:gd name="connsiteX17" fmla="*/ 10106539 w 11048575"/>
              <a:gd name="connsiteY17" fmla="*/ 0 h 2601582"/>
              <a:gd name="connsiteX18" fmla="*/ 11048575 w 11048575"/>
              <a:gd name="connsiteY18" fmla="*/ 0 h 2601582"/>
              <a:gd name="connsiteX19" fmla="*/ 11048575 w 11048575"/>
              <a:gd name="connsiteY19" fmla="*/ 546332 h 2601582"/>
              <a:gd name="connsiteX20" fmla="*/ 11048575 w 11048575"/>
              <a:gd name="connsiteY20" fmla="*/ 1040633 h 2601582"/>
              <a:gd name="connsiteX21" fmla="*/ 11048575 w 11048575"/>
              <a:gd name="connsiteY21" fmla="*/ 1612981 h 2601582"/>
              <a:gd name="connsiteX22" fmla="*/ 11048575 w 11048575"/>
              <a:gd name="connsiteY22" fmla="*/ 2081266 h 2601582"/>
              <a:gd name="connsiteX23" fmla="*/ 11048575 w 11048575"/>
              <a:gd name="connsiteY23" fmla="*/ 2601582 h 2601582"/>
              <a:gd name="connsiteX24" fmla="*/ 10688043 w 11048575"/>
              <a:gd name="connsiteY24" fmla="*/ 2601582 h 2601582"/>
              <a:gd name="connsiteX25" fmla="*/ 10437996 w 11048575"/>
              <a:gd name="connsiteY25" fmla="*/ 2601582 h 2601582"/>
              <a:gd name="connsiteX26" fmla="*/ 9635520 w 11048575"/>
              <a:gd name="connsiteY26" fmla="*/ 2601582 h 2601582"/>
              <a:gd name="connsiteX27" fmla="*/ 9164502 w 11048575"/>
              <a:gd name="connsiteY27" fmla="*/ 2601582 h 2601582"/>
              <a:gd name="connsiteX28" fmla="*/ 8472513 w 11048575"/>
              <a:gd name="connsiteY28" fmla="*/ 2601582 h 2601582"/>
              <a:gd name="connsiteX29" fmla="*/ 8222466 w 11048575"/>
              <a:gd name="connsiteY29" fmla="*/ 2601582 h 2601582"/>
              <a:gd name="connsiteX30" fmla="*/ 7419990 w 11048575"/>
              <a:gd name="connsiteY30" fmla="*/ 2601582 h 2601582"/>
              <a:gd name="connsiteX31" fmla="*/ 6948972 w 11048575"/>
              <a:gd name="connsiteY31" fmla="*/ 2601582 h 2601582"/>
              <a:gd name="connsiteX32" fmla="*/ 6367468 w 11048575"/>
              <a:gd name="connsiteY32" fmla="*/ 2601582 h 2601582"/>
              <a:gd name="connsiteX33" fmla="*/ 6006936 w 11048575"/>
              <a:gd name="connsiteY33" fmla="*/ 2601582 h 2601582"/>
              <a:gd name="connsiteX34" fmla="*/ 5314946 w 11048575"/>
              <a:gd name="connsiteY34" fmla="*/ 2601582 h 2601582"/>
              <a:gd name="connsiteX35" fmla="*/ 4512471 w 11048575"/>
              <a:gd name="connsiteY35" fmla="*/ 2601582 h 2601582"/>
              <a:gd name="connsiteX36" fmla="*/ 4041452 w 11048575"/>
              <a:gd name="connsiteY36" fmla="*/ 2601582 h 2601582"/>
              <a:gd name="connsiteX37" fmla="*/ 3238977 w 11048575"/>
              <a:gd name="connsiteY37" fmla="*/ 2601582 h 2601582"/>
              <a:gd name="connsiteX38" fmla="*/ 2657473 w 11048575"/>
              <a:gd name="connsiteY38" fmla="*/ 2601582 h 2601582"/>
              <a:gd name="connsiteX39" fmla="*/ 1854998 w 11048575"/>
              <a:gd name="connsiteY39" fmla="*/ 2601582 h 2601582"/>
              <a:gd name="connsiteX40" fmla="*/ 1052522 w 11048575"/>
              <a:gd name="connsiteY40" fmla="*/ 2601582 h 2601582"/>
              <a:gd name="connsiteX41" fmla="*/ 691990 w 11048575"/>
              <a:gd name="connsiteY41" fmla="*/ 2601582 h 2601582"/>
              <a:gd name="connsiteX42" fmla="*/ 0 w 11048575"/>
              <a:gd name="connsiteY42" fmla="*/ 2601582 h 2601582"/>
              <a:gd name="connsiteX43" fmla="*/ 0 w 11048575"/>
              <a:gd name="connsiteY43" fmla="*/ 2081266 h 2601582"/>
              <a:gd name="connsiteX44" fmla="*/ 0 w 11048575"/>
              <a:gd name="connsiteY44" fmla="*/ 1508918 h 2601582"/>
              <a:gd name="connsiteX45" fmla="*/ 0 w 11048575"/>
              <a:gd name="connsiteY45" fmla="*/ 1066649 h 2601582"/>
              <a:gd name="connsiteX46" fmla="*/ 0 w 11048575"/>
              <a:gd name="connsiteY46" fmla="*/ 624380 h 2601582"/>
              <a:gd name="connsiteX47" fmla="*/ 0 w 11048575"/>
              <a:gd name="connsiteY47" fmla="*/ 0 h 2601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048575" h="2601582" fill="none" extrusionOk="0">
                <a:moveTo>
                  <a:pt x="0" y="0"/>
                </a:moveTo>
                <a:cubicBezTo>
                  <a:pt x="303368" y="-20657"/>
                  <a:pt x="569349" y="7746"/>
                  <a:pt x="802475" y="0"/>
                </a:cubicBezTo>
                <a:cubicBezTo>
                  <a:pt x="1035602" y="-7746"/>
                  <a:pt x="1174632" y="67494"/>
                  <a:pt x="1494465" y="0"/>
                </a:cubicBezTo>
                <a:cubicBezTo>
                  <a:pt x="1814298" y="-67494"/>
                  <a:pt x="1937831" y="32870"/>
                  <a:pt x="2296941" y="0"/>
                </a:cubicBezTo>
                <a:cubicBezTo>
                  <a:pt x="2656051" y="-32870"/>
                  <a:pt x="2680285" y="53526"/>
                  <a:pt x="2878445" y="0"/>
                </a:cubicBezTo>
                <a:cubicBezTo>
                  <a:pt x="3076605" y="-53526"/>
                  <a:pt x="3339211" y="56813"/>
                  <a:pt x="3570434" y="0"/>
                </a:cubicBezTo>
                <a:cubicBezTo>
                  <a:pt x="3801657" y="-56813"/>
                  <a:pt x="3864735" y="60076"/>
                  <a:pt x="4151938" y="0"/>
                </a:cubicBezTo>
                <a:cubicBezTo>
                  <a:pt x="4439141" y="-60076"/>
                  <a:pt x="4614543" y="32616"/>
                  <a:pt x="4733442" y="0"/>
                </a:cubicBezTo>
                <a:cubicBezTo>
                  <a:pt x="4852341" y="-32616"/>
                  <a:pt x="5134162" y="57116"/>
                  <a:pt x="5314946" y="0"/>
                </a:cubicBezTo>
                <a:cubicBezTo>
                  <a:pt x="5495730" y="-57116"/>
                  <a:pt x="5509109" y="27126"/>
                  <a:pt x="5564993" y="0"/>
                </a:cubicBezTo>
                <a:cubicBezTo>
                  <a:pt x="5620877" y="-27126"/>
                  <a:pt x="6016065" y="829"/>
                  <a:pt x="6256982" y="0"/>
                </a:cubicBezTo>
                <a:cubicBezTo>
                  <a:pt x="6497899" y="-829"/>
                  <a:pt x="6445326" y="29828"/>
                  <a:pt x="6507029" y="0"/>
                </a:cubicBezTo>
                <a:cubicBezTo>
                  <a:pt x="6568732" y="-29828"/>
                  <a:pt x="6823659" y="60962"/>
                  <a:pt x="7088533" y="0"/>
                </a:cubicBezTo>
                <a:cubicBezTo>
                  <a:pt x="7353407" y="-60962"/>
                  <a:pt x="7708522" y="56254"/>
                  <a:pt x="7891009" y="0"/>
                </a:cubicBezTo>
                <a:cubicBezTo>
                  <a:pt x="8073496" y="-56254"/>
                  <a:pt x="8386261" y="93979"/>
                  <a:pt x="8693484" y="0"/>
                </a:cubicBezTo>
                <a:cubicBezTo>
                  <a:pt x="9000707" y="-93979"/>
                  <a:pt x="9240138" y="6062"/>
                  <a:pt x="9385474" y="0"/>
                </a:cubicBezTo>
                <a:cubicBezTo>
                  <a:pt x="9530810" y="-6062"/>
                  <a:pt x="9712953" y="40956"/>
                  <a:pt x="9856492" y="0"/>
                </a:cubicBezTo>
                <a:cubicBezTo>
                  <a:pt x="10000031" y="-40956"/>
                  <a:pt x="10038363" y="1716"/>
                  <a:pt x="10106539" y="0"/>
                </a:cubicBezTo>
                <a:cubicBezTo>
                  <a:pt x="10174715" y="-1716"/>
                  <a:pt x="10592742" y="895"/>
                  <a:pt x="11048575" y="0"/>
                </a:cubicBezTo>
                <a:cubicBezTo>
                  <a:pt x="11109826" y="218327"/>
                  <a:pt x="11033443" y="322031"/>
                  <a:pt x="11048575" y="546332"/>
                </a:cubicBezTo>
                <a:cubicBezTo>
                  <a:pt x="11063707" y="770633"/>
                  <a:pt x="11016033" y="889993"/>
                  <a:pt x="11048575" y="1040633"/>
                </a:cubicBezTo>
                <a:cubicBezTo>
                  <a:pt x="11081117" y="1191273"/>
                  <a:pt x="11026930" y="1404411"/>
                  <a:pt x="11048575" y="1612981"/>
                </a:cubicBezTo>
                <a:cubicBezTo>
                  <a:pt x="11070220" y="1821551"/>
                  <a:pt x="11026912" y="1957825"/>
                  <a:pt x="11048575" y="2081266"/>
                </a:cubicBezTo>
                <a:cubicBezTo>
                  <a:pt x="11070238" y="2204708"/>
                  <a:pt x="11012317" y="2443748"/>
                  <a:pt x="11048575" y="2601582"/>
                </a:cubicBezTo>
                <a:cubicBezTo>
                  <a:pt x="10918069" y="2641400"/>
                  <a:pt x="10784650" y="2579198"/>
                  <a:pt x="10688043" y="2601582"/>
                </a:cubicBezTo>
                <a:cubicBezTo>
                  <a:pt x="10591436" y="2623966"/>
                  <a:pt x="10491469" y="2575373"/>
                  <a:pt x="10437996" y="2601582"/>
                </a:cubicBezTo>
                <a:cubicBezTo>
                  <a:pt x="10384523" y="2627791"/>
                  <a:pt x="9977188" y="2560875"/>
                  <a:pt x="9635520" y="2601582"/>
                </a:cubicBezTo>
                <a:cubicBezTo>
                  <a:pt x="9293852" y="2642289"/>
                  <a:pt x="9277091" y="2568836"/>
                  <a:pt x="9164502" y="2601582"/>
                </a:cubicBezTo>
                <a:cubicBezTo>
                  <a:pt x="9051913" y="2634328"/>
                  <a:pt x="8715212" y="2569023"/>
                  <a:pt x="8472513" y="2601582"/>
                </a:cubicBezTo>
                <a:cubicBezTo>
                  <a:pt x="8229814" y="2634141"/>
                  <a:pt x="8289633" y="2583616"/>
                  <a:pt x="8222466" y="2601582"/>
                </a:cubicBezTo>
                <a:cubicBezTo>
                  <a:pt x="8155299" y="2619548"/>
                  <a:pt x="7642411" y="2506354"/>
                  <a:pt x="7419990" y="2601582"/>
                </a:cubicBezTo>
                <a:cubicBezTo>
                  <a:pt x="7197569" y="2696810"/>
                  <a:pt x="7145704" y="2580064"/>
                  <a:pt x="6948972" y="2601582"/>
                </a:cubicBezTo>
                <a:cubicBezTo>
                  <a:pt x="6752240" y="2623100"/>
                  <a:pt x="6654953" y="2562641"/>
                  <a:pt x="6367468" y="2601582"/>
                </a:cubicBezTo>
                <a:cubicBezTo>
                  <a:pt x="6079983" y="2640523"/>
                  <a:pt x="6102843" y="2584141"/>
                  <a:pt x="6006936" y="2601582"/>
                </a:cubicBezTo>
                <a:cubicBezTo>
                  <a:pt x="5911029" y="2619023"/>
                  <a:pt x="5660147" y="2537323"/>
                  <a:pt x="5314946" y="2601582"/>
                </a:cubicBezTo>
                <a:cubicBezTo>
                  <a:pt x="4969745" y="2665841"/>
                  <a:pt x="4682482" y="2576124"/>
                  <a:pt x="4512471" y="2601582"/>
                </a:cubicBezTo>
                <a:cubicBezTo>
                  <a:pt x="4342461" y="2627040"/>
                  <a:pt x="4223217" y="2589724"/>
                  <a:pt x="4041452" y="2601582"/>
                </a:cubicBezTo>
                <a:cubicBezTo>
                  <a:pt x="3859687" y="2613440"/>
                  <a:pt x="3569365" y="2537976"/>
                  <a:pt x="3238977" y="2601582"/>
                </a:cubicBezTo>
                <a:cubicBezTo>
                  <a:pt x="2908590" y="2665188"/>
                  <a:pt x="2856416" y="2596712"/>
                  <a:pt x="2657473" y="2601582"/>
                </a:cubicBezTo>
                <a:cubicBezTo>
                  <a:pt x="2458530" y="2606452"/>
                  <a:pt x="2139486" y="2574717"/>
                  <a:pt x="1854998" y="2601582"/>
                </a:cubicBezTo>
                <a:cubicBezTo>
                  <a:pt x="1570510" y="2628447"/>
                  <a:pt x="1432576" y="2583071"/>
                  <a:pt x="1052522" y="2601582"/>
                </a:cubicBezTo>
                <a:cubicBezTo>
                  <a:pt x="672468" y="2620093"/>
                  <a:pt x="871690" y="2570419"/>
                  <a:pt x="691990" y="2601582"/>
                </a:cubicBezTo>
                <a:cubicBezTo>
                  <a:pt x="512290" y="2632745"/>
                  <a:pt x="238010" y="2567070"/>
                  <a:pt x="0" y="2601582"/>
                </a:cubicBezTo>
                <a:cubicBezTo>
                  <a:pt x="-4651" y="2348520"/>
                  <a:pt x="10771" y="2275815"/>
                  <a:pt x="0" y="2081266"/>
                </a:cubicBezTo>
                <a:cubicBezTo>
                  <a:pt x="-10771" y="1886717"/>
                  <a:pt x="5729" y="1673071"/>
                  <a:pt x="0" y="1508918"/>
                </a:cubicBezTo>
                <a:cubicBezTo>
                  <a:pt x="-5729" y="1344765"/>
                  <a:pt x="4589" y="1277118"/>
                  <a:pt x="0" y="1066649"/>
                </a:cubicBezTo>
                <a:cubicBezTo>
                  <a:pt x="-4589" y="856180"/>
                  <a:pt x="33390" y="829260"/>
                  <a:pt x="0" y="624380"/>
                </a:cubicBezTo>
                <a:cubicBezTo>
                  <a:pt x="-33390" y="419500"/>
                  <a:pt x="55067" y="222542"/>
                  <a:pt x="0" y="0"/>
                </a:cubicBezTo>
                <a:close/>
              </a:path>
              <a:path w="11048575" h="2601582" stroke="0" extrusionOk="0">
                <a:moveTo>
                  <a:pt x="0" y="0"/>
                </a:moveTo>
                <a:cubicBezTo>
                  <a:pt x="107337" y="-33129"/>
                  <a:pt x="340628" y="44954"/>
                  <a:pt x="471018" y="0"/>
                </a:cubicBezTo>
                <a:cubicBezTo>
                  <a:pt x="601408" y="-44954"/>
                  <a:pt x="640283" y="18815"/>
                  <a:pt x="721065" y="0"/>
                </a:cubicBezTo>
                <a:cubicBezTo>
                  <a:pt x="801847" y="-18815"/>
                  <a:pt x="1190530" y="9686"/>
                  <a:pt x="1523540" y="0"/>
                </a:cubicBezTo>
                <a:cubicBezTo>
                  <a:pt x="1856551" y="-9686"/>
                  <a:pt x="1765978" y="7102"/>
                  <a:pt x="1994559" y="0"/>
                </a:cubicBezTo>
                <a:cubicBezTo>
                  <a:pt x="2223140" y="-7102"/>
                  <a:pt x="2244929" y="5955"/>
                  <a:pt x="2465577" y="0"/>
                </a:cubicBezTo>
                <a:cubicBezTo>
                  <a:pt x="2686225" y="-5955"/>
                  <a:pt x="3002291" y="30094"/>
                  <a:pt x="3268052" y="0"/>
                </a:cubicBezTo>
                <a:cubicBezTo>
                  <a:pt x="3533814" y="-30094"/>
                  <a:pt x="3482576" y="23511"/>
                  <a:pt x="3628585" y="0"/>
                </a:cubicBezTo>
                <a:cubicBezTo>
                  <a:pt x="3774594" y="-23511"/>
                  <a:pt x="4132166" y="11292"/>
                  <a:pt x="4431060" y="0"/>
                </a:cubicBezTo>
                <a:cubicBezTo>
                  <a:pt x="4729954" y="-11292"/>
                  <a:pt x="4953720" y="74134"/>
                  <a:pt x="5233536" y="0"/>
                </a:cubicBezTo>
                <a:cubicBezTo>
                  <a:pt x="5513352" y="-74134"/>
                  <a:pt x="5667688" y="21902"/>
                  <a:pt x="5815039" y="0"/>
                </a:cubicBezTo>
                <a:cubicBezTo>
                  <a:pt x="5962390" y="-21902"/>
                  <a:pt x="6329222" y="58574"/>
                  <a:pt x="6617515" y="0"/>
                </a:cubicBezTo>
                <a:cubicBezTo>
                  <a:pt x="6905808" y="-58574"/>
                  <a:pt x="6863305" y="41974"/>
                  <a:pt x="7088533" y="0"/>
                </a:cubicBezTo>
                <a:cubicBezTo>
                  <a:pt x="7313761" y="-41974"/>
                  <a:pt x="7459629" y="3144"/>
                  <a:pt x="7559551" y="0"/>
                </a:cubicBezTo>
                <a:cubicBezTo>
                  <a:pt x="7659473" y="-3144"/>
                  <a:pt x="7976891" y="35739"/>
                  <a:pt x="8251541" y="0"/>
                </a:cubicBezTo>
                <a:cubicBezTo>
                  <a:pt x="8526191" y="-35739"/>
                  <a:pt x="8535347" y="21607"/>
                  <a:pt x="8722559" y="0"/>
                </a:cubicBezTo>
                <a:cubicBezTo>
                  <a:pt x="8909771" y="-21607"/>
                  <a:pt x="9191655" y="95181"/>
                  <a:pt x="9525035" y="0"/>
                </a:cubicBezTo>
                <a:cubicBezTo>
                  <a:pt x="9858415" y="-95181"/>
                  <a:pt x="9985556" y="69382"/>
                  <a:pt x="10327510" y="0"/>
                </a:cubicBezTo>
                <a:cubicBezTo>
                  <a:pt x="10669465" y="-69382"/>
                  <a:pt x="10889432" y="37094"/>
                  <a:pt x="11048575" y="0"/>
                </a:cubicBezTo>
                <a:cubicBezTo>
                  <a:pt x="11097697" y="178300"/>
                  <a:pt x="10995932" y="390461"/>
                  <a:pt x="11048575" y="494301"/>
                </a:cubicBezTo>
                <a:cubicBezTo>
                  <a:pt x="11101218" y="598141"/>
                  <a:pt x="11033207" y="793532"/>
                  <a:pt x="11048575" y="936570"/>
                </a:cubicBezTo>
                <a:cubicBezTo>
                  <a:pt x="11063943" y="1079608"/>
                  <a:pt x="11010827" y="1262698"/>
                  <a:pt x="11048575" y="1404854"/>
                </a:cubicBezTo>
                <a:cubicBezTo>
                  <a:pt x="11086323" y="1547010"/>
                  <a:pt x="11041266" y="1704898"/>
                  <a:pt x="11048575" y="1951187"/>
                </a:cubicBezTo>
                <a:cubicBezTo>
                  <a:pt x="11055884" y="2197476"/>
                  <a:pt x="10995812" y="2420834"/>
                  <a:pt x="11048575" y="2601582"/>
                </a:cubicBezTo>
                <a:cubicBezTo>
                  <a:pt x="10934783" y="2635747"/>
                  <a:pt x="10790884" y="2592877"/>
                  <a:pt x="10688043" y="2601582"/>
                </a:cubicBezTo>
                <a:cubicBezTo>
                  <a:pt x="10585202" y="2610287"/>
                  <a:pt x="10492512" y="2577012"/>
                  <a:pt x="10437996" y="2601582"/>
                </a:cubicBezTo>
                <a:cubicBezTo>
                  <a:pt x="10383480" y="2626152"/>
                  <a:pt x="10277330" y="2578310"/>
                  <a:pt x="10187949" y="2601582"/>
                </a:cubicBezTo>
                <a:cubicBezTo>
                  <a:pt x="10098568" y="2624854"/>
                  <a:pt x="9877580" y="2596353"/>
                  <a:pt x="9606445" y="2601582"/>
                </a:cubicBezTo>
                <a:cubicBezTo>
                  <a:pt x="9335310" y="2606811"/>
                  <a:pt x="9323438" y="2566403"/>
                  <a:pt x="9245913" y="2601582"/>
                </a:cubicBezTo>
                <a:cubicBezTo>
                  <a:pt x="9168388" y="2636761"/>
                  <a:pt x="8884890" y="2589576"/>
                  <a:pt x="8553923" y="2601582"/>
                </a:cubicBezTo>
                <a:cubicBezTo>
                  <a:pt x="8222956" y="2613588"/>
                  <a:pt x="8294623" y="2584288"/>
                  <a:pt x="8193391" y="2601582"/>
                </a:cubicBezTo>
                <a:cubicBezTo>
                  <a:pt x="8092159" y="2618876"/>
                  <a:pt x="7793997" y="2566133"/>
                  <a:pt x="7501401" y="2601582"/>
                </a:cubicBezTo>
                <a:cubicBezTo>
                  <a:pt x="7208805" y="2637031"/>
                  <a:pt x="7371621" y="2598813"/>
                  <a:pt x="7251354" y="2601582"/>
                </a:cubicBezTo>
                <a:cubicBezTo>
                  <a:pt x="7131087" y="2604351"/>
                  <a:pt x="6713299" y="2522064"/>
                  <a:pt x="6559365" y="2601582"/>
                </a:cubicBezTo>
                <a:cubicBezTo>
                  <a:pt x="6405431" y="2681100"/>
                  <a:pt x="6294575" y="2593947"/>
                  <a:pt x="6198832" y="2601582"/>
                </a:cubicBezTo>
                <a:cubicBezTo>
                  <a:pt x="6103089" y="2609217"/>
                  <a:pt x="5999844" y="2600812"/>
                  <a:pt x="5948785" y="2601582"/>
                </a:cubicBezTo>
                <a:cubicBezTo>
                  <a:pt x="5897726" y="2602352"/>
                  <a:pt x="5697321" y="2566626"/>
                  <a:pt x="5588253" y="2601582"/>
                </a:cubicBezTo>
                <a:cubicBezTo>
                  <a:pt x="5479185" y="2636538"/>
                  <a:pt x="5063895" y="2529914"/>
                  <a:pt x="4896263" y="2601582"/>
                </a:cubicBezTo>
                <a:cubicBezTo>
                  <a:pt x="4728631" y="2673250"/>
                  <a:pt x="4644856" y="2563106"/>
                  <a:pt x="4535731" y="2601582"/>
                </a:cubicBezTo>
                <a:cubicBezTo>
                  <a:pt x="4426606" y="2640058"/>
                  <a:pt x="4389846" y="2584334"/>
                  <a:pt x="4285684" y="2601582"/>
                </a:cubicBezTo>
                <a:cubicBezTo>
                  <a:pt x="4181522" y="2618830"/>
                  <a:pt x="4037278" y="2573647"/>
                  <a:pt x="3925152" y="2601582"/>
                </a:cubicBezTo>
                <a:cubicBezTo>
                  <a:pt x="3813026" y="2629517"/>
                  <a:pt x="3674282" y="2587217"/>
                  <a:pt x="3454133" y="2601582"/>
                </a:cubicBezTo>
                <a:cubicBezTo>
                  <a:pt x="3233984" y="2615947"/>
                  <a:pt x="3161276" y="2587859"/>
                  <a:pt x="2872630" y="2601582"/>
                </a:cubicBezTo>
                <a:cubicBezTo>
                  <a:pt x="2583984" y="2615305"/>
                  <a:pt x="2614085" y="2594094"/>
                  <a:pt x="2512097" y="2601582"/>
                </a:cubicBezTo>
                <a:cubicBezTo>
                  <a:pt x="2410109" y="2609070"/>
                  <a:pt x="2045640" y="2505938"/>
                  <a:pt x="1709622" y="2601582"/>
                </a:cubicBezTo>
                <a:cubicBezTo>
                  <a:pt x="1373604" y="2697226"/>
                  <a:pt x="1351202" y="2597345"/>
                  <a:pt x="1128118" y="2601582"/>
                </a:cubicBezTo>
                <a:cubicBezTo>
                  <a:pt x="905034" y="2605819"/>
                  <a:pt x="447268" y="2500054"/>
                  <a:pt x="0" y="2601582"/>
                </a:cubicBezTo>
                <a:cubicBezTo>
                  <a:pt x="-52414" y="2330923"/>
                  <a:pt x="2483" y="2311048"/>
                  <a:pt x="0" y="2055250"/>
                </a:cubicBezTo>
                <a:cubicBezTo>
                  <a:pt x="-2483" y="1799452"/>
                  <a:pt x="54785" y="1745098"/>
                  <a:pt x="0" y="1534933"/>
                </a:cubicBezTo>
                <a:cubicBezTo>
                  <a:pt x="-54785" y="1324768"/>
                  <a:pt x="18140" y="1207979"/>
                  <a:pt x="0" y="1040633"/>
                </a:cubicBezTo>
                <a:cubicBezTo>
                  <a:pt x="-18140" y="873287"/>
                  <a:pt x="22930" y="686818"/>
                  <a:pt x="0" y="494301"/>
                </a:cubicBezTo>
                <a:cubicBezTo>
                  <a:pt x="-22930" y="301784"/>
                  <a:pt x="20285" y="193279"/>
                  <a:pt x="0" y="0"/>
                </a:cubicBezTo>
                <a:close/>
              </a:path>
            </a:pathLst>
          </a:custGeom>
          <a:ln w="63500">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sp>
        <p:nvSpPr>
          <p:cNvPr id="13" name="TextBox 12">
            <a:extLst>
              <a:ext uri="{FF2B5EF4-FFF2-40B4-BE49-F238E27FC236}">
                <a16:creationId xmlns:a16="http://schemas.microsoft.com/office/drawing/2014/main" id="{EA801760-5A2E-281B-4A3B-AAF3F7A88592}"/>
              </a:ext>
            </a:extLst>
          </p:cNvPr>
          <p:cNvSpPr txBox="1"/>
          <p:nvPr/>
        </p:nvSpPr>
        <p:spPr>
          <a:xfrm>
            <a:off x="473529" y="5551714"/>
            <a:ext cx="10178684" cy="461665"/>
          </a:xfrm>
          <a:prstGeom prst="rect">
            <a:avLst/>
          </a:prstGeom>
          <a:noFill/>
        </p:spPr>
        <p:txBody>
          <a:bodyPr wrap="none" rtlCol="0">
            <a:spAutoFit/>
          </a:bodyPr>
          <a:lstStyle/>
          <a:p>
            <a:r>
              <a:rPr lang="en-GB" sz="2400" dirty="0">
                <a:effectLst/>
                <a:latin typeface="Times New Roman" panose="02020603050405020304" pitchFamily="18" charset="0"/>
              </a:rPr>
              <a:t>N. </a:t>
            </a:r>
            <a:r>
              <a:rPr lang="en-GB" sz="2400" dirty="0" err="1">
                <a:effectLst/>
                <a:latin typeface="Times New Roman" panose="02020603050405020304" pitchFamily="18" charset="0"/>
              </a:rPr>
              <a:t>Biljanovska</a:t>
            </a:r>
            <a:r>
              <a:rPr lang="en-GB" sz="2400" dirty="0">
                <a:latin typeface="Times New Roman" panose="02020603050405020304" pitchFamily="18" charset="0"/>
              </a:rPr>
              <a:t>, </a:t>
            </a:r>
            <a:r>
              <a:rPr lang="en-GB" sz="2400" dirty="0">
                <a:effectLst/>
                <a:latin typeface="Times New Roman" panose="02020603050405020304" pitchFamily="18" charset="0"/>
              </a:rPr>
              <a:t>S. Chen, “Differential Effects of Macroprudential Policy,” 2023. </a:t>
            </a:r>
            <a:endParaRPr lang="en-GB" sz="2400" dirty="0"/>
          </a:p>
        </p:txBody>
      </p:sp>
    </p:spTree>
    <p:extLst>
      <p:ext uri="{BB962C8B-B14F-4D97-AF65-F5344CB8AC3E}">
        <p14:creationId xmlns:p14="http://schemas.microsoft.com/office/powerpoint/2010/main" val="2824759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4DA9A-0E56-5846-8D30-1992A24A766E}"/>
              </a:ext>
            </a:extLst>
          </p:cNvPr>
          <p:cNvSpPr>
            <a:spLocks noGrp="1"/>
          </p:cNvSpPr>
          <p:nvPr>
            <p:ph type="title"/>
          </p:nvPr>
        </p:nvSpPr>
        <p:spPr>
          <a:xfrm>
            <a:off x="838200" y="1827145"/>
            <a:ext cx="10515600" cy="3203709"/>
          </a:xfrm>
        </p:spPr>
        <p:txBody>
          <a:bodyPr>
            <a:normAutofit fontScale="90000"/>
          </a:bodyPr>
          <a:lstStyle/>
          <a:p>
            <a:r>
              <a:rPr lang="en-AT" sz="8800" b="1" dirty="0"/>
              <a:t>Features </a:t>
            </a:r>
            <a:br>
              <a:rPr lang="en-AT" sz="8800" b="1" dirty="0"/>
            </a:br>
            <a:r>
              <a:rPr lang="en-AT" sz="8800" b="1" dirty="0"/>
              <a:t>and </a:t>
            </a:r>
            <a:br>
              <a:rPr lang="en-AT" sz="8800" b="1" dirty="0"/>
            </a:br>
            <a:r>
              <a:rPr lang="en-AT" sz="8800" b="1" dirty="0"/>
              <a:t>Labels.</a:t>
            </a:r>
          </a:p>
        </p:txBody>
      </p:sp>
      <p:sp>
        <p:nvSpPr>
          <p:cNvPr id="4" name="Footer Placeholder 3">
            <a:extLst>
              <a:ext uri="{FF2B5EF4-FFF2-40B4-BE49-F238E27FC236}">
                <a16:creationId xmlns:a16="http://schemas.microsoft.com/office/drawing/2014/main" id="{BF4B43C6-86B5-144B-9040-4829B6385EE3}"/>
              </a:ext>
            </a:extLst>
          </p:cNvPr>
          <p:cNvSpPr>
            <a:spLocks noGrp="1"/>
          </p:cNvSpPr>
          <p:nvPr>
            <p:ph type="ftr" sz="quarter" idx="11"/>
          </p:nvPr>
        </p:nvSpPr>
        <p:spPr/>
        <p:txBody>
          <a:bodyPr/>
          <a:lstStyle/>
          <a:p>
            <a:r>
              <a:rPr lang="en-GB"/>
              <a:t>DI Dr.techn. Alexander Jung</a:t>
            </a:r>
            <a:endParaRPr lang="en-GB" dirty="0"/>
          </a:p>
        </p:txBody>
      </p:sp>
      <p:sp>
        <p:nvSpPr>
          <p:cNvPr id="3" name="Slide Number Placeholder 2">
            <a:extLst>
              <a:ext uri="{FF2B5EF4-FFF2-40B4-BE49-F238E27FC236}">
                <a16:creationId xmlns:a16="http://schemas.microsoft.com/office/drawing/2014/main" id="{97932561-2A18-7F4C-AD1A-18D7F8A38525}"/>
              </a:ext>
            </a:extLst>
          </p:cNvPr>
          <p:cNvSpPr>
            <a:spLocks noGrp="1"/>
          </p:cNvSpPr>
          <p:nvPr>
            <p:ph type="sldNum" sz="quarter" idx="12"/>
          </p:nvPr>
        </p:nvSpPr>
        <p:spPr/>
        <p:txBody>
          <a:bodyPr/>
          <a:lstStyle/>
          <a:p>
            <a:fld id="{AC1633F7-ACB1-754E-B76E-ED72C708EAF6}" type="slidenum">
              <a:rPr lang="en-AT" smtClean="0"/>
              <a:pPr/>
              <a:t>32</a:t>
            </a:fld>
            <a:endParaRPr lang="en-AT" dirty="0"/>
          </a:p>
        </p:txBody>
      </p:sp>
      <p:sp>
        <p:nvSpPr>
          <p:cNvPr id="6" name="Date Placeholder 5">
            <a:extLst>
              <a:ext uri="{FF2B5EF4-FFF2-40B4-BE49-F238E27FC236}">
                <a16:creationId xmlns:a16="http://schemas.microsoft.com/office/drawing/2014/main" id="{9351273A-F089-2599-3646-48740D65F346}"/>
              </a:ext>
            </a:extLst>
          </p:cNvPr>
          <p:cNvSpPr>
            <a:spLocks noGrp="1"/>
          </p:cNvSpPr>
          <p:nvPr>
            <p:ph type="dt" sz="half" idx="10"/>
          </p:nvPr>
        </p:nvSpPr>
        <p:spPr/>
        <p:txBody>
          <a:bodyPr/>
          <a:lstStyle/>
          <a:p>
            <a:fld id="{41F648C3-A0C4-ED45-9F92-A4FDF72BC0AD}" type="datetime1">
              <a:rPr lang="en-US" smtClean="0"/>
              <a:t>5/26/23</a:t>
            </a:fld>
            <a:endParaRPr lang="en-GB"/>
          </a:p>
        </p:txBody>
      </p:sp>
    </p:spTree>
    <p:extLst>
      <p:ext uri="{BB962C8B-B14F-4D97-AF65-F5344CB8AC3E}">
        <p14:creationId xmlns:p14="http://schemas.microsoft.com/office/powerpoint/2010/main" val="2051340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4DA9A-0E56-5846-8D30-1992A24A766E}"/>
              </a:ext>
            </a:extLst>
          </p:cNvPr>
          <p:cNvSpPr>
            <a:spLocks noGrp="1"/>
          </p:cNvSpPr>
          <p:nvPr>
            <p:ph type="title"/>
          </p:nvPr>
        </p:nvSpPr>
        <p:spPr>
          <a:xfrm>
            <a:off x="187960" y="-92435"/>
            <a:ext cx="11165840" cy="2246356"/>
          </a:xfrm>
        </p:spPr>
        <p:txBody>
          <a:bodyPr>
            <a:normAutofit/>
          </a:bodyPr>
          <a:lstStyle/>
          <a:p>
            <a:r>
              <a:rPr lang="en-AT" sz="5400" b="1" dirty="0"/>
              <a:t>datapoint characterized by </a:t>
            </a:r>
            <a:endParaRPr lang="en-AT" sz="5400" b="1" dirty="0">
              <a:solidFill>
                <a:srgbClr val="FF0000"/>
              </a:solidFill>
            </a:endParaRPr>
          </a:p>
        </p:txBody>
      </p:sp>
      <p:sp>
        <p:nvSpPr>
          <p:cNvPr id="4" name="Footer Placeholder 3">
            <a:extLst>
              <a:ext uri="{FF2B5EF4-FFF2-40B4-BE49-F238E27FC236}">
                <a16:creationId xmlns:a16="http://schemas.microsoft.com/office/drawing/2014/main" id="{BF4B43C6-86B5-144B-9040-4829B6385EE3}"/>
              </a:ext>
            </a:extLst>
          </p:cNvPr>
          <p:cNvSpPr>
            <a:spLocks noGrp="1"/>
          </p:cNvSpPr>
          <p:nvPr>
            <p:ph type="ftr" sz="quarter" idx="11"/>
          </p:nvPr>
        </p:nvSpPr>
        <p:spPr/>
        <p:txBody>
          <a:bodyPr/>
          <a:lstStyle/>
          <a:p>
            <a:r>
              <a:rPr lang="en-GB"/>
              <a:t>DI Dr.techn. Alexander Jung</a:t>
            </a:r>
            <a:endParaRPr lang="en-GB" dirty="0"/>
          </a:p>
        </p:txBody>
      </p:sp>
      <p:sp>
        <p:nvSpPr>
          <p:cNvPr id="3" name="Slide Number Placeholder 2">
            <a:extLst>
              <a:ext uri="{FF2B5EF4-FFF2-40B4-BE49-F238E27FC236}">
                <a16:creationId xmlns:a16="http://schemas.microsoft.com/office/drawing/2014/main" id="{97932561-2A18-7F4C-AD1A-18D7F8A38525}"/>
              </a:ext>
            </a:extLst>
          </p:cNvPr>
          <p:cNvSpPr>
            <a:spLocks noGrp="1"/>
          </p:cNvSpPr>
          <p:nvPr>
            <p:ph type="sldNum" sz="quarter" idx="12"/>
          </p:nvPr>
        </p:nvSpPr>
        <p:spPr/>
        <p:txBody>
          <a:bodyPr/>
          <a:lstStyle/>
          <a:p>
            <a:fld id="{AC1633F7-ACB1-754E-B76E-ED72C708EAF6}" type="slidenum">
              <a:rPr lang="en-AT" smtClean="0"/>
              <a:pPr/>
              <a:t>33</a:t>
            </a:fld>
            <a:endParaRPr lang="en-AT" dirty="0"/>
          </a:p>
        </p:txBody>
      </p:sp>
      <p:sp>
        <p:nvSpPr>
          <p:cNvPr id="5" name="TextBox 4">
            <a:extLst>
              <a:ext uri="{FF2B5EF4-FFF2-40B4-BE49-F238E27FC236}">
                <a16:creationId xmlns:a16="http://schemas.microsoft.com/office/drawing/2014/main" id="{A2F19201-679F-C544-8B35-437D08F2C903}"/>
              </a:ext>
            </a:extLst>
          </p:cNvPr>
          <p:cNvSpPr txBox="1"/>
          <p:nvPr/>
        </p:nvSpPr>
        <p:spPr>
          <a:xfrm>
            <a:off x="187960" y="1562283"/>
            <a:ext cx="11760200" cy="4247317"/>
          </a:xfrm>
          <a:prstGeom prst="rect">
            <a:avLst/>
          </a:prstGeom>
          <a:noFill/>
        </p:spPr>
        <p:txBody>
          <a:bodyPr wrap="square" rtlCol="0">
            <a:spAutoFit/>
          </a:bodyPr>
          <a:lstStyle/>
          <a:p>
            <a:pPr marL="685800" indent="-685800">
              <a:spcBef>
                <a:spcPct val="0"/>
              </a:spcBef>
              <a:buFont typeface="Arial" panose="020B0604020202020204" pitchFamily="34" charset="0"/>
              <a:buChar char="•"/>
            </a:pPr>
            <a:r>
              <a:rPr lang="en-AT" sz="5400" b="1" dirty="0">
                <a:solidFill>
                  <a:srgbClr val="FF0000"/>
                </a:solidFill>
                <a:latin typeface="+mj-lt"/>
                <a:ea typeface="+mj-ea"/>
                <a:cs typeface="+mj-cs"/>
              </a:rPr>
              <a:t>features</a:t>
            </a:r>
            <a:r>
              <a:rPr lang="en-AT" sz="5400" b="1" dirty="0">
                <a:latin typeface="+mj-lt"/>
                <a:ea typeface="+mj-ea"/>
                <a:cs typeface="+mj-cs"/>
              </a:rPr>
              <a:t>: </a:t>
            </a:r>
            <a:r>
              <a:rPr lang="en-AT" sz="5400" b="1" dirty="0">
                <a:solidFill>
                  <a:srgbClr val="FF0000"/>
                </a:solidFill>
                <a:latin typeface="+mj-lt"/>
                <a:ea typeface="+mj-ea"/>
                <a:cs typeface="+mj-cs"/>
              </a:rPr>
              <a:t>low-level properties</a:t>
            </a:r>
            <a:r>
              <a:rPr lang="en-AT" sz="5400" b="1" dirty="0">
                <a:latin typeface="+mj-lt"/>
                <a:ea typeface="+mj-ea"/>
                <a:cs typeface="+mj-cs"/>
              </a:rPr>
              <a:t>; easy to measure/compute</a:t>
            </a:r>
          </a:p>
          <a:p>
            <a:pPr>
              <a:spcBef>
                <a:spcPct val="0"/>
              </a:spcBef>
            </a:pPr>
            <a:endParaRPr lang="en-AT" sz="5400" b="1" dirty="0">
              <a:latin typeface="+mj-lt"/>
              <a:ea typeface="+mj-ea"/>
              <a:cs typeface="+mj-cs"/>
            </a:endParaRPr>
          </a:p>
          <a:p>
            <a:pPr marL="685800" indent="-685800">
              <a:spcBef>
                <a:spcPct val="0"/>
              </a:spcBef>
              <a:buFont typeface="Arial" panose="020B0604020202020204" pitchFamily="34" charset="0"/>
              <a:buChar char="•"/>
            </a:pPr>
            <a:r>
              <a:rPr lang="en-GB" sz="5400" b="1" dirty="0">
                <a:solidFill>
                  <a:srgbClr val="FF0000"/>
                </a:solidFill>
                <a:latin typeface="+mj-lt"/>
                <a:ea typeface="+mj-ea"/>
                <a:cs typeface="+mj-cs"/>
              </a:rPr>
              <a:t>labels</a:t>
            </a:r>
            <a:r>
              <a:rPr lang="en-GB" sz="5400" b="1" dirty="0">
                <a:latin typeface="+mj-lt"/>
                <a:ea typeface="+mj-ea"/>
                <a:cs typeface="+mj-cs"/>
              </a:rPr>
              <a:t>: </a:t>
            </a:r>
            <a:r>
              <a:rPr lang="en-GB" sz="5400" b="1" dirty="0">
                <a:solidFill>
                  <a:srgbClr val="FF0000"/>
                </a:solidFill>
                <a:latin typeface="+mj-lt"/>
                <a:ea typeface="+mj-ea"/>
                <a:cs typeface="+mj-cs"/>
              </a:rPr>
              <a:t>high-level quantity of interest</a:t>
            </a:r>
            <a:r>
              <a:rPr lang="en-GB" sz="5400" b="1" dirty="0">
                <a:latin typeface="+mj-lt"/>
                <a:ea typeface="+mj-ea"/>
                <a:cs typeface="+mj-cs"/>
              </a:rPr>
              <a:t>; difficult to measure/determine</a:t>
            </a:r>
          </a:p>
        </p:txBody>
      </p:sp>
      <p:sp>
        <p:nvSpPr>
          <p:cNvPr id="7" name="Date Placeholder 6">
            <a:extLst>
              <a:ext uri="{FF2B5EF4-FFF2-40B4-BE49-F238E27FC236}">
                <a16:creationId xmlns:a16="http://schemas.microsoft.com/office/drawing/2014/main" id="{1B042AC6-A16C-7629-847F-7D2213CBBAE5}"/>
              </a:ext>
            </a:extLst>
          </p:cNvPr>
          <p:cNvSpPr>
            <a:spLocks noGrp="1"/>
          </p:cNvSpPr>
          <p:nvPr>
            <p:ph type="dt" sz="half" idx="10"/>
          </p:nvPr>
        </p:nvSpPr>
        <p:spPr/>
        <p:txBody>
          <a:bodyPr/>
          <a:lstStyle/>
          <a:p>
            <a:fld id="{9130EF00-170A-2B43-93C2-034B442DBF3C}" type="datetime1">
              <a:rPr lang="en-US" smtClean="0"/>
              <a:t>5/26/23</a:t>
            </a:fld>
            <a:endParaRPr lang="en-GB"/>
          </a:p>
        </p:txBody>
      </p:sp>
    </p:spTree>
    <p:extLst>
      <p:ext uri="{BB962C8B-B14F-4D97-AF65-F5344CB8AC3E}">
        <p14:creationId xmlns:p14="http://schemas.microsoft.com/office/powerpoint/2010/main" val="638720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4DA9A-0E56-5846-8D30-1992A24A766E}"/>
              </a:ext>
            </a:extLst>
          </p:cNvPr>
          <p:cNvSpPr>
            <a:spLocks noGrp="1"/>
          </p:cNvSpPr>
          <p:nvPr>
            <p:ph type="title"/>
          </p:nvPr>
        </p:nvSpPr>
        <p:spPr>
          <a:xfrm>
            <a:off x="434971" y="136525"/>
            <a:ext cx="10515600" cy="1325563"/>
          </a:xfrm>
        </p:spPr>
        <p:txBody>
          <a:bodyPr>
            <a:normAutofit/>
          </a:bodyPr>
          <a:lstStyle/>
          <a:p>
            <a:r>
              <a:rPr lang="en-AT" sz="7200" b="1" dirty="0"/>
              <a:t>Numeric Features</a:t>
            </a:r>
          </a:p>
        </p:txBody>
      </p:sp>
      <p:sp>
        <p:nvSpPr>
          <p:cNvPr id="4" name="Footer Placeholder 3">
            <a:extLst>
              <a:ext uri="{FF2B5EF4-FFF2-40B4-BE49-F238E27FC236}">
                <a16:creationId xmlns:a16="http://schemas.microsoft.com/office/drawing/2014/main" id="{BF4B43C6-86B5-144B-9040-4829B6385EE3}"/>
              </a:ext>
            </a:extLst>
          </p:cNvPr>
          <p:cNvSpPr>
            <a:spLocks noGrp="1"/>
          </p:cNvSpPr>
          <p:nvPr>
            <p:ph type="ftr" sz="quarter" idx="11"/>
          </p:nvPr>
        </p:nvSpPr>
        <p:spPr/>
        <p:txBody>
          <a:bodyPr/>
          <a:lstStyle/>
          <a:p>
            <a:r>
              <a:rPr lang="en-GB"/>
              <a:t>DI Dr.techn. Alexander Jung</a:t>
            </a:r>
            <a:endParaRPr lang="en-GB" dirty="0"/>
          </a:p>
        </p:txBody>
      </p:sp>
      <p:sp>
        <p:nvSpPr>
          <p:cNvPr id="10" name="TextBox 9">
            <a:extLst>
              <a:ext uri="{FF2B5EF4-FFF2-40B4-BE49-F238E27FC236}">
                <a16:creationId xmlns:a16="http://schemas.microsoft.com/office/drawing/2014/main" id="{478F3911-FADC-B743-9558-B1B3715AE295}"/>
              </a:ext>
            </a:extLst>
          </p:cNvPr>
          <p:cNvSpPr txBox="1"/>
          <p:nvPr/>
        </p:nvSpPr>
        <p:spPr>
          <a:xfrm>
            <a:off x="434971" y="1462088"/>
            <a:ext cx="11333476" cy="4524315"/>
          </a:xfrm>
          <a:prstGeom prst="rect">
            <a:avLst/>
          </a:prstGeom>
          <a:noFill/>
        </p:spPr>
        <p:txBody>
          <a:bodyPr wrap="square" rtlCol="0">
            <a:spAutoFit/>
          </a:bodyPr>
          <a:lstStyle/>
          <a:p>
            <a:r>
              <a:rPr lang="en-AT" sz="3600" dirty="0"/>
              <a:t>we mainly use numeric features </a:t>
            </a:r>
          </a:p>
          <a:p>
            <a:r>
              <a:rPr lang="en-AT" sz="3600" dirty="0"/>
              <a:t>x1,…,xn to characterize a datapoint </a:t>
            </a:r>
          </a:p>
          <a:p>
            <a:endParaRPr lang="en-AT" sz="3600" dirty="0"/>
          </a:p>
          <a:p>
            <a:r>
              <a:rPr lang="en-AT" sz="3600" dirty="0"/>
              <a:t>stack features into </a:t>
            </a:r>
            <a:r>
              <a:rPr lang="en-AT" sz="3600" dirty="0">
                <a:solidFill>
                  <a:srgbClr val="FF0000"/>
                </a:solidFill>
              </a:rPr>
              <a:t>feature vector </a:t>
            </a:r>
          </a:p>
          <a:p>
            <a:endParaRPr lang="en-AT" sz="3600" dirty="0"/>
          </a:p>
          <a:p>
            <a:r>
              <a:rPr lang="en-AT" sz="3600" dirty="0"/>
              <a:t>Python: use </a:t>
            </a:r>
            <a:r>
              <a:rPr lang="en-AT" sz="3600" dirty="0">
                <a:solidFill>
                  <a:srgbClr val="FF0000"/>
                </a:solidFill>
              </a:rPr>
              <a:t>numpy array </a:t>
            </a:r>
            <a:r>
              <a:rPr lang="en-AT" sz="3600" dirty="0"/>
              <a:t>to store features</a:t>
            </a:r>
          </a:p>
          <a:p>
            <a:endParaRPr lang="en-AT" sz="3600" dirty="0"/>
          </a:p>
          <a:p>
            <a:r>
              <a:rPr lang="en-AT" sz="3600" dirty="0"/>
              <a:t>discuss feature learning methods later</a:t>
            </a:r>
          </a:p>
        </p:txBody>
      </p:sp>
      <p:pic>
        <p:nvPicPr>
          <p:cNvPr id="6" name="Picture 5" descr="Colourful rulers and protractors">
            <a:extLst>
              <a:ext uri="{FF2B5EF4-FFF2-40B4-BE49-F238E27FC236}">
                <a16:creationId xmlns:a16="http://schemas.microsoft.com/office/drawing/2014/main" id="{7752832B-0694-B24A-875A-9728FD3AD8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48177" y="458009"/>
            <a:ext cx="3020270" cy="2008158"/>
          </a:xfrm>
          <a:prstGeom prst="rect">
            <a:avLst/>
          </a:prstGeom>
        </p:spPr>
      </p:pic>
      <p:pic>
        <p:nvPicPr>
          <p:cNvPr id="8" name="Graphic 7" descr="Ruler with solid fill">
            <a:extLst>
              <a:ext uri="{FF2B5EF4-FFF2-40B4-BE49-F238E27FC236}">
                <a16:creationId xmlns:a16="http://schemas.microsoft.com/office/drawing/2014/main" id="{2B05B513-22C6-544B-A635-444B13210B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53542" y="2861709"/>
            <a:ext cx="1409539" cy="1409539"/>
          </a:xfrm>
          <a:prstGeom prst="rect">
            <a:avLst/>
          </a:prstGeom>
        </p:spPr>
      </p:pic>
      <p:pic>
        <p:nvPicPr>
          <p:cNvPr id="12" name="Graphic 11" descr="Speedometer Middle with solid fill">
            <a:extLst>
              <a:ext uri="{FF2B5EF4-FFF2-40B4-BE49-F238E27FC236}">
                <a16:creationId xmlns:a16="http://schemas.microsoft.com/office/drawing/2014/main" id="{9AC49BB4-384F-1442-85EE-5AC831B5EF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16999" y="4564004"/>
            <a:ext cx="1422399" cy="1422399"/>
          </a:xfrm>
          <a:prstGeom prst="rect">
            <a:avLst/>
          </a:prstGeom>
        </p:spPr>
      </p:pic>
      <p:pic>
        <p:nvPicPr>
          <p:cNvPr id="14" name="Graphic 13" descr="Measuring Cup with solid fill">
            <a:extLst>
              <a:ext uri="{FF2B5EF4-FFF2-40B4-BE49-F238E27FC236}">
                <a16:creationId xmlns:a16="http://schemas.microsoft.com/office/drawing/2014/main" id="{0F9A76B0-AF62-7A47-A566-48406A8EA1B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39399" y="4229260"/>
            <a:ext cx="1409539" cy="1409539"/>
          </a:xfrm>
          <a:prstGeom prst="rect">
            <a:avLst/>
          </a:prstGeom>
        </p:spPr>
      </p:pic>
      <p:sp>
        <p:nvSpPr>
          <p:cNvPr id="3" name="Slide Number Placeholder 2">
            <a:extLst>
              <a:ext uri="{FF2B5EF4-FFF2-40B4-BE49-F238E27FC236}">
                <a16:creationId xmlns:a16="http://schemas.microsoft.com/office/drawing/2014/main" id="{8F933792-FC74-AB44-BE39-976C39707A16}"/>
              </a:ext>
            </a:extLst>
          </p:cNvPr>
          <p:cNvSpPr>
            <a:spLocks noGrp="1"/>
          </p:cNvSpPr>
          <p:nvPr>
            <p:ph type="sldNum" sz="quarter" idx="12"/>
          </p:nvPr>
        </p:nvSpPr>
        <p:spPr/>
        <p:txBody>
          <a:bodyPr/>
          <a:lstStyle/>
          <a:p>
            <a:fld id="{AC1633F7-ACB1-754E-B76E-ED72C708EAF6}" type="slidenum">
              <a:rPr lang="en-AT" smtClean="0"/>
              <a:pPr/>
              <a:t>34</a:t>
            </a:fld>
            <a:endParaRPr lang="en-AT" dirty="0"/>
          </a:p>
        </p:txBody>
      </p:sp>
      <p:sp>
        <p:nvSpPr>
          <p:cNvPr id="7" name="Date Placeholder 6">
            <a:extLst>
              <a:ext uri="{FF2B5EF4-FFF2-40B4-BE49-F238E27FC236}">
                <a16:creationId xmlns:a16="http://schemas.microsoft.com/office/drawing/2014/main" id="{6EF05659-E874-2420-3BE0-E0AA9F615B6C}"/>
              </a:ext>
            </a:extLst>
          </p:cNvPr>
          <p:cNvSpPr>
            <a:spLocks noGrp="1"/>
          </p:cNvSpPr>
          <p:nvPr>
            <p:ph type="dt" sz="half" idx="10"/>
          </p:nvPr>
        </p:nvSpPr>
        <p:spPr/>
        <p:txBody>
          <a:bodyPr/>
          <a:lstStyle/>
          <a:p>
            <a:fld id="{44E67234-695D-2040-9BF8-F448C076789D}" type="datetime1">
              <a:rPr lang="en-US" smtClean="0"/>
              <a:t>5/26/23</a:t>
            </a:fld>
            <a:endParaRPr lang="en-GB"/>
          </a:p>
        </p:txBody>
      </p:sp>
    </p:spTree>
    <p:extLst>
      <p:ext uri="{BB962C8B-B14F-4D97-AF65-F5344CB8AC3E}">
        <p14:creationId xmlns:p14="http://schemas.microsoft.com/office/powerpoint/2010/main" val="14433057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084A8-D5E1-234E-BBC9-D6D9F7F5CB72}"/>
              </a:ext>
            </a:extLst>
          </p:cNvPr>
          <p:cNvSpPr>
            <a:spLocks noGrp="1"/>
          </p:cNvSpPr>
          <p:nvPr>
            <p:ph type="title"/>
          </p:nvPr>
        </p:nvSpPr>
        <p:spPr/>
        <p:txBody>
          <a:bodyPr>
            <a:normAutofit/>
          </a:bodyPr>
          <a:lstStyle/>
          <a:p>
            <a:r>
              <a:rPr lang="en-GB" sz="8000" b="1" dirty="0"/>
              <a:t>Features of an Image. </a:t>
            </a:r>
          </a:p>
        </p:txBody>
      </p:sp>
      <p:sp>
        <p:nvSpPr>
          <p:cNvPr id="4" name="Footer Placeholder 3">
            <a:extLst>
              <a:ext uri="{FF2B5EF4-FFF2-40B4-BE49-F238E27FC236}">
                <a16:creationId xmlns:a16="http://schemas.microsoft.com/office/drawing/2014/main" id="{9D21D2C4-DD2B-A141-9023-DCD773BC4BBB}"/>
              </a:ext>
            </a:extLst>
          </p:cNvPr>
          <p:cNvSpPr>
            <a:spLocks noGrp="1"/>
          </p:cNvSpPr>
          <p:nvPr>
            <p:ph type="ftr" sz="quarter" idx="11"/>
          </p:nvPr>
        </p:nvSpPr>
        <p:spPr/>
        <p:txBody>
          <a:bodyPr/>
          <a:lstStyle/>
          <a:p>
            <a:r>
              <a:rPr lang="en-GB"/>
              <a:t>DI Dr.techn. Alexander Jung</a:t>
            </a:r>
            <a:endParaRPr lang="en-GB" dirty="0"/>
          </a:p>
        </p:txBody>
      </p:sp>
      <p:sp>
        <p:nvSpPr>
          <p:cNvPr id="5" name="Slide Number Placeholder 4">
            <a:extLst>
              <a:ext uri="{FF2B5EF4-FFF2-40B4-BE49-F238E27FC236}">
                <a16:creationId xmlns:a16="http://schemas.microsoft.com/office/drawing/2014/main" id="{F033641F-0B44-BF4F-AFD3-9EEEBA835EEB}"/>
              </a:ext>
            </a:extLst>
          </p:cNvPr>
          <p:cNvSpPr>
            <a:spLocks noGrp="1"/>
          </p:cNvSpPr>
          <p:nvPr>
            <p:ph type="sldNum" sz="quarter" idx="12"/>
          </p:nvPr>
        </p:nvSpPr>
        <p:spPr/>
        <p:txBody>
          <a:bodyPr/>
          <a:lstStyle/>
          <a:p>
            <a:fld id="{AC1633F7-ACB1-754E-B76E-ED72C708EAF6}" type="slidenum">
              <a:rPr lang="en-AT" smtClean="0"/>
              <a:pPr/>
              <a:t>35</a:t>
            </a:fld>
            <a:endParaRPr lang="en-AT" dirty="0"/>
          </a:p>
        </p:txBody>
      </p:sp>
      <p:pic>
        <p:nvPicPr>
          <p:cNvPr id="7" name="Picture 6">
            <a:extLst>
              <a:ext uri="{FF2B5EF4-FFF2-40B4-BE49-F238E27FC236}">
                <a16:creationId xmlns:a16="http://schemas.microsoft.com/office/drawing/2014/main" id="{237B8A2A-36B0-9449-B41A-62FAB9158E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65301" y="1690688"/>
            <a:ext cx="8216899" cy="4428707"/>
          </a:xfrm>
          <a:prstGeom prst="rect">
            <a:avLst/>
          </a:prstGeom>
        </p:spPr>
      </p:pic>
      <p:sp>
        <p:nvSpPr>
          <p:cNvPr id="6" name="Date Placeholder 5">
            <a:extLst>
              <a:ext uri="{FF2B5EF4-FFF2-40B4-BE49-F238E27FC236}">
                <a16:creationId xmlns:a16="http://schemas.microsoft.com/office/drawing/2014/main" id="{A3B437C2-E520-849A-14C6-71760B65BCD1}"/>
              </a:ext>
            </a:extLst>
          </p:cNvPr>
          <p:cNvSpPr>
            <a:spLocks noGrp="1"/>
          </p:cNvSpPr>
          <p:nvPr>
            <p:ph type="dt" sz="half" idx="10"/>
          </p:nvPr>
        </p:nvSpPr>
        <p:spPr/>
        <p:txBody>
          <a:bodyPr/>
          <a:lstStyle/>
          <a:p>
            <a:fld id="{0CB98079-BCA2-D349-AD16-D18E824E5583}" type="datetime1">
              <a:rPr lang="en-US" smtClean="0"/>
              <a:t>5/26/23</a:t>
            </a:fld>
            <a:endParaRPr lang="en-GB"/>
          </a:p>
        </p:txBody>
      </p:sp>
    </p:spTree>
    <p:extLst>
      <p:ext uri="{BB962C8B-B14F-4D97-AF65-F5344CB8AC3E}">
        <p14:creationId xmlns:p14="http://schemas.microsoft.com/office/powerpoint/2010/main" val="3290778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302BB-951D-C04C-9D3A-8A2C2815D260}"/>
              </a:ext>
            </a:extLst>
          </p:cNvPr>
          <p:cNvSpPr>
            <a:spLocks noGrp="1"/>
          </p:cNvSpPr>
          <p:nvPr>
            <p:ph type="title"/>
          </p:nvPr>
        </p:nvSpPr>
        <p:spPr/>
        <p:txBody>
          <a:bodyPr>
            <a:normAutofit/>
          </a:bodyPr>
          <a:lstStyle/>
          <a:p>
            <a:r>
              <a:rPr lang="en-GB" sz="6000" b="1" dirty="0"/>
              <a:t>Image of an Audio Recording.</a:t>
            </a:r>
          </a:p>
        </p:txBody>
      </p:sp>
      <p:sp>
        <p:nvSpPr>
          <p:cNvPr id="4" name="Footer Placeholder 3">
            <a:extLst>
              <a:ext uri="{FF2B5EF4-FFF2-40B4-BE49-F238E27FC236}">
                <a16:creationId xmlns:a16="http://schemas.microsoft.com/office/drawing/2014/main" id="{447A0DB1-3C00-7C49-8F3B-F7DF04599C04}"/>
              </a:ext>
            </a:extLst>
          </p:cNvPr>
          <p:cNvSpPr>
            <a:spLocks noGrp="1"/>
          </p:cNvSpPr>
          <p:nvPr>
            <p:ph type="ftr" sz="quarter" idx="11"/>
          </p:nvPr>
        </p:nvSpPr>
        <p:spPr/>
        <p:txBody>
          <a:bodyPr/>
          <a:lstStyle/>
          <a:p>
            <a:r>
              <a:rPr lang="en-GB"/>
              <a:t>DI Dr.techn. Alexander Jung</a:t>
            </a:r>
            <a:endParaRPr lang="en-GB" dirty="0"/>
          </a:p>
        </p:txBody>
      </p:sp>
      <p:sp>
        <p:nvSpPr>
          <p:cNvPr id="5" name="Slide Number Placeholder 4">
            <a:extLst>
              <a:ext uri="{FF2B5EF4-FFF2-40B4-BE49-F238E27FC236}">
                <a16:creationId xmlns:a16="http://schemas.microsoft.com/office/drawing/2014/main" id="{DBE65361-6E9B-BB45-A760-F47E25FA53CD}"/>
              </a:ext>
            </a:extLst>
          </p:cNvPr>
          <p:cNvSpPr>
            <a:spLocks noGrp="1"/>
          </p:cNvSpPr>
          <p:nvPr>
            <p:ph type="sldNum" sz="quarter" idx="12"/>
          </p:nvPr>
        </p:nvSpPr>
        <p:spPr/>
        <p:txBody>
          <a:bodyPr/>
          <a:lstStyle/>
          <a:p>
            <a:fld id="{AC1633F7-ACB1-754E-B76E-ED72C708EAF6}" type="slidenum">
              <a:rPr lang="en-AT" smtClean="0"/>
              <a:pPr/>
              <a:t>36</a:t>
            </a:fld>
            <a:endParaRPr lang="en-AT" dirty="0"/>
          </a:p>
        </p:txBody>
      </p:sp>
      <p:pic>
        <p:nvPicPr>
          <p:cNvPr id="7" name="Picture 6">
            <a:extLst>
              <a:ext uri="{FF2B5EF4-FFF2-40B4-BE49-F238E27FC236}">
                <a16:creationId xmlns:a16="http://schemas.microsoft.com/office/drawing/2014/main" id="{ACE98088-2E93-B141-87AD-76042EB692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1154" y="1690688"/>
            <a:ext cx="8761046" cy="4621741"/>
          </a:xfrm>
          <a:prstGeom prst="rect">
            <a:avLst/>
          </a:prstGeom>
        </p:spPr>
      </p:pic>
      <p:sp>
        <p:nvSpPr>
          <p:cNvPr id="6" name="Date Placeholder 5">
            <a:extLst>
              <a:ext uri="{FF2B5EF4-FFF2-40B4-BE49-F238E27FC236}">
                <a16:creationId xmlns:a16="http://schemas.microsoft.com/office/drawing/2014/main" id="{60C9E09A-CF14-DDF5-AF22-C9E44EBD0C5D}"/>
              </a:ext>
            </a:extLst>
          </p:cNvPr>
          <p:cNvSpPr>
            <a:spLocks noGrp="1"/>
          </p:cNvSpPr>
          <p:nvPr>
            <p:ph type="dt" sz="half" idx="10"/>
          </p:nvPr>
        </p:nvSpPr>
        <p:spPr/>
        <p:txBody>
          <a:bodyPr/>
          <a:lstStyle/>
          <a:p>
            <a:fld id="{984C5E61-D00B-2549-935C-622E06D670F4}" type="datetime1">
              <a:rPr lang="en-US" smtClean="0"/>
              <a:t>5/26/23</a:t>
            </a:fld>
            <a:endParaRPr lang="en-GB"/>
          </a:p>
        </p:txBody>
      </p:sp>
    </p:spTree>
    <p:extLst>
      <p:ext uri="{BB962C8B-B14F-4D97-AF65-F5344CB8AC3E}">
        <p14:creationId xmlns:p14="http://schemas.microsoft.com/office/powerpoint/2010/main" val="1974259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08F0F-F39F-1341-B080-13D202096EF3}"/>
              </a:ext>
            </a:extLst>
          </p:cNvPr>
          <p:cNvSpPr>
            <a:spLocks noGrp="1"/>
          </p:cNvSpPr>
          <p:nvPr>
            <p:ph type="title"/>
          </p:nvPr>
        </p:nvSpPr>
        <p:spPr>
          <a:xfrm>
            <a:off x="410718" y="450821"/>
            <a:ext cx="8412480" cy="1317019"/>
          </a:xfrm>
        </p:spPr>
        <p:txBody>
          <a:bodyPr>
            <a:normAutofit/>
          </a:bodyPr>
          <a:lstStyle/>
          <a:p>
            <a:r>
              <a:rPr lang="en-AT" sz="6000" b="1" dirty="0"/>
              <a:t>Image of a Protein.</a:t>
            </a:r>
          </a:p>
        </p:txBody>
      </p:sp>
      <p:sp>
        <p:nvSpPr>
          <p:cNvPr id="7" name="Footer Placeholder 6">
            <a:extLst>
              <a:ext uri="{FF2B5EF4-FFF2-40B4-BE49-F238E27FC236}">
                <a16:creationId xmlns:a16="http://schemas.microsoft.com/office/drawing/2014/main" id="{CBA4407E-1D7B-7B46-B3DC-E542B2CB81A1}"/>
              </a:ext>
            </a:extLst>
          </p:cNvPr>
          <p:cNvSpPr>
            <a:spLocks noGrp="1"/>
          </p:cNvSpPr>
          <p:nvPr>
            <p:ph type="ftr" sz="quarter" idx="11"/>
          </p:nvPr>
        </p:nvSpPr>
        <p:spPr/>
        <p:txBody>
          <a:bodyPr/>
          <a:lstStyle/>
          <a:p>
            <a:r>
              <a:rPr lang="en-GB"/>
              <a:t>DI Dr.techn. Alexander Jung</a:t>
            </a:r>
            <a:endParaRPr lang="en-AT"/>
          </a:p>
        </p:txBody>
      </p:sp>
      <p:sp>
        <p:nvSpPr>
          <p:cNvPr id="3" name="Slide Number Placeholder 2">
            <a:extLst>
              <a:ext uri="{FF2B5EF4-FFF2-40B4-BE49-F238E27FC236}">
                <a16:creationId xmlns:a16="http://schemas.microsoft.com/office/drawing/2014/main" id="{7CBFA7B1-A728-484B-A7AD-710CF86D1B0B}"/>
              </a:ext>
            </a:extLst>
          </p:cNvPr>
          <p:cNvSpPr>
            <a:spLocks noGrp="1"/>
          </p:cNvSpPr>
          <p:nvPr>
            <p:ph type="sldNum" sz="quarter" idx="12"/>
          </p:nvPr>
        </p:nvSpPr>
        <p:spPr/>
        <p:txBody>
          <a:bodyPr/>
          <a:lstStyle/>
          <a:p>
            <a:fld id="{AC1633F7-ACB1-754E-B76E-ED72C708EAF6}" type="slidenum">
              <a:rPr lang="en-AT" smtClean="0"/>
              <a:pPr/>
              <a:t>37</a:t>
            </a:fld>
            <a:endParaRPr lang="en-AT" dirty="0"/>
          </a:p>
        </p:txBody>
      </p:sp>
      <p:pic>
        <p:nvPicPr>
          <p:cNvPr id="2052" name="Picture 4" descr="The game has changed.&amp;#39; AI triumphs at solving protein structures | Science  | AAAS">
            <a:extLst>
              <a:ext uri="{FF2B5EF4-FFF2-40B4-BE49-F238E27FC236}">
                <a16:creationId xmlns:a16="http://schemas.microsoft.com/office/drawing/2014/main" id="{E3AFD3BA-CB5C-C246-94CD-B82C3D3516E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98880" y="1567180"/>
            <a:ext cx="9225280" cy="4305300"/>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a:extLst>
              <a:ext uri="{FF2B5EF4-FFF2-40B4-BE49-F238E27FC236}">
                <a16:creationId xmlns:a16="http://schemas.microsoft.com/office/drawing/2014/main" id="{683FED19-65E8-A62D-A894-1549A29648C7}"/>
              </a:ext>
            </a:extLst>
          </p:cNvPr>
          <p:cNvSpPr>
            <a:spLocks noGrp="1"/>
          </p:cNvSpPr>
          <p:nvPr>
            <p:ph type="dt" sz="half" idx="10"/>
          </p:nvPr>
        </p:nvSpPr>
        <p:spPr/>
        <p:txBody>
          <a:bodyPr/>
          <a:lstStyle/>
          <a:p>
            <a:fld id="{C5F2A85E-2A08-4E47-A3E4-509CB63A2BDE}" type="datetime1">
              <a:rPr lang="en-US" smtClean="0"/>
              <a:t>5/26/23</a:t>
            </a:fld>
            <a:endParaRPr lang="en-GB"/>
          </a:p>
        </p:txBody>
      </p:sp>
    </p:spTree>
    <p:extLst>
      <p:ext uri="{BB962C8B-B14F-4D97-AF65-F5344CB8AC3E}">
        <p14:creationId xmlns:p14="http://schemas.microsoft.com/office/powerpoint/2010/main" val="42375401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08F0F-F39F-1341-B080-13D202096EF3}"/>
              </a:ext>
            </a:extLst>
          </p:cNvPr>
          <p:cNvSpPr>
            <a:spLocks noGrp="1"/>
          </p:cNvSpPr>
          <p:nvPr>
            <p:ph type="title"/>
          </p:nvPr>
        </p:nvSpPr>
        <p:spPr>
          <a:xfrm>
            <a:off x="356126" y="424800"/>
            <a:ext cx="11835873" cy="1317019"/>
          </a:xfrm>
        </p:spPr>
        <p:txBody>
          <a:bodyPr>
            <a:normAutofit fontScale="90000"/>
          </a:bodyPr>
          <a:lstStyle/>
          <a:p>
            <a:r>
              <a:rPr lang="en-AT" sz="6000" b="1" dirty="0"/>
              <a:t>Datapoint = A Partial Differential Equation</a:t>
            </a:r>
          </a:p>
        </p:txBody>
      </p:sp>
      <p:sp>
        <p:nvSpPr>
          <p:cNvPr id="7" name="Footer Placeholder 6">
            <a:extLst>
              <a:ext uri="{FF2B5EF4-FFF2-40B4-BE49-F238E27FC236}">
                <a16:creationId xmlns:a16="http://schemas.microsoft.com/office/drawing/2014/main" id="{CBA4407E-1D7B-7B46-B3DC-E542B2CB81A1}"/>
              </a:ext>
            </a:extLst>
          </p:cNvPr>
          <p:cNvSpPr>
            <a:spLocks noGrp="1"/>
          </p:cNvSpPr>
          <p:nvPr>
            <p:ph type="ftr" sz="quarter" idx="11"/>
          </p:nvPr>
        </p:nvSpPr>
        <p:spPr/>
        <p:txBody>
          <a:bodyPr/>
          <a:lstStyle/>
          <a:p>
            <a:r>
              <a:rPr lang="en-GB"/>
              <a:t>DI Dr.techn. Alexander Jung</a:t>
            </a:r>
            <a:endParaRPr lang="en-AT"/>
          </a:p>
        </p:txBody>
      </p:sp>
      <p:sp>
        <p:nvSpPr>
          <p:cNvPr id="3" name="Slide Number Placeholder 2">
            <a:extLst>
              <a:ext uri="{FF2B5EF4-FFF2-40B4-BE49-F238E27FC236}">
                <a16:creationId xmlns:a16="http://schemas.microsoft.com/office/drawing/2014/main" id="{7CBFA7B1-A728-484B-A7AD-710CF86D1B0B}"/>
              </a:ext>
            </a:extLst>
          </p:cNvPr>
          <p:cNvSpPr>
            <a:spLocks noGrp="1"/>
          </p:cNvSpPr>
          <p:nvPr>
            <p:ph type="sldNum" sz="quarter" idx="12"/>
          </p:nvPr>
        </p:nvSpPr>
        <p:spPr/>
        <p:txBody>
          <a:bodyPr/>
          <a:lstStyle/>
          <a:p>
            <a:fld id="{AC1633F7-ACB1-754E-B76E-ED72C708EAF6}" type="slidenum">
              <a:rPr lang="en-AT" smtClean="0"/>
              <a:pPr/>
              <a:t>38</a:t>
            </a:fld>
            <a:endParaRPr lang="en-AT" dirty="0"/>
          </a:p>
        </p:txBody>
      </p:sp>
      <p:pic>
        <p:nvPicPr>
          <p:cNvPr id="5" name="Picture 4" descr="Text&#10;&#10;Description automatically generated">
            <a:extLst>
              <a:ext uri="{FF2B5EF4-FFF2-40B4-BE49-F238E27FC236}">
                <a16:creationId xmlns:a16="http://schemas.microsoft.com/office/drawing/2014/main" id="{31F836E6-53E4-4D4E-AFA6-F286FC391CF0}"/>
              </a:ext>
            </a:extLst>
          </p:cNvPr>
          <p:cNvPicPr>
            <a:picLocks noChangeAspect="1"/>
          </p:cNvPicPr>
          <p:nvPr/>
        </p:nvPicPr>
        <p:blipFill>
          <a:blip r:embed="rId2"/>
          <a:stretch>
            <a:fillRect/>
          </a:stretch>
        </p:blipFill>
        <p:spPr>
          <a:xfrm>
            <a:off x="754323" y="1639831"/>
            <a:ext cx="9227877" cy="1884684"/>
          </a:xfrm>
          <a:prstGeom prst="rect">
            <a:avLst/>
          </a:prstGeom>
          <a:ln w="38100">
            <a:solidFill>
              <a:schemeClr val="accent1">
                <a:shade val="50000"/>
              </a:schemeClr>
            </a:solidFill>
          </a:ln>
        </p:spPr>
      </p:pic>
      <p:sp>
        <p:nvSpPr>
          <p:cNvPr id="9" name="TextBox 8">
            <a:extLst>
              <a:ext uri="{FF2B5EF4-FFF2-40B4-BE49-F238E27FC236}">
                <a16:creationId xmlns:a16="http://schemas.microsoft.com/office/drawing/2014/main" id="{92D5BF02-5AEB-134A-8FCA-9FE33EF05415}"/>
              </a:ext>
            </a:extLst>
          </p:cNvPr>
          <p:cNvSpPr txBox="1"/>
          <p:nvPr/>
        </p:nvSpPr>
        <p:spPr>
          <a:xfrm>
            <a:off x="640242" y="6063868"/>
            <a:ext cx="5882316" cy="369332"/>
          </a:xfrm>
          <a:prstGeom prst="rect">
            <a:avLst/>
          </a:prstGeom>
          <a:noFill/>
        </p:spPr>
        <p:txBody>
          <a:bodyPr wrap="none" rtlCol="0">
            <a:spAutoFit/>
          </a:bodyPr>
          <a:lstStyle/>
          <a:p>
            <a:r>
              <a:rPr lang="en-GB" dirty="0"/>
              <a:t>https://</a:t>
            </a:r>
            <a:r>
              <a:rPr lang="en-GB" dirty="0" err="1"/>
              <a:t>www.pnas.org</a:t>
            </a:r>
            <a:r>
              <a:rPr lang="en-GB" dirty="0"/>
              <a:t>/content/115/34/8505/tab-article-info</a:t>
            </a:r>
          </a:p>
        </p:txBody>
      </p:sp>
      <p:sp>
        <p:nvSpPr>
          <p:cNvPr id="10" name="TextBox 9">
            <a:extLst>
              <a:ext uri="{FF2B5EF4-FFF2-40B4-BE49-F238E27FC236}">
                <a16:creationId xmlns:a16="http://schemas.microsoft.com/office/drawing/2014/main" id="{8D105946-00E7-444A-9466-7722BBBC6A1E}"/>
              </a:ext>
            </a:extLst>
          </p:cNvPr>
          <p:cNvSpPr txBox="1"/>
          <p:nvPr/>
        </p:nvSpPr>
        <p:spPr>
          <a:xfrm>
            <a:off x="702126" y="3640029"/>
            <a:ext cx="3188067" cy="2308324"/>
          </a:xfrm>
          <a:prstGeom prst="rect">
            <a:avLst/>
          </a:prstGeom>
          <a:noFill/>
        </p:spPr>
        <p:txBody>
          <a:bodyPr wrap="square" rtlCol="0">
            <a:spAutoFit/>
          </a:bodyPr>
          <a:lstStyle/>
          <a:p>
            <a:r>
              <a:rPr lang="en-GB" sz="4800" dirty="0"/>
              <a:t>features: </a:t>
            </a:r>
          </a:p>
          <a:p>
            <a:endParaRPr lang="en-GB" sz="4800" dirty="0"/>
          </a:p>
          <a:p>
            <a:r>
              <a:rPr lang="en-GB" sz="4800" dirty="0"/>
              <a:t>label: </a:t>
            </a:r>
          </a:p>
        </p:txBody>
      </p:sp>
      <p:sp>
        <p:nvSpPr>
          <p:cNvPr id="6" name="Date Placeholder 5">
            <a:extLst>
              <a:ext uri="{FF2B5EF4-FFF2-40B4-BE49-F238E27FC236}">
                <a16:creationId xmlns:a16="http://schemas.microsoft.com/office/drawing/2014/main" id="{99B605DA-7467-6744-BC97-0568E56E5A87}"/>
              </a:ext>
            </a:extLst>
          </p:cNvPr>
          <p:cNvSpPr>
            <a:spLocks noGrp="1"/>
          </p:cNvSpPr>
          <p:nvPr>
            <p:ph type="dt" sz="half" idx="10"/>
          </p:nvPr>
        </p:nvSpPr>
        <p:spPr/>
        <p:txBody>
          <a:bodyPr/>
          <a:lstStyle/>
          <a:p>
            <a:fld id="{75FFCC71-8328-D64C-BBA2-A10A57285E20}" type="datetime1">
              <a:rPr lang="en-US" smtClean="0"/>
              <a:t>5/26/23</a:t>
            </a:fld>
            <a:endParaRPr lang="en-GB"/>
          </a:p>
        </p:txBody>
      </p:sp>
    </p:spTree>
    <p:extLst>
      <p:ext uri="{BB962C8B-B14F-4D97-AF65-F5344CB8AC3E}">
        <p14:creationId xmlns:p14="http://schemas.microsoft.com/office/powerpoint/2010/main" val="3631914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08F0F-F39F-1341-B080-13D202096EF3}"/>
              </a:ext>
            </a:extLst>
          </p:cNvPr>
          <p:cNvSpPr>
            <a:spLocks noGrp="1"/>
          </p:cNvSpPr>
          <p:nvPr>
            <p:ph type="title"/>
          </p:nvPr>
        </p:nvSpPr>
        <p:spPr>
          <a:xfrm>
            <a:off x="356127" y="424800"/>
            <a:ext cx="11490130" cy="1317019"/>
          </a:xfrm>
        </p:spPr>
        <p:txBody>
          <a:bodyPr>
            <a:normAutofit/>
          </a:bodyPr>
          <a:lstStyle/>
          <a:p>
            <a:r>
              <a:rPr lang="en-AT" sz="6000" b="1" dirty="0"/>
              <a:t>Datapoint = A Bridge</a:t>
            </a:r>
          </a:p>
        </p:txBody>
      </p:sp>
      <p:sp>
        <p:nvSpPr>
          <p:cNvPr id="7" name="Footer Placeholder 6">
            <a:extLst>
              <a:ext uri="{FF2B5EF4-FFF2-40B4-BE49-F238E27FC236}">
                <a16:creationId xmlns:a16="http://schemas.microsoft.com/office/drawing/2014/main" id="{CBA4407E-1D7B-7B46-B3DC-E542B2CB81A1}"/>
              </a:ext>
            </a:extLst>
          </p:cNvPr>
          <p:cNvSpPr>
            <a:spLocks noGrp="1"/>
          </p:cNvSpPr>
          <p:nvPr>
            <p:ph type="ftr" sz="quarter" idx="11"/>
          </p:nvPr>
        </p:nvSpPr>
        <p:spPr/>
        <p:txBody>
          <a:bodyPr/>
          <a:lstStyle/>
          <a:p>
            <a:r>
              <a:rPr lang="en-GB"/>
              <a:t>DI Dr.techn. Alexander Jung</a:t>
            </a:r>
            <a:endParaRPr lang="en-AT"/>
          </a:p>
        </p:txBody>
      </p:sp>
      <p:sp>
        <p:nvSpPr>
          <p:cNvPr id="3" name="Slide Number Placeholder 2">
            <a:extLst>
              <a:ext uri="{FF2B5EF4-FFF2-40B4-BE49-F238E27FC236}">
                <a16:creationId xmlns:a16="http://schemas.microsoft.com/office/drawing/2014/main" id="{7CBFA7B1-A728-484B-A7AD-710CF86D1B0B}"/>
              </a:ext>
            </a:extLst>
          </p:cNvPr>
          <p:cNvSpPr>
            <a:spLocks noGrp="1"/>
          </p:cNvSpPr>
          <p:nvPr>
            <p:ph type="sldNum" sz="quarter" idx="12"/>
          </p:nvPr>
        </p:nvSpPr>
        <p:spPr/>
        <p:txBody>
          <a:bodyPr/>
          <a:lstStyle/>
          <a:p>
            <a:fld id="{AC1633F7-ACB1-754E-B76E-ED72C708EAF6}" type="slidenum">
              <a:rPr lang="en-AT" smtClean="0"/>
              <a:pPr/>
              <a:t>39</a:t>
            </a:fld>
            <a:endParaRPr lang="en-AT" dirty="0"/>
          </a:p>
        </p:txBody>
      </p:sp>
      <p:pic>
        <p:nvPicPr>
          <p:cNvPr id="1026" name="Picture 2">
            <a:extLst>
              <a:ext uri="{FF2B5EF4-FFF2-40B4-BE49-F238E27FC236}">
                <a16:creationId xmlns:a16="http://schemas.microsoft.com/office/drawing/2014/main" id="{363F2BCC-FC04-0746-8EC6-7FD50214AB6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37920" y="1920438"/>
            <a:ext cx="3924300" cy="35475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FA7CD4D-72C4-6D44-8B3D-F293EF2BFFB3}"/>
              </a:ext>
            </a:extLst>
          </p:cNvPr>
          <p:cNvSpPr txBox="1"/>
          <p:nvPr/>
        </p:nvSpPr>
        <p:spPr>
          <a:xfrm>
            <a:off x="589280" y="5833130"/>
            <a:ext cx="8218147" cy="523220"/>
          </a:xfrm>
          <a:prstGeom prst="rect">
            <a:avLst/>
          </a:prstGeom>
          <a:noFill/>
        </p:spPr>
        <p:txBody>
          <a:bodyPr wrap="none" rtlCol="0">
            <a:spAutoFit/>
          </a:bodyPr>
          <a:lstStyle/>
          <a:p>
            <a:r>
              <a:rPr lang="en-GB" sz="2800" dirty="0"/>
              <a:t>https://</a:t>
            </a:r>
            <a:r>
              <a:rPr lang="en-GB" sz="2800" dirty="0" err="1"/>
              <a:t>commons.wikimedia.org</a:t>
            </a:r>
            <a:r>
              <a:rPr lang="en-GB" sz="2800" dirty="0"/>
              <a:t>/wiki/</a:t>
            </a:r>
            <a:r>
              <a:rPr lang="en-GB" sz="2800" dirty="0" err="1"/>
              <a:t>Category:Bridges</a:t>
            </a:r>
            <a:endParaRPr lang="en-GB" sz="2800" dirty="0"/>
          </a:p>
        </p:txBody>
      </p:sp>
      <p:sp>
        <p:nvSpPr>
          <p:cNvPr id="8" name="TextBox 7">
            <a:extLst>
              <a:ext uri="{FF2B5EF4-FFF2-40B4-BE49-F238E27FC236}">
                <a16:creationId xmlns:a16="http://schemas.microsoft.com/office/drawing/2014/main" id="{C9DD5F35-4647-A241-BDFD-C6944E573F93}"/>
              </a:ext>
            </a:extLst>
          </p:cNvPr>
          <p:cNvSpPr txBox="1"/>
          <p:nvPr/>
        </p:nvSpPr>
        <p:spPr>
          <a:xfrm>
            <a:off x="5770880" y="1968431"/>
            <a:ext cx="3188067" cy="3046988"/>
          </a:xfrm>
          <a:prstGeom prst="rect">
            <a:avLst/>
          </a:prstGeom>
          <a:noFill/>
        </p:spPr>
        <p:txBody>
          <a:bodyPr wrap="square" rtlCol="0">
            <a:spAutoFit/>
          </a:bodyPr>
          <a:lstStyle/>
          <a:p>
            <a:r>
              <a:rPr lang="en-GB" sz="4800" dirty="0"/>
              <a:t>features: </a:t>
            </a:r>
          </a:p>
          <a:p>
            <a:endParaRPr lang="en-GB" sz="4800" dirty="0"/>
          </a:p>
          <a:p>
            <a:endParaRPr lang="en-GB" sz="4800" dirty="0"/>
          </a:p>
          <a:p>
            <a:r>
              <a:rPr lang="en-GB" sz="4800" dirty="0"/>
              <a:t>label: </a:t>
            </a:r>
          </a:p>
        </p:txBody>
      </p:sp>
      <p:sp>
        <p:nvSpPr>
          <p:cNvPr id="6" name="Date Placeholder 5">
            <a:extLst>
              <a:ext uri="{FF2B5EF4-FFF2-40B4-BE49-F238E27FC236}">
                <a16:creationId xmlns:a16="http://schemas.microsoft.com/office/drawing/2014/main" id="{3451F812-752E-F5C2-8F77-54D004C636CA}"/>
              </a:ext>
            </a:extLst>
          </p:cNvPr>
          <p:cNvSpPr>
            <a:spLocks noGrp="1"/>
          </p:cNvSpPr>
          <p:nvPr>
            <p:ph type="dt" sz="half" idx="10"/>
          </p:nvPr>
        </p:nvSpPr>
        <p:spPr/>
        <p:txBody>
          <a:bodyPr/>
          <a:lstStyle/>
          <a:p>
            <a:fld id="{8AAE65E7-38E3-0348-9088-35982AFC379A}" type="datetime1">
              <a:rPr lang="en-US" smtClean="0"/>
              <a:t>5/26/23</a:t>
            </a:fld>
            <a:endParaRPr lang="en-GB"/>
          </a:p>
        </p:txBody>
      </p:sp>
    </p:spTree>
    <p:extLst>
      <p:ext uri="{BB962C8B-B14F-4D97-AF65-F5344CB8AC3E}">
        <p14:creationId xmlns:p14="http://schemas.microsoft.com/office/powerpoint/2010/main" val="4259362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25FF-5E24-4943-A861-2AEF5B3BF7F2}"/>
              </a:ext>
            </a:extLst>
          </p:cNvPr>
          <p:cNvSpPr>
            <a:spLocks noGrp="1"/>
          </p:cNvSpPr>
          <p:nvPr>
            <p:ph type="title"/>
          </p:nvPr>
        </p:nvSpPr>
        <p:spPr>
          <a:xfrm>
            <a:off x="528251" y="-187112"/>
            <a:ext cx="11135497" cy="1661383"/>
          </a:xfrm>
        </p:spPr>
        <p:txBody>
          <a:bodyPr>
            <a:normAutofit/>
          </a:bodyPr>
          <a:lstStyle/>
          <a:p>
            <a:r>
              <a:rPr lang="en-US" sz="5400" b="1" dirty="0">
                <a:latin typeface="+mn-lt"/>
              </a:rPr>
              <a:t>RA1: Networked Federated Learning.</a:t>
            </a:r>
          </a:p>
        </p:txBody>
      </p:sp>
      <p:sp>
        <p:nvSpPr>
          <p:cNvPr id="4" name="Slide Number Placeholder 3">
            <a:extLst>
              <a:ext uri="{FF2B5EF4-FFF2-40B4-BE49-F238E27FC236}">
                <a16:creationId xmlns:a16="http://schemas.microsoft.com/office/drawing/2014/main" id="{09F37F70-F2D7-0C44-BBE2-A3708A9B0F85}"/>
              </a:ext>
            </a:extLst>
          </p:cNvPr>
          <p:cNvSpPr>
            <a:spLocks noGrp="1"/>
          </p:cNvSpPr>
          <p:nvPr>
            <p:ph type="sldNum" sz="quarter" idx="12"/>
          </p:nvPr>
        </p:nvSpPr>
        <p:spPr/>
        <p:txBody>
          <a:bodyPr/>
          <a:lstStyle/>
          <a:p>
            <a:fld id="{D75B69EA-F5F3-9148-B3D2-85669F9D4A27}" type="slidenum">
              <a:rPr lang="en-US" smtClean="0"/>
              <a:pPr/>
              <a:t>4</a:t>
            </a:fld>
            <a:endParaRPr lang="en-US" dirty="0"/>
          </a:p>
        </p:txBody>
      </p:sp>
      <p:pic>
        <p:nvPicPr>
          <p:cNvPr id="8" name="Picture 7" descr="Diagram&#10;&#10;Description automatically generated">
            <a:extLst>
              <a:ext uri="{FF2B5EF4-FFF2-40B4-BE49-F238E27FC236}">
                <a16:creationId xmlns:a16="http://schemas.microsoft.com/office/drawing/2014/main" id="{D4F87FFA-99CE-C14A-94AE-6203B659A7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85949" y="1169258"/>
            <a:ext cx="7472364" cy="3899301"/>
          </a:xfrm>
          <a:prstGeom prst="rect">
            <a:avLst/>
          </a:prstGeom>
        </p:spPr>
      </p:pic>
      <p:sp>
        <p:nvSpPr>
          <p:cNvPr id="9" name="TextBox 8">
            <a:extLst>
              <a:ext uri="{FF2B5EF4-FFF2-40B4-BE49-F238E27FC236}">
                <a16:creationId xmlns:a16="http://schemas.microsoft.com/office/drawing/2014/main" id="{045E0344-B022-234B-8BB4-7CFDC4D72413}"/>
              </a:ext>
            </a:extLst>
          </p:cNvPr>
          <p:cNvSpPr txBox="1"/>
          <p:nvPr/>
        </p:nvSpPr>
        <p:spPr>
          <a:xfrm>
            <a:off x="100013" y="5105648"/>
            <a:ext cx="11800987" cy="1615827"/>
          </a:xfrm>
          <a:prstGeom prst="rect">
            <a:avLst/>
          </a:prstGeom>
          <a:noFill/>
        </p:spPr>
        <p:txBody>
          <a:bodyPr wrap="none" rtlCol="0">
            <a:spAutoFit/>
          </a:bodyPr>
          <a:lstStyle/>
          <a:p>
            <a:pPr>
              <a:lnSpc>
                <a:spcPct val="150000"/>
              </a:lnSpc>
            </a:pPr>
            <a:r>
              <a:rPr lang="en-GB" dirty="0"/>
              <a:t>Y. </a:t>
            </a:r>
            <a:r>
              <a:rPr lang="en-GB" dirty="0" err="1"/>
              <a:t>Sarcheshmehpour</a:t>
            </a:r>
            <a:r>
              <a:rPr lang="en-GB" dirty="0"/>
              <a:t>, M Leinonen and AJ, “Federated Learning From Big Data Over Networks”, IEEE ICASSP, 2021. </a:t>
            </a:r>
          </a:p>
          <a:p>
            <a:pPr>
              <a:lnSpc>
                <a:spcPct val="150000"/>
              </a:lnSpc>
            </a:pPr>
            <a:r>
              <a:rPr lang="en-GB" dirty="0"/>
              <a:t>AJ, “Networked Exponential Families for Big Data Over Networks,” in IEEE Access, 2020, </a:t>
            </a:r>
            <a:r>
              <a:rPr lang="en-GB" dirty="0" err="1"/>
              <a:t>doi</a:t>
            </a:r>
            <a:r>
              <a:rPr lang="en-GB" dirty="0"/>
              <a:t>: 10.1109/ACCESS.2020.3033817.</a:t>
            </a:r>
          </a:p>
          <a:p>
            <a:pPr>
              <a:lnSpc>
                <a:spcPct val="150000"/>
              </a:lnSpc>
            </a:pPr>
            <a:r>
              <a:rPr lang="en-GB" dirty="0"/>
              <a:t>AJ, N. Tran, “Localized Linear Regression in Networked Data,” in IEEE SPL, 2019, </a:t>
            </a:r>
            <a:r>
              <a:rPr lang="en-GB" dirty="0" err="1"/>
              <a:t>doi</a:t>
            </a:r>
            <a:r>
              <a:rPr lang="en-GB" dirty="0"/>
              <a:t>: 10.1109/LSP.2019.2918933.</a:t>
            </a:r>
          </a:p>
          <a:p>
            <a:endParaRPr lang="en-US" dirty="0"/>
          </a:p>
        </p:txBody>
      </p:sp>
    </p:spTree>
    <p:extLst>
      <p:ext uri="{BB962C8B-B14F-4D97-AF65-F5344CB8AC3E}">
        <p14:creationId xmlns:p14="http://schemas.microsoft.com/office/powerpoint/2010/main" val="11071977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1E2F93-2FEC-4838-B8CF-65748671C3D4}"/>
              </a:ext>
            </a:extLst>
          </p:cNvPr>
          <p:cNvSpPr txBox="1"/>
          <p:nvPr/>
        </p:nvSpPr>
        <p:spPr>
          <a:xfrm>
            <a:off x="482600" y="86634"/>
            <a:ext cx="11226800" cy="1284966"/>
          </a:xfrm>
          <a:prstGeom prst="rect">
            <a:avLst/>
          </a:prstGeom>
        </p:spPr>
        <p:txBody>
          <a:bodyPr vert="horz" lIns="91440" tIns="45720" rIns="91440" bIns="45720" rtlCol="0" anchor="t">
            <a:noAutofit/>
          </a:bodyPr>
          <a:lstStyle/>
          <a:p>
            <a:pPr>
              <a:spcBef>
                <a:spcPct val="0"/>
              </a:spcBef>
              <a:spcAft>
                <a:spcPts val="600"/>
              </a:spcAft>
            </a:pPr>
            <a:r>
              <a:rPr lang="en-US" sz="8000" b="1" dirty="0">
                <a:latin typeface="+mj-lt"/>
                <a:ea typeface="+mj-ea"/>
                <a:cs typeface="+mj-cs"/>
              </a:rPr>
              <a:t>Datapoint = GPT4 prompt</a:t>
            </a:r>
          </a:p>
        </p:txBody>
      </p:sp>
      <p:sp>
        <p:nvSpPr>
          <p:cNvPr id="2" name="Footer Placeholder 1">
            <a:extLst>
              <a:ext uri="{FF2B5EF4-FFF2-40B4-BE49-F238E27FC236}">
                <a16:creationId xmlns:a16="http://schemas.microsoft.com/office/drawing/2014/main" id="{11A5C2C3-60CB-1C86-38BF-93D661AB329A}"/>
              </a:ext>
            </a:extLst>
          </p:cNvPr>
          <p:cNvSpPr>
            <a:spLocks noGrp="1"/>
          </p:cNvSpPr>
          <p:nvPr>
            <p:ph type="ftr" sz="quarter" idx="11"/>
          </p:nvPr>
        </p:nvSpPr>
        <p:spPr/>
        <p:txBody>
          <a:bodyPr/>
          <a:lstStyle/>
          <a:p>
            <a:r>
              <a:rPr lang="en-GB"/>
              <a:t>DI Dr.techn. Alexander Jung</a:t>
            </a:r>
            <a:endParaRPr lang="en-AT" dirty="0"/>
          </a:p>
        </p:txBody>
      </p:sp>
      <p:sp>
        <p:nvSpPr>
          <p:cNvPr id="3" name="Slide Number Placeholder 2">
            <a:extLst>
              <a:ext uri="{FF2B5EF4-FFF2-40B4-BE49-F238E27FC236}">
                <a16:creationId xmlns:a16="http://schemas.microsoft.com/office/drawing/2014/main" id="{95D29AF8-6428-1DCB-ECE4-5446E19E9551}"/>
              </a:ext>
            </a:extLst>
          </p:cNvPr>
          <p:cNvSpPr>
            <a:spLocks noGrp="1"/>
          </p:cNvSpPr>
          <p:nvPr>
            <p:ph type="sldNum" sz="quarter" idx="12"/>
          </p:nvPr>
        </p:nvSpPr>
        <p:spPr/>
        <p:txBody>
          <a:bodyPr/>
          <a:lstStyle/>
          <a:p>
            <a:fld id="{AC1633F7-ACB1-754E-B76E-ED72C708EAF6}" type="slidenum">
              <a:rPr lang="en-AT" smtClean="0"/>
              <a:pPr/>
              <a:t>40</a:t>
            </a:fld>
            <a:endParaRPr lang="en-AT" dirty="0"/>
          </a:p>
        </p:txBody>
      </p:sp>
      <p:sp>
        <p:nvSpPr>
          <p:cNvPr id="7" name="Date Placeholder 6">
            <a:extLst>
              <a:ext uri="{FF2B5EF4-FFF2-40B4-BE49-F238E27FC236}">
                <a16:creationId xmlns:a16="http://schemas.microsoft.com/office/drawing/2014/main" id="{ED931168-69AD-D243-BAD0-39D670865770}"/>
              </a:ext>
            </a:extLst>
          </p:cNvPr>
          <p:cNvSpPr>
            <a:spLocks noGrp="1"/>
          </p:cNvSpPr>
          <p:nvPr>
            <p:ph type="dt" sz="half" idx="10"/>
          </p:nvPr>
        </p:nvSpPr>
        <p:spPr/>
        <p:txBody>
          <a:bodyPr/>
          <a:lstStyle/>
          <a:p>
            <a:fld id="{97A0C612-450A-504F-BF61-A24F44251674}" type="datetime1">
              <a:rPr lang="en-US" smtClean="0"/>
              <a:t>5/26/23</a:t>
            </a:fld>
            <a:endParaRPr lang="en-GB"/>
          </a:p>
        </p:txBody>
      </p:sp>
      <p:pic>
        <p:nvPicPr>
          <p:cNvPr id="8" name="Picture 7" descr="A screenshot of a phone&#10;&#10;Description automatically generated with low confidence">
            <a:extLst>
              <a:ext uri="{FF2B5EF4-FFF2-40B4-BE49-F238E27FC236}">
                <a16:creationId xmlns:a16="http://schemas.microsoft.com/office/drawing/2014/main" id="{AAE409DD-E193-F8F4-2985-7BB39F0C4D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6959" y="1738993"/>
            <a:ext cx="11352441" cy="3380014"/>
          </a:xfrm>
          <a:custGeom>
            <a:avLst/>
            <a:gdLst>
              <a:gd name="connsiteX0" fmla="*/ 0 w 11352441"/>
              <a:gd name="connsiteY0" fmla="*/ 0 h 3380014"/>
              <a:gd name="connsiteX1" fmla="*/ 824546 w 11352441"/>
              <a:gd name="connsiteY1" fmla="*/ 0 h 3380014"/>
              <a:gd name="connsiteX2" fmla="*/ 1649091 w 11352441"/>
              <a:gd name="connsiteY2" fmla="*/ 0 h 3380014"/>
              <a:gd name="connsiteX3" fmla="*/ 2246588 w 11352441"/>
              <a:gd name="connsiteY3" fmla="*/ 0 h 3380014"/>
              <a:gd name="connsiteX4" fmla="*/ 2957610 w 11352441"/>
              <a:gd name="connsiteY4" fmla="*/ 0 h 3380014"/>
              <a:gd name="connsiteX5" fmla="*/ 3555107 w 11352441"/>
              <a:gd name="connsiteY5" fmla="*/ 0 h 3380014"/>
              <a:gd name="connsiteX6" fmla="*/ 4152603 w 11352441"/>
              <a:gd name="connsiteY6" fmla="*/ 0 h 3380014"/>
              <a:gd name="connsiteX7" fmla="*/ 4750100 w 11352441"/>
              <a:gd name="connsiteY7" fmla="*/ 0 h 3380014"/>
              <a:gd name="connsiteX8" fmla="*/ 5007024 w 11352441"/>
              <a:gd name="connsiteY8" fmla="*/ 0 h 3380014"/>
              <a:gd name="connsiteX9" fmla="*/ 5718045 w 11352441"/>
              <a:gd name="connsiteY9" fmla="*/ 0 h 3380014"/>
              <a:gd name="connsiteX10" fmla="*/ 5974969 w 11352441"/>
              <a:gd name="connsiteY10" fmla="*/ 0 h 3380014"/>
              <a:gd name="connsiteX11" fmla="*/ 6572466 w 11352441"/>
              <a:gd name="connsiteY11" fmla="*/ 0 h 3380014"/>
              <a:gd name="connsiteX12" fmla="*/ 7397012 w 11352441"/>
              <a:gd name="connsiteY12" fmla="*/ 0 h 3380014"/>
              <a:gd name="connsiteX13" fmla="*/ 8221557 w 11352441"/>
              <a:gd name="connsiteY13" fmla="*/ 0 h 3380014"/>
              <a:gd name="connsiteX14" fmla="*/ 8932579 w 11352441"/>
              <a:gd name="connsiteY14" fmla="*/ 0 h 3380014"/>
              <a:gd name="connsiteX15" fmla="*/ 9416551 w 11352441"/>
              <a:gd name="connsiteY15" fmla="*/ 0 h 3380014"/>
              <a:gd name="connsiteX16" fmla="*/ 9673475 w 11352441"/>
              <a:gd name="connsiteY16" fmla="*/ 0 h 3380014"/>
              <a:gd name="connsiteX17" fmla="*/ 10157447 w 11352441"/>
              <a:gd name="connsiteY17" fmla="*/ 0 h 3380014"/>
              <a:gd name="connsiteX18" fmla="*/ 11352441 w 11352441"/>
              <a:gd name="connsiteY18" fmla="*/ 0 h 3380014"/>
              <a:gd name="connsiteX19" fmla="*/ 11352441 w 11352441"/>
              <a:gd name="connsiteY19" fmla="*/ 630936 h 3380014"/>
              <a:gd name="connsiteX20" fmla="*/ 11352441 w 11352441"/>
              <a:gd name="connsiteY20" fmla="*/ 1261872 h 3380014"/>
              <a:gd name="connsiteX21" fmla="*/ 11352441 w 11352441"/>
              <a:gd name="connsiteY21" fmla="*/ 1757607 h 3380014"/>
              <a:gd name="connsiteX22" fmla="*/ 11352441 w 11352441"/>
              <a:gd name="connsiteY22" fmla="*/ 2388543 h 3380014"/>
              <a:gd name="connsiteX23" fmla="*/ 11352441 w 11352441"/>
              <a:gd name="connsiteY23" fmla="*/ 2884279 h 3380014"/>
              <a:gd name="connsiteX24" fmla="*/ 11352441 w 11352441"/>
              <a:gd name="connsiteY24" fmla="*/ 3380014 h 3380014"/>
              <a:gd name="connsiteX25" fmla="*/ 10527895 w 11352441"/>
              <a:gd name="connsiteY25" fmla="*/ 3380014 h 3380014"/>
              <a:gd name="connsiteX26" fmla="*/ 10043923 w 11352441"/>
              <a:gd name="connsiteY26" fmla="*/ 3380014 h 3380014"/>
              <a:gd name="connsiteX27" fmla="*/ 9332901 w 11352441"/>
              <a:gd name="connsiteY27" fmla="*/ 3380014 h 3380014"/>
              <a:gd name="connsiteX28" fmla="*/ 9075978 w 11352441"/>
              <a:gd name="connsiteY28" fmla="*/ 3380014 h 3380014"/>
              <a:gd name="connsiteX29" fmla="*/ 8251432 w 11352441"/>
              <a:gd name="connsiteY29" fmla="*/ 3380014 h 3380014"/>
              <a:gd name="connsiteX30" fmla="*/ 7767460 w 11352441"/>
              <a:gd name="connsiteY30" fmla="*/ 3380014 h 3380014"/>
              <a:gd name="connsiteX31" fmla="*/ 7169963 w 11352441"/>
              <a:gd name="connsiteY31" fmla="*/ 3380014 h 3380014"/>
              <a:gd name="connsiteX32" fmla="*/ 6799515 w 11352441"/>
              <a:gd name="connsiteY32" fmla="*/ 3380014 h 3380014"/>
              <a:gd name="connsiteX33" fmla="*/ 6088493 w 11352441"/>
              <a:gd name="connsiteY33" fmla="*/ 3380014 h 3380014"/>
              <a:gd name="connsiteX34" fmla="*/ 5263948 w 11352441"/>
              <a:gd name="connsiteY34" fmla="*/ 3380014 h 3380014"/>
              <a:gd name="connsiteX35" fmla="*/ 4779975 w 11352441"/>
              <a:gd name="connsiteY35" fmla="*/ 3380014 h 3380014"/>
              <a:gd name="connsiteX36" fmla="*/ 3955429 w 11352441"/>
              <a:gd name="connsiteY36" fmla="*/ 3380014 h 3380014"/>
              <a:gd name="connsiteX37" fmla="*/ 3357933 w 11352441"/>
              <a:gd name="connsiteY37" fmla="*/ 3380014 h 3380014"/>
              <a:gd name="connsiteX38" fmla="*/ 2533387 w 11352441"/>
              <a:gd name="connsiteY38" fmla="*/ 3380014 h 3380014"/>
              <a:gd name="connsiteX39" fmla="*/ 1708841 w 11352441"/>
              <a:gd name="connsiteY39" fmla="*/ 3380014 h 3380014"/>
              <a:gd name="connsiteX40" fmla="*/ 1338393 w 11352441"/>
              <a:gd name="connsiteY40" fmla="*/ 3380014 h 3380014"/>
              <a:gd name="connsiteX41" fmla="*/ 854421 w 11352441"/>
              <a:gd name="connsiteY41" fmla="*/ 3380014 h 3380014"/>
              <a:gd name="connsiteX42" fmla="*/ 0 w 11352441"/>
              <a:gd name="connsiteY42" fmla="*/ 3380014 h 3380014"/>
              <a:gd name="connsiteX43" fmla="*/ 0 w 11352441"/>
              <a:gd name="connsiteY43" fmla="*/ 2816678 h 3380014"/>
              <a:gd name="connsiteX44" fmla="*/ 0 w 11352441"/>
              <a:gd name="connsiteY44" fmla="*/ 2354743 h 3380014"/>
              <a:gd name="connsiteX45" fmla="*/ 0 w 11352441"/>
              <a:gd name="connsiteY45" fmla="*/ 1892808 h 3380014"/>
              <a:gd name="connsiteX46" fmla="*/ 0 w 11352441"/>
              <a:gd name="connsiteY46" fmla="*/ 1261872 h 3380014"/>
              <a:gd name="connsiteX47" fmla="*/ 0 w 11352441"/>
              <a:gd name="connsiteY47" fmla="*/ 732336 h 3380014"/>
              <a:gd name="connsiteX48" fmla="*/ 0 w 11352441"/>
              <a:gd name="connsiteY48" fmla="*/ 0 h 338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52441" h="3380014" fill="none" extrusionOk="0">
                <a:moveTo>
                  <a:pt x="0" y="0"/>
                </a:moveTo>
                <a:cubicBezTo>
                  <a:pt x="387442" y="-43596"/>
                  <a:pt x="625958" y="97852"/>
                  <a:pt x="824546" y="0"/>
                </a:cubicBezTo>
                <a:cubicBezTo>
                  <a:pt x="1023134" y="-97852"/>
                  <a:pt x="1287152" y="9504"/>
                  <a:pt x="1649091" y="0"/>
                </a:cubicBezTo>
                <a:cubicBezTo>
                  <a:pt x="2011030" y="-9504"/>
                  <a:pt x="1996614" y="19544"/>
                  <a:pt x="2246588" y="0"/>
                </a:cubicBezTo>
                <a:cubicBezTo>
                  <a:pt x="2496562" y="-19544"/>
                  <a:pt x="2613223" y="25260"/>
                  <a:pt x="2957610" y="0"/>
                </a:cubicBezTo>
                <a:cubicBezTo>
                  <a:pt x="3301997" y="-25260"/>
                  <a:pt x="3331458" y="64065"/>
                  <a:pt x="3555107" y="0"/>
                </a:cubicBezTo>
                <a:cubicBezTo>
                  <a:pt x="3778756" y="-64065"/>
                  <a:pt x="3977582" y="30222"/>
                  <a:pt x="4152603" y="0"/>
                </a:cubicBezTo>
                <a:cubicBezTo>
                  <a:pt x="4327624" y="-30222"/>
                  <a:pt x="4548133" y="6960"/>
                  <a:pt x="4750100" y="0"/>
                </a:cubicBezTo>
                <a:cubicBezTo>
                  <a:pt x="4952067" y="-6960"/>
                  <a:pt x="4898185" y="16574"/>
                  <a:pt x="5007024" y="0"/>
                </a:cubicBezTo>
                <a:cubicBezTo>
                  <a:pt x="5115863" y="-16574"/>
                  <a:pt x="5525263" y="78010"/>
                  <a:pt x="5718045" y="0"/>
                </a:cubicBezTo>
                <a:cubicBezTo>
                  <a:pt x="5910827" y="-78010"/>
                  <a:pt x="5906318" y="15319"/>
                  <a:pt x="5974969" y="0"/>
                </a:cubicBezTo>
                <a:cubicBezTo>
                  <a:pt x="6043620" y="-15319"/>
                  <a:pt x="6306920" y="7932"/>
                  <a:pt x="6572466" y="0"/>
                </a:cubicBezTo>
                <a:cubicBezTo>
                  <a:pt x="6838012" y="-7932"/>
                  <a:pt x="7199225" y="38352"/>
                  <a:pt x="7397012" y="0"/>
                </a:cubicBezTo>
                <a:cubicBezTo>
                  <a:pt x="7594799" y="-38352"/>
                  <a:pt x="7874182" y="61895"/>
                  <a:pt x="8221557" y="0"/>
                </a:cubicBezTo>
                <a:cubicBezTo>
                  <a:pt x="8568933" y="-61895"/>
                  <a:pt x="8596919" y="19092"/>
                  <a:pt x="8932579" y="0"/>
                </a:cubicBezTo>
                <a:cubicBezTo>
                  <a:pt x="9268239" y="-19092"/>
                  <a:pt x="9269852" y="16989"/>
                  <a:pt x="9416551" y="0"/>
                </a:cubicBezTo>
                <a:cubicBezTo>
                  <a:pt x="9563250" y="-16989"/>
                  <a:pt x="9594646" y="20727"/>
                  <a:pt x="9673475" y="0"/>
                </a:cubicBezTo>
                <a:cubicBezTo>
                  <a:pt x="9752304" y="-20727"/>
                  <a:pt x="10056608" y="40779"/>
                  <a:pt x="10157447" y="0"/>
                </a:cubicBezTo>
                <a:cubicBezTo>
                  <a:pt x="10258286" y="-40779"/>
                  <a:pt x="10802027" y="58385"/>
                  <a:pt x="11352441" y="0"/>
                </a:cubicBezTo>
                <a:cubicBezTo>
                  <a:pt x="11402725" y="148897"/>
                  <a:pt x="11311821" y="410988"/>
                  <a:pt x="11352441" y="630936"/>
                </a:cubicBezTo>
                <a:cubicBezTo>
                  <a:pt x="11393061" y="850884"/>
                  <a:pt x="11332894" y="981993"/>
                  <a:pt x="11352441" y="1261872"/>
                </a:cubicBezTo>
                <a:cubicBezTo>
                  <a:pt x="11371988" y="1541751"/>
                  <a:pt x="11342651" y="1629079"/>
                  <a:pt x="11352441" y="1757607"/>
                </a:cubicBezTo>
                <a:cubicBezTo>
                  <a:pt x="11362231" y="1886136"/>
                  <a:pt x="11303012" y="2088134"/>
                  <a:pt x="11352441" y="2388543"/>
                </a:cubicBezTo>
                <a:cubicBezTo>
                  <a:pt x="11401870" y="2688952"/>
                  <a:pt x="11312679" y="2720609"/>
                  <a:pt x="11352441" y="2884279"/>
                </a:cubicBezTo>
                <a:cubicBezTo>
                  <a:pt x="11392203" y="3047949"/>
                  <a:pt x="11337446" y="3240427"/>
                  <a:pt x="11352441" y="3380014"/>
                </a:cubicBezTo>
                <a:cubicBezTo>
                  <a:pt x="11122241" y="3474919"/>
                  <a:pt x="10765890" y="3328588"/>
                  <a:pt x="10527895" y="3380014"/>
                </a:cubicBezTo>
                <a:cubicBezTo>
                  <a:pt x="10289900" y="3431440"/>
                  <a:pt x="10276050" y="3332849"/>
                  <a:pt x="10043923" y="3380014"/>
                </a:cubicBezTo>
                <a:cubicBezTo>
                  <a:pt x="9811796" y="3427179"/>
                  <a:pt x="9549943" y="3355070"/>
                  <a:pt x="9332901" y="3380014"/>
                </a:cubicBezTo>
                <a:cubicBezTo>
                  <a:pt x="9115859" y="3404958"/>
                  <a:pt x="9182486" y="3350091"/>
                  <a:pt x="9075978" y="3380014"/>
                </a:cubicBezTo>
                <a:cubicBezTo>
                  <a:pt x="8969470" y="3409937"/>
                  <a:pt x="8443135" y="3369794"/>
                  <a:pt x="8251432" y="3380014"/>
                </a:cubicBezTo>
                <a:cubicBezTo>
                  <a:pt x="8059729" y="3390234"/>
                  <a:pt x="7879175" y="3330544"/>
                  <a:pt x="7767460" y="3380014"/>
                </a:cubicBezTo>
                <a:cubicBezTo>
                  <a:pt x="7655745" y="3429484"/>
                  <a:pt x="7424883" y="3368394"/>
                  <a:pt x="7169963" y="3380014"/>
                </a:cubicBezTo>
                <a:cubicBezTo>
                  <a:pt x="6915043" y="3391634"/>
                  <a:pt x="6905319" y="3343156"/>
                  <a:pt x="6799515" y="3380014"/>
                </a:cubicBezTo>
                <a:cubicBezTo>
                  <a:pt x="6693711" y="3416872"/>
                  <a:pt x="6283985" y="3376851"/>
                  <a:pt x="6088493" y="3380014"/>
                </a:cubicBezTo>
                <a:cubicBezTo>
                  <a:pt x="5893001" y="3383177"/>
                  <a:pt x="5475858" y="3370788"/>
                  <a:pt x="5263948" y="3380014"/>
                </a:cubicBezTo>
                <a:cubicBezTo>
                  <a:pt x="5052038" y="3389240"/>
                  <a:pt x="4885836" y="3368548"/>
                  <a:pt x="4779975" y="3380014"/>
                </a:cubicBezTo>
                <a:cubicBezTo>
                  <a:pt x="4674114" y="3391480"/>
                  <a:pt x="4135264" y="3336553"/>
                  <a:pt x="3955429" y="3380014"/>
                </a:cubicBezTo>
                <a:cubicBezTo>
                  <a:pt x="3775594" y="3423475"/>
                  <a:pt x="3642555" y="3377440"/>
                  <a:pt x="3357933" y="3380014"/>
                </a:cubicBezTo>
                <a:cubicBezTo>
                  <a:pt x="3073311" y="3382588"/>
                  <a:pt x="2720272" y="3379327"/>
                  <a:pt x="2533387" y="3380014"/>
                </a:cubicBezTo>
                <a:cubicBezTo>
                  <a:pt x="2346502" y="3380701"/>
                  <a:pt x="2064375" y="3371292"/>
                  <a:pt x="1708841" y="3380014"/>
                </a:cubicBezTo>
                <a:cubicBezTo>
                  <a:pt x="1353307" y="3388736"/>
                  <a:pt x="1477301" y="3340483"/>
                  <a:pt x="1338393" y="3380014"/>
                </a:cubicBezTo>
                <a:cubicBezTo>
                  <a:pt x="1199485" y="3419545"/>
                  <a:pt x="1084711" y="3355133"/>
                  <a:pt x="854421" y="3380014"/>
                </a:cubicBezTo>
                <a:cubicBezTo>
                  <a:pt x="624131" y="3404895"/>
                  <a:pt x="223399" y="3290711"/>
                  <a:pt x="0" y="3380014"/>
                </a:cubicBezTo>
                <a:cubicBezTo>
                  <a:pt x="-4095" y="3170567"/>
                  <a:pt x="37955" y="2953530"/>
                  <a:pt x="0" y="2816678"/>
                </a:cubicBezTo>
                <a:cubicBezTo>
                  <a:pt x="-37955" y="2679826"/>
                  <a:pt x="49824" y="2454967"/>
                  <a:pt x="0" y="2354743"/>
                </a:cubicBezTo>
                <a:cubicBezTo>
                  <a:pt x="-49824" y="2254519"/>
                  <a:pt x="41498" y="1995856"/>
                  <a:pt x="0" y="1892808"/>
                </a:cubicBezTo>
                <a:cubicBezTo>
                  <a:pt x="-41498" y="1789760"/>
                  <a:pt x="63557" y="1416766"/>
                  <a:pt x="0" y="1261872"/>
                </a:cubicBezTo>
                <a:cubicBezTo>
                  <a:pt x="-63557" y="1106978"/>
                  <a:pt x="52915" y="893339"/>
                  <a:pt x="0" y="732336"/>
                </a:cubicBezTo>
                <a:cubicBezTo>
                  <a:pt x="-52915" y="571333"/>
                  <a:pt x="55411" y="166641"/>
                  <a:pt x="0" y="0"/>
                </a:cubicBezTo>
                <a:close/>
              </a:path>
              <a:path w="11352441" h="3380014" stroke="0" extrusionOk="0">
                <a:moveTo>
                  <a:pt x="0" y="0"/>
                </a:moveTo>
                <a:cubicBezTo>
                  <a:pt x="205428" y="-52451"/>
                  <a:pt x="271278" y="52275"/>
                  <a:pt x="483972" y="0"/>
                </a:cubicBezTo>
                <a:cubicBezTo>
                  <a:pt x="696666" y="-52275"/>
                  <a:pt x="649566" y="7962"/>
                  <a:pt x="740896" y="0"/>
                </a:cubicBezTo>
                <a:cubicBezTo>
                  <a:pt x="832226" y="-7962"/>
                  <a:pt x="1175187" y="40684"/>
                  <a:pt x="1565442" y="0"/>
                </a:cubicBezTo>
                <a:cubicBezTo>
                  <a:pt x="1955697" y="-40684"/>
                  <a:pt x="1826000" y="3711"/>
                  <a:pt x="2049414" y="0"/>
                </a:cubicBezTo>
                <a:cubicBezTo>
                  <a:pt x="2272828" y="-3711"/>
                  <a:pt x="2382062" y="204"/>
                  <a:pt x="2533387" y="0"/>
                </a:cubicBezTo>
                <a:cubicBezTo>
                  <a:pt x="2684712" y="-204"/>
                  <a:pt x="3055265" y="54091"/>
                  <a:pt x="3357933" y="0"/>
                </a:cubicBezTo>
                <a:cubicBezTo>
                  <a:pt x="3660601" y="-54091"/>
                  <a:pt x="3549298" y="29117"/>
                  <a:pt x="3728381" y="0"/>
                </a:cubicBezTo>
                <a:cubicBezTo>
                  <a:pt x="3907464" y="-29117"/>
                  <a:pt x="4213782" y="74761"/>
                  <a:pt x="4552926" y="0"/>
                </a:cubicBezTo>
                <a:cubicBezTo>
                  <a:pt x="4892071" y="-74761"/>
                  <a:pt x="5024738" y="91487"/>
                  <a:pt x="5377472" y="0"/>
                </a:cubicBezTo>
                <a:cubicBezTo>
                  <a:pt x="5730206" y="-91487"/>
                  <a:pt x="5711122" y="46691"/>
                  <a:pt x="5974969" y="0"/>
                </a:cubicBezTo>
                <a:cubicBezTo>
                  <a:pt x="6238816" y="-46691"/>
                  <a:pt x="6613691" y="84951"/>
                  <a:pt x="6799515" y="0"/>
                </a:cubicBezTo>
                <a:cubicBezTo>
                  <a:pt x="6985339" y="-84951"/>
                  <a:pt x="7118566" y="47163"/>
                  <a:pt x="7283487" y="0"/>
                </a:cubicBezTo>
                <a:cubicBezTo>
                  <a:pt x="7448408" y="-47163"/>
                  <a:pt x="7528242" y="56844"/>
                  <a:pt x="7767460" y="0"/>
                </a:cubicBezTo>
                <a:cubicBezTo>
                  <a:pt x="8006678" y="-56844"/>
                  <a:pt x="8144841" y="318"/>
                  <a:pt x="8478481" y="0"/>
                </a:cubicBezTo>
                <a:cubicBezTo>
                  <a:pt x="8812121" y="-318"/>
                  <a:pt x="8732639" y="34623"/>
                  <a:pt x="8962453" y="0"/>
                </a:cubicBezTo>
                <a:cubicBezTo>
                  <a:pt x="9192267" y="-34623"/>
                  <a:pt x="9400988" y="4953"/>
                  <a:pt x="9786999" y="0"/>
                </a:cubicBezTo>
                <a:cubicBezTo>
                  <a:pt x="10173010" y="-4953"/>
                  <a:pt x="10328449" y="84109"/>
                  <a:pt x="10611545" y="0"/>
                </a:cubicBezTo>
                <a:cubicBezTo>
                  <a:pt x="10894641" y="-84109"/>
                  <a:pt x="11117066" y="9063"/>
                  <a:pt x="11352441" y="0"/>
                </a:cubicBezTo>
                <a:cubicBezTo>
                  <a:pt x="11415387" y="253539"/>
                  <a:pt x="11341777" y="282048"/>
                  <a:pt x="11352441" y="529536"/>
                </a:cubicBezTo>
                <a:cubicBezTo>
                  <a:pt x="11363105" y="777024"/>
                  <a:pt x="11303292" y="855186"/>
                  <a:pt x="11352441" y="991471"/>
                </a:cubicBezTo>
                <a:cubicBezTo>
                  <a:pt x="11401590" y="1127756"/>
                  <a:pt x="11314407" y="1387866"/>
                  <a:pt x="11352441" y="1487206"/>
                </a:cubicBezTo>
                <a:cubicBezTo>
                  <a:pt x="11390475" y="1586546"/>
                  <a:pt x="11302310" y="1823578"/>
                  <a:pt x="11352441" y="2084342"/>
                </a:cubicBezTo>
                <a:cubicBezTo>
                  <a:pt x="11402572" y="2345106"/>
                  <a:pt x="11311983" y="2457723"/>
                  <a:pt x="11352441" y="2613877"/>
                </a:cubicBezTo>
                <a:cubicBezTo>
                  <a:pt x="11392899" y="2770031"/>
                  <a:pt x="11344473" y="3051806"/>
                  <a:pt x="11352441" y="3380014"/>
                </a:cubicBezTo>
                <a:cubicBezTo>
                  <a:pt x="11160608" y="3386680"/>
                  <a:pt x="10870925" y="3333092"/>
                  <a:pt x="10641420" y="3380014"/>
                </a:cubicBezTo>
                <a:cubicBezTo>
                  <a:pt x="10411915" y="3426936"/>
                  <a:pt x="10492252" y="3356731"/>
                  <a:pt x="10384496" y="3380014"/>
                </a:cubicBezTo>
                <a:cubicBezTo>
                  <a:pt x="10276740" y="3403297"/>
                  <a:pt x="10037445" y="3358931"/>
                  <a:pt x="9786999" y="3380014"/>
                </a:cubicBezTo>
                <a:cubicBezTo>
                  <a:pt x="9536553" y="3401097"/>
                  <a:pt x="9493584" y="3343853"/>
                  <a:pt x="9416551" y="3380014"/>
                </a:cubicBezTo>
                <a:cubicBezTo>
                  <a:pt x="9339518" y="3416175"/>
                  <a:pt x="8936805" y="3338687"/>
                  <a:pt x="8705530" y="3380014"/>
                </a:cubicBezTo>
                <a:cubicBezTo>
                  <a:pt x="8474255" y="3421341"/>
                  <a:pt x="8516370" y="3376793"/>
                  <a:pt x="8335082" y="3380014"/>
                </a:cubicBezTo>
                <a:cubicBezTo>
                  <a:pt x="8153794" y="3383235"/>
                  <a:pt x="7934982" y="3337439"/>
                  <a:pt x="7624060" y="3380014"/>
                </a:cubicBezTo>
                <a:cubicBezTo>
                  <a:pt x="7313138" y="3422589"/>
                  <a:pt x="7477644" y="3362106"/>
                  <a:pt x="7367137" y="3380014"/>
                </a:cubicBezTo>
                <a:cubicBezTo>
                  <a:pt x="7256630" y="3397922"/>
                  <a:pt x="6838950" y="3309437"/>
                  <a:pt x="6656115" y="3380014"/>
                </a:cubicBezTo>
                <a:cubicBezTo>
                  <a:pt x="6473280" y="3450591"/>
                  <a:pt x="6359757" y="3356631"/>
                  <a:pt x="6285667" y="3380014"/>
                </a:cubicBezTo>
                <a:cubicBezTo>
                  <a:pt x="6211577" y="3403397"/>
                  <a:pt x="6087084" y="3352028"/>
                  <a:pt x="6028744" y="3380014"/>
                </a:cubicBezTo>
                <a:cubicBezTo>
                  <a:pt x="5970404" y="3408000"/>
                  <a:pt x="5807180" y="3367765"/>
                  <a:pt x="5658296" y="3380014"/>
                </a:cubicBezTo>
                <a:cubicBezTo>
                  <a:pt x="5509412" y="3392263"/>
                  <a:pt x="5184356" y="3306090"/>
                  <a:pt x="4947274" y="3380014"/>
                </a:cubicBezTo>
                <a:cubicBezTo>
                  <a:pt x="4710192" y="3453938"/>
                  <a:pt x="4735266" y="3352482"/>
                  <a:pt x="4576826" y="3380014"/>
                </a:cubicBezTo>
                <a:cubicBezTo>
                  <a:pt x="4418386" y="3407546"/>
                  <a:pt x="4373642" y="3349690"/>
                  <a:pt x="4319903" y="3380014"/>
                </a:cubicBezTo>
                <a:cubicBezTo>
                  <a:pt x="4266164" y="3410338"/>
                  <a:pt x="4117492" y="3347980"/>
                  <a:pt x="3949454" y="3380014"/>
                </a:cubicBezTo>
                <a:cubicBezTo>
                  <a:pt x="3781416" y="3412048"/>
                  <a:pt x="3627271" y="3346149"/>
                  <a:pt x="3465482" y="3380014"/>
                </a:cubicBezTo>
                <a:cubicBezTo>
                  <a:pt x="3303693" y="3413879"/>
                  <a:pt x="3166611" y="3354782"/>
                  <a:pt x="2867985" y="3380014"/>
                </a:cubicBezTo>
                <a:cubicBezTo>
                  <a:pt x="2569359" y="3405246"/>
                  <a:pt x="2584822" y="3345391"/>
                  <a:pt x="2497537" y="3380014"/>
                </a:cubicBezTo>
                <a:cubicBezTo>
                  <a:pt x="2410252" y="3414637"/>
                  <a:pt x="1858839" y="3296049"/>
                  <a:pt x="1672991" y="3380014"/>
                </a:cubicBezTo>
                <a:cubicBezTo>
                  <a:pt x="1487143" y="3463979"/>
                  <a:pt x="1212536" y="3323909"/>
                  <a:pt x="1075494" y="3380014"/>
                </a:cubicBezTo>
                <a:cubicBezTo>
                  <a:pt x="938452" y="3436119"/>
                  <a:pt x="218565" y="3336381"/>
                  <a:pt x="0" y="3380014"/>
                </a:cubicBezTo>
                <a:cubicBezTo>
                  <a:pt x="-27408" y="3116469"/>
                  <a:pt x="1161" y="3031979"/>
                  <a:pt x="0" y="2782878"/>
                </a:cubicBezTo>
                <a:cubicBezTo>
                  <a:pt x="-1161" y="2533777"/>
                  <a:pt x="42076" y="2387884"/>
                  <a:pt x="0" y="2219543"/>
                </a:cubicBezTo>
                <a:cubicBezTo>
                  <a:pt x="-42076" y="2051203"/>
                  <a:pt x="18927" y="1844993"/>
                  <a:pt x="0" y="1690007"/>
                </a:cubicBezTo>
                <a:cubicBezTo>
                  <a:pt x="-18927" y="1535021"/>
                  <a:pt x="39649" y="1312823"/>
                  <a:pt x="0" y="1092871"/>
                </a:cubicBezTo>
                <a:cubicBezTo>
                  <a:pt x="-39649" y="872919"/>
                  <a:pt x="26459" y="765120"/>
                  <a:pt x="0" y="529536"/>
                </a:cubicBezTo>
                <a:cubicBezTo>
                  <a:pt x="-26459" y="293952"/>
                  <a:pt x="6687" y="124803"/>
                  <a:pt x="0" y="0"/>
                </a:cubicBezTo>
                <a:close/>
              </a:path>
            </a:pathLst>
          </a:custGeom>
          <a:ln w="63500">
            <a:solidFill>
              <a:schemeClr val="accent1">
                <a:shade val="50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sp>
        <p:nvSpPr>
          <p:cNvPr id="10" name="TextBox 9">
            <a:extLst>
              <a:ext uri="{FF2B5EF4-FFF2-40B4-BE49-F238E27FC236}">
                <a16:creationId xmlns:a16="http://schemas.microsoft.com/office/drawing/2014/main" id="{246B661C-2F70-36A5-9F30-272655D6A45C}"/>
              </a:ext>
            </a:extLst>
          </p:cNvPr>
          <p:cNvSpPr txBox="1"/>
          <p:nvPr/>
        </p:nvSpPr>
        <p:spPr>
          <a:xfrm>
            <a:off x="838200" y="5229847"/>
            <a:ext cx="5856668" cy="830997"/>
          </a:xfrm>
          <a:prstGeom prst="rect">
            <a:avLst/>
          </a:prstGeom>
          <a:noFill/>
        </p:spPr>
        <p:txBody>
          <a:bodyPr wrap="none" rtlCol="0">
            <a:spAutoFit/>
          </a:bodyPr>
          <a:lstStyle/>
          <a:p>
            <a:r>
              <a:rPr lang="en-GB" sz="4800" dirty="0"/>
              <a:t>what is the label here?</a:t>
            </a:r>
          </a:p>
        </p:txBody>
      </p:sp>
    </p:spTree>
    <p:extLst>
      <p:ext uri="{BB962C8B-B14F-4D97-AF65-F5344CB8AC3E}">
        <p14:creationId xmlns:p14="http://schemas.microsoft.com/office/powerpoint/2010/main" val="29576011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18A75-C7C9-4D80-553F-85BBF3E9974D}"/>
              </a:ext>
            </a:extLst>
          </p:cNvPr>
          <p:cNvSpPr>
            <a:spLocks noGrp="1"/>
          </p:cNvSpPr>
          <p:nvPr>
            <p:ph type="title"/>
          </p:nvPr>
        </p:nvSpPr>
        <p:spPr>
          <a:xfrm>
            <a:off x="438058" y="144343"/>
            <a:ext cx="10515600" cy="1325563"/>
          </a:xfrm>
        </p:spPr>
        <p:txBody>
          <a:bodyPr>
            <a:normAutofit/>
          </a:bodyPr>
          <a:lstStyle/>
          <a:p>
            <a:r>
              <a:rPr lang="en-GB" sz="6000" b="1" dirty="0"/>
              <a:t>Learn a Feature Map </a:t>
            </a:r>
          </a:p>
        </p:txBody>
      </p:sp>
      <p:sp>
        <p:nvSpPr>
          <p:cNvPr id="4" name="Date Placeholder 3">
            <a:extLst>
              <a:ext uri="{FF2B5EF4-FFF2-40B4-BE49-F238E27FC236}">
                <a16:creationId xmlns:a16="http://schemas.microsoft.com/office/drawing/2014/main" id="{BB7D3BB1-9113-168D-8300-817E055080DD}"/>
              </a:ext>
            </a:extLst>
          </p:cNvPr>
          <p:cNvSpPr>
            <a:spLocks noGrp="1"/>
          </p:cNvSpPr>
          <p:nvPr>
            <p:ph type="dt" sz="half" idx="10"/>
          </p:nvPr>
        </p:nvSpPr>
        <p:spPr/>
        <p:txBody>
          <a:bodyPr/>
          <a:lstStyle/>
          <a:p>
            <a:fld id="{5EA3FC8D-1813-854F-BE27-96884CBBC6F5}" type="datetime1">
              <a:rPr lang="en-US" smtClean="0"/>
              <a:t>5/26/23</a:t>
            </a:fld>
            <a:endParaRPr lang="en-GB" dirty="0"/>
          </a:p>
        </p:txBody>
      </p:sp>
      <p:sp>
        <p:nvSpPr>
          <p:cNvPr id="5" name="Footer Placeholder 4">
            <a:extLst>
              <a:ext uri="{FF2B5EF4-FFF2-40B4-BE49-F238E27FC236}">
                <a16:creationId xmlns:a16="http://schemas.microsoft.com/office/drawing/2014/main" id="{AE036FFD-F69B-BACF-233D-0F4DFA3CC51C}"/>
              </a:ext>
            </a:extLst>
          </p:cNvPr>
          <p:cNvSpPr>
            <a:spLocks noGrp="1"/>
          </p:cNvSpPr>
          <p:nvPr>
            <p:ph type="ftr" sz="quarter" idx="11"/>
          </p:nvPr>
        </p:nvSpPr>
        <p:spPr/>
        <p:txBody>
          <a:bodyPr/>
          <a:lstStyle/>
          <a:p>
            <a:r>
              <a:rPr lang="en-GB"/>
              <a:t>DI Dr.techn. Alexander Jung</a:t>
            </a:r>
            <a:endParaRPr lang="en-GB" dirty="0"/>
          </a:p>
        </p:txBody>
      </p:sp>
      <p:sp>
        <p:nvSpPr>
          <p:cNvPr id="6" name="Slide Number Placeholder 5">
            <a:extLst>
              <a:ext uri="{FF2B5EF4-FFF2-40B4-BE49-F238E27FC236}">
                <a16:creationId xmlns:a16="http://schemas.microsoft.com/office/drawing/2014/main" id="{074ECF00-6581-DB81-A4B5-4BED1D6890ED}"/>
              </a:ext>
            </a:extLst>
          </p:cNvPr>
          <p:cNvSpPr>
            <a:spLocks noGrp="1"/>
          </p:cNvSpPr>
          <p:nvPr>
            <p:ph type="sldNum" sz="quarter" idx="12"/>
          </p:nvPr>
        </p:nvSpPr>
        <p:spPr/>
        <p:txBody>
          <a:bodyPr/>
          <a:lstStyle/>
          <a:p>
            <a:fld id="{1769BA03-D485-7647-B394-D5FA64CC5371}" type="slidenum">
              <a:rPr lang="en-GB" smtClean="0"/>
              <a:pPr/>
              <a:t>41</a:t>
            </a:fld>
            <a:endParaRPr lang="en-GB" dirty="0"/>
          </a:p>
        </p:txBody>
      </p:sp>
      <p:cxnSp>
        <p:nvCxnSpPr>
          <p:cNvPr id="7" name="Straight Arrow Connector 6">
            <a:extLst>
              <a:ext uri="{FF2B5EF4-FFF2-40B4-BE49-F238E27FC236}">
                <a16:creationId xmlns:a16="http://schemas.microsoft.com/office/drawing/2014/main" id="{56AC15A9-9473-60B0-59D4-00187D47D0A2}"/>
              </a:ext>
            </a:extLst>
          </p:cNvPr>
          <p:cNvCxnSpPr/>
          <p:nvPr/>
        </p:nvCxnSpPr>
        <p:spPr>
          <a:xfrm>
            <a:off x="1389479" y="2393825"/>
            <a:ext cx="724593"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D88CB34-C25A-84A6-3802-0A495837B05F}"/>
              </a:ext>
            </a:extLst>
          </p:cNvPr>
          <p:cNvSpPr/>
          <p:nvPr/>
        </p:nvSpPr>
        <p:spPr>
          <a:xfrm>
            <a:off x="2114072" y="1685368"/>
            <a:ext cx="4275755" cy="1325564"/>
          </a:xfrm>
          <a:prstGeom prst="rect">
            <a:avLst/>
          </a:prstGeom>
          <a:solidFill>
            <a:schemeClr val="accent1">
              <a:alpha val="48000"/>
            </a:schemeClr>
          </a:solidFill>
          <a:ln>
            <a:solidFill>
              <a:schemeClr val="accent1">
                <a:shade val="50000"/>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lumMod val="75000"/>
                    <a:lumOff val="25000"/>
                  </a:schemeClr>
                </a:solidFill>
              </a:rPr>
              <a:t>Foundation Model</a:t>
            </a:r>
          </a:p>
          <a:p>
            <a:pPr algn="ctr"/>
            <a:r>
              <a:rPr lang="en-US" sz="4000" dirty="0">
                <a:solidFill>
                  <a:schemeClr val="tx1">
                    <a:lumMod val="75000"/>
                    <a:lumOff val="25000"/>
                  </a:schemeClr>
                </a:solidFill>
              </a:rPr>
              <a:t>g(.)</a:t>
            </a:r>
          </a:p>
        </p:txBody>
      </p:sp>
      <p:cxnSp>
        <p:nvCxnSpPr>
          <p:cNvPr id="9" name="Straight Arrow Connector 8">
            <a:extLst>
              <a:ext uri="{FF2B5EF4-FFF2-40B4-BE49-F238E27FC236}">
                <a16:creationId xmlns:a16="http://schemas.microsoft.com/office/drawing/2014/main" id="{C24CD505-CE30-3551-501E-2E3E02C317D9}"/>
              </a:ext>
            </a:extLst>
          </p:cNvPr>
          <p:cNvCxnSpPr>
            <a:cxnSpLocks/>
          </p:cNvCxnSpPr>
          <p:nvPr/>
        </p:nvCxnSpPr>
        <p:spPr>
          <a:xfrm>
            <a:off x="6389827" y="2436451"/>
            <a:ext cx="913708"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C749AC7-6696-2E10-81CE-0B767824D14F}"/>
              </a:ext>
            </a:extLst>
          </p:cNvPr>
          <p:cNvSpPr txBox="1"/>
          <p:nvPr/>
        </p:nvSpPr>
        <p:spPr>
          <a:xfrm>
            <a:off x="438058" y="1740404"/>
            <a:ext cx="1353030" cy="646331"/>
          </a:xfrm>
          <a:prstGeom prst="rect">
            <a:avLst/>
          </a:prstGeom>
          <a:noFill/>
        </p:spPr>
        <p:txBody>
          <a:bodyPr wrap="square" rtlCol="0">
            <a:spAutoFit/>
          </a:bodyPr>
          <a:lstStyle/>
          <a:p>
            <a:r>
              <a:rPr lang="en-US" sz="3600" dirty="0"/>
              <a:t>pixels</a:t>
            </a:r>
          </a:p>
        </p:txBody>
      </p:sp>
      <p:sp>
        <p:nvSpPr>
          <p:cNvPr id="11" name="TextBox 10">
            <a:extLst>
              <a:ext uri="{FF2B5EF4-FFF2-40B4-BE49-F238E27FC236}">
                <a16:creationId xmlns:a16="http://schemas.microsoft.com/office/drawing/2014/main" id="{1D4FAF0B-2ECD-6112-E282-A5A4CE29FA94}"/>
              </a:ext>
            </a:extLst>
          </p:cNvPr>
          <p:cNvSpPr txBox="1"/>
          <p:nvPr/>
        </p:nvSpPr>
        <p:spPr>
          <a:xfrm>
            <a:off x="7035796" y="1562430"/>
            <a:ext cx="535478" cy="830997"/>
          </a:xfrm>
          <a:prstGeom prst="rect">
            <a:avLst/>
          </a:prstGeom>
          <a:noFill/>
        </p:spPr>
        <p:txBody>
          <a:bodyPr wrap="square" rtlCol="0">
            <a:spAutoFit/>
          </a:bodyPr>
          <a:lstStyle/>
          <a:p>
            <a:r>
              <a:rPr lang="en-US" sz="4800" dirty="0"/>
              <a:t>x</a:t>
            </a:r>
          </a:p>
        </p:txBody>
      </p:sp>
      <p:sp>
        <p:nvSpPr>
          <p:cNvPr id="12" name="TextBox 11">
            <a:extLst>
              <a:ext uri="{FF2B5EF4-FFF2-40B4-BE49-F238E27FC236}">
                <a16:creationId xmlns:a16="http://schemas.microsoft.com/office/drawing/2014/main" id="{EDA751A3-4E19-97DB-D154-B445F0E11F0D}"/>
              </a:ext>
            </a:extLst>
          </p:cNvPr>
          <p:cNvSpPr txBox="1"/>
          <p:nvPr/>
        </p:nvSpPr>
        <p:spPr>
          <a:xfrm>
            <a:off x="1620446" y="2964050"/>
            <a:ext cx="3476593" cy="923330"/>
          </a:xfrm>
          <a:prstGeom prst="rect">
            <a:avLst/>
          </a:prstGeom>
          <a:noFill/>
        </p:spPr>
        <p:txBody>
          <a:bodyPr wrap="none" rtlCol="0">
            <a:spAutoFit/>
          </a:bodyPr>
          <a:lstStyle/>
          <a:p>
            <a:r>
              <a:rPr lang="en-GB" dirty="0"/>
              <a:t>pretrain foundation model </a:t>
            </a:r>
          </a:p>
          <a:p>
            <a:r>
              <a:rPr lang="en-GB" dirty="0"/>
              <a:t>on large “low-quality” (unlabelled) </a:t>
            </a:r>
          </a:p>
          <a:p>
            <a:r>
              <a:rPr lang="en-GB" dirty="0"/>
              <a:t>dataset</a:t>
            </a:r>
          </a:p>
        </p:txBody>
      </p:sp>
      <p:pic>
        <p:nvPicPr>
          <p:cNvPr id="13" name="Picture 12" descr="A collage of animals&#10;&#10;Description automatically generated with low confidence">
            <a:extLst>
              <a:ext uri="{FF2B5EF4-FFF2-40B4-BE49-F238E27FC236}">
                <a16:creationId xmlns:a16="http://schemas.microsoft.com/office/drawing/2014/main" id="{4C03D5D7-DFC8-7259-D196-FA0B792E8F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4531" y="3835910"/>
            <a:ext cx="4275756" cy="1979444"/>
          </a:xfrm>
          <a:prstGeom prst="rect">
            <a:avLst/>
          </a:prstGeom>
        </p:spPr>
      </p:pic>
    </p:spTree>
    <p:extLst>
      <p:ext uri="{BB962C8B-B14F-4D97-AF65-F5344CB8AC3E}">
        <p14:creationId xmlns:p14="http://schemas.microsoft.com/office/powerpoint/2010/main" val="21817276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B225549-DC4E-144F-AE05-5E78C06C1D38}"/>
              </a:ext>
            </a:extLst>
          </p:cNvPr>
          <p:cNvSpPr>
            <a:spLocks noGrp="1"/>
          </p:cNvSpPr>
          <p:nvPr>
            <p:ph type="ftr" sz="quarter" idx="11"/>
          </p:nvPr>
        </p:nvSpPr>
        <p:spPr/>
        <p:txBody>
          <a:bodyPr/>
          <a:lstStyle/>
          <a:p>
            <a:r>
              <a:rPr lang="en-GB"/>
              <a:t>DI Dr.techn. Alexander Jung</a:t>
            </a:r>
            <a:endParaRPr lang="en-GB" dirty="0"/>
          </a:p>
        </p:txBody>
      </p:sp>
      <p:sp>
        <p:nvSpPr>
          <p:cNvPr id="4" name="Slide Number Placeholder 3">
            <a:extLst>
              <a:ext uri="{FF2B5EF4-FFF2-40B4-BE49-F238E27FC236}">
                <a16:creationId xmlns:a16="http://schemas.microsoft.com/office/drawing/2014/main" id="{57366A7A-8796-0C49-A56D-503D315B914D}"/>
              </a:ext>
            </a:extLst>
          </p:cNvPr>
          <p:cNvSpPr>
            <a:spLocks noGrp="1"/>
          </p:cNvSpPr>
          <p:nvPr>
            <p:ph type="sldNum" sz="quarter" idx="12"/>
          </p:nvPr>
        </p:nvSpPr>
        <p:spPr/>
        <p:txBody>
          <a:bodyPr/>
          <a:lstStyle/>
          <a:p>
            <a:fld id="{AC1633F7-ACB1-754E-B76E-ED72C708EAF6}" type="slidenum">
              <a:rPr lang="en-AT" smtClean="0"/>
              <a:pPr/>
              <a:t>42</a:t>
            </a:fld>
            <a:endParaRPr lang="en-AT" dirty="0"/>
          </a:p>
        </p:txBody>
      </p:sp>
      <p:sp>
        <p:nvSpPr>
          <p:cNvPr id="6" name="TextBox 5">
            <a:extLst>
              <a:ext uri="{FF2B5EF4-FFF2-40B4-BE49-F238E27FC236}">
                <a16:creationId xmlns:a16="http://schemas.microsoft.com/office/drawing/2014/main" id="{4089A2A7-19E4-734D-A852-DCFF80DFD3DD}"/>
              </a:ext>
            </a:extLst>
          </p:cNvPr>
          <p:cNvSpPr txBox="1"/>
          <p:nvPr/>
        </p:nvSpPr>
        <p:spPr>
          <a:xfrm>
            <a:off x="279966" y="524811"/>
            <a:ext cx="11643810" cy="4708981"/>
          </a:xfrm>
          <a:prstGeom prst="rect">
            <a:avLst/>
          </a:prstGeom>
          <a:noFill/>
        </p:spPr>
        <p:txBody>
          <a:bodyPr wrap="square" rtlCol="0">
            <a:spAutoFit/>
          </a:bodyPr>
          <a:lstStyle/>
          <a:p>
            <a:r>
              <a:rPr lang="en-GB" sz="6000" dirty="0"/>
              <a:t>Datapoints, Features, Labels are </a:t>
            </a:r>
            <a:r>
              <a:rPr lang="en-GB" sz="6000" dirty="0">
                <a:solidFill>
                  <a:srgbClr val="FF0000"/>
                </a:solidFill>
              </a:rPr>
              <a:t>Design Choices guided by</a:t>
            </a:r>
          </a:p>
          <a:p>
            <a:pPr marL="857250" indent="-857250">
              <a:buFont typeface="Arial" panose="020B0604020202020204" pitchFamily="34" charset="0"/>
              <a:buChar char="•"/>
            </a:pPr>
            <a:r>
              <a:rPr lang="en-GB" sz="6000" dirty="0"/>
              <a:t>computational aspects </a:t>
            </a:r>
          </a:p>
          <a:p>
            <a:pPr marL="857250" indent="-857250">
              <a:buFont typeface="Arial" panose="020B0604020202020204" pitchFamily="34" charset="0"/>
              <a:buChar char="•"/>
            </a:pPr>
            <a:r>
              <a:rPr lang="en-GB" sz="6000" dirty="0"/>
              <a:t>statistical aspects </a:t>
            </a:r>
          </a:p>
          <a:p>
            <a:pPr marL="857250" indent="-857250">
              <a:buFont typeface="Arial" panose="020B0604020202020204" pitchFamily="34" charset="0"/>
              <a:buChar char="•"/>
            </a:pPr>
            <a:r>
              <a:rPr lang="en-GB" sz="6000" dirty="0"/>
              <a:t>legal/ethical aspects</a:t>
            </a:r>
          </a:p>
        </p:txBody>
      </p:sp>
      <p:sp>
        <p:nvSpPr>
          <p:cNvPr id="5" name="Date Placeholder 4">
            <a:extLst>
              <a:ext uri="{FF2B5EF4-FFF2-40B4-BE49-F238E27FC236}">
                <a16:creationId xmlns:a16="http://schemas.microsoft.com/office/drawing/2014/main" id="{A40B9925-7C93-7E73-80D7-7AF7C2B2B0E3}"/>
              </a:ext>
            </a:extLst>
          </p:cNvPr>
          <p:cNvSpPr>
            <a:spLocks noGrp="1"/>
          </p:cNvSpPr>
          <p:nvPr>
            <p:ph type="dt" sz="half" idx="10"/>
          </p:nvPr>
        </p:nvSpPr>
        <p:spPr/>
        <p:txBody>
          <a:bodyPr/>
          <a:lstStyle/>
          <a:p>
            <a:fld id="{F7A0D616-A0E8-8445-A148-7D4E5EA8957D}" type="datetime1">
              <a:rPr lang="en-US" smtClean="0"/>
              <a:t>5/26/23</a:t>
            </a:fld>
            <a:endParaRPr lang="en-GB"/>
          </a:p>
        </p:txBody>
      </p:sp>
    </p:spTree>
    <p:extLst>
      <p:ext uri="{BB962C8B-B14F-4D97-AF65-F5344CB8AC3E}">
        <p14:creationId xmlns:p14="http://schemas.microsoft.com/office/powerpoint/2010/main" val="23277464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B225549-DC4E-144F-AE05-5E78C06C1D38}"/>
              </a:ext>
            </a:extLst>
          </p:cNvPr>
          <p:cNvSpPr>
            <a:spLocks noGrp="1"/>
          </p:cNvSpPr>
          <p:nvPr>
            <p:ph type="ftr" sz="quarter" idx="11"/>
          </p:nvPr>
        </p:nvSpPr>
        <p:spPr/>
        <p:txBody>
          <a:bodyPr/>
          <a:lstStyle/>
          <a:p>
            <a:r>
              <a:rPr lang="en-GB"/>
              <a:t>DI Dr.techn. Alexander Jung</a:t>
            </a:r>
            <a:endParaRPr lang="en-GB" dirty="0"/>
          </a:p>
        </p:txBody>
      </p:sp>
      <p:sp>
        <p:nvSpPr>
          <p:cNvPr id="4" name="Slide Number Placeholder 3">
            <a:extLst>
              <a:ext uri="{FF2B5EF4-FFF2-40B4-BE49-F238E27FC236}">
                <a16:creationId xmlns:a16="http://schemas.microsoft.com/office/drawing/2014/main" id="{57366A7A-8796-0C49-A56D-503D315B914D}"/>
              </a:ext>
            </a:extLst>
          </p:cNvPr>
          <p:cNvSpPr>
            <a:spLocks noGrp="1"/>
          </p:cNvSpPr>
          <p:nvPr>
            <p:ph type="sldNum" sz="quarter" idx="12"/>
          </p:nvPr>
        </p:nvSpPr>
        <p:spPr/>
        <p:txBody>
          <a:bodyPr/>
          <a:lstStyle/>
          <a:p>
            <a:fld id="{AC1633F7-ACB1-754E-B76E-ED72C708EAF6}" type="slidenum">
              <a:rPr lang="en-AT" smtClean="0"/>
              <a:pPr/>
              <a:t>43</a:t>
            </a:fld>
            <a:endParaRPr lang="en-AT" dirty="0"/>
          </a:p>
        </p:txBody>
      </p:sp>
      <p:sp>
        <p:nvSpPr>
          <p:cNvPr id="6" name="TextBox 5">
            <a:extLst>
              <a:ext uri="{FF2B5EF4-FFF2-40B4-BE49-F238E27FC236}">
                <a16:creationId xmlns:a16="http://schemas.microsoft.com/office/drawing/2014/main" id="{4089A2A7-19E4-734D-A852-DCFF80DFD3DD}"/>
              </a:ext>
            </a:extLst>
          </p:cNvPr>
          <p:cNvSpPr txBox="1"/>
          <p:nvPr/>
        </p:nvSpPr>
        <p:spPr>
          <a:xfrm>
            <a:off x="279966" y="524811"/>
            <a:ext cx="11643810" cy="5016758"/>
          </a:xfrm>
          <a:prstGeom prst="rect">
            <a:avLst/>
          </a:prstGeom>
          <a:noFill/>
        </p:spPr>
        <p:txBody>
          <a:bodyPr wrap="square" rtlCol="0">
            <a:spAutoFit/>
          </a:bodyPr>
          <a:lstStyle/>
          <a:p>
            <a:r>
              <a:rPr lang="en-GB" sz="8000" dirty="0"/>
              <a:t>Your Turn! </a:t>
            </a:r>
          </a:p>
          <a:p>
            <a:endParaRPr lang="en-GB" sz="6000" dirty="0"/>
          </a:p>
          <a:p>
            <a:r>
              <a:rPr lang="en-GB" sz="6000" dirty="0"/>
              <a:t>Which data points arise in your </a:t>
            </a:r>
          </a:p>
          <a:p>
            <a:r>
              <a:rPr lang="en-GB" sz="6000" dirty="0"/>
              <a:t>research ? What are good features, </a:t>
            </a:r>
          </a:p>
          <a:p>
            <a:r>
              <a:rPr lang="en-GB" sz="6000" dirty="0"/>
              <a:t>labels?</a:t>
            </a:r>
          </a:p>
        </p:txBody>
      </p:sp>
      <p:sp>
        <p:nvSpPr>
          <p:cNvPr id="5" name="Date Placeholder 4">
            <a:extLst>
              <a:ext uri="{FF2B5EF4-FFF2-40B4-BE49-F238E27FC236}">
                <a16:creationId xmlns:a16="http://schemas.microsoft.com/office/drawing/2014/main" id="{A40B9925-7C93-7E73-80D7-7AF7C2B2B0E3}"/>
              </a:ext>
            </a:extLst>
          </p:cNvPr>
          <p:cNvSpPr>
            <a:spLocks noGrp="1"/>
          </p:cNvSpPr>
          <p:nvPr>
            <p:ph type="dt" sz="half" idx="10"/>
          </p:nvPr>
        </p:nvSpPr>
        <p:spPr/>
        <p:txBody>
          <a:bodyPr/>
          <a:lstStyle/>
          <a:p>
            <a:fld id="{F7A0D616-A0E8-8445-A148-7D4E5EA8957D}" type="datetime1">
              <a:rPr lang="en-US" smtClean="0"/>
              <a:t>5/26/23</a:t>
            </a:fld>
            <a:endParaRPr lang="en-GB"/>
          </a:p>
        </p:txBody>
      </p:sp>
    </p:spTree>
    <p:extLst>
      <p:ext uri="{BB962C8B-B14F-4D97-AF65-F5344CB8AC3E}">
        <p14:creationId xmlns:p14="http://schemas.microsoft.com/office/powerpoint/2010/main" val="18650370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B225549-DC4E-144F-AE05-5E78C06C1D38}"/>
              </a:ext>
            </a:extLst>
          </p:cNvPr>
          <p:cNvSpPr>
            <a:spLocks noGrp="1"/>
          </p:cNvSpPr>
          <p:nvPr>
            <p:ph type="ftr" sz="quarter" idx="11"/>
          </p:nvPr>
        </p:nvSpPr>
        <p:spPr/>
        <p:txBody>
          <a:bodyPr/>
          <a:lstStyle/>
          <a:p>
            <a:r>
              <a:rPr lang="en-GB"/>
              <a:t>DI Dr.techn. Alexander Jung</a:t>
            </a:r>
            <a:endParaRPr lang="en-GB" dirty="0"/>
          </a:p>
        </p:txBody>
      </p:sp>
      <p:sp>
        <p:nvSpPr>
          <p:cNvPr id="4" name="Slide Number Placeholder 3">
            <a:extLst>
              <a:ext uri="{FF2B5EF4-FFF2-40B4-BE49-F238E27FC236}">
                <a16:creationId xmlns:a16="http://schemas.microsoft.com/office/drawing/2014/main" id="{57366A7A-8796-0C49-A56D-503D315B914D}"/>
              </a:ext>
            </a:extLst>
          </p:cNvPr>
          <p:cNvSpPr>
            <a:spLocks noGrp="1"/>
          </p:cNvSpPr>
          <p:nvPr>
            <p:ph type="sldNum" sz="quarter" idx="12"/>
          </p:nvPr>
        </p:nvSpPr>
        <p:spPr/>
        <p:txBody>
          <a:bodyPr/>
          <a:lstStyle/>
          <a:p>
            <a:fld id="{AC1633F7-ACB1-754E-B76E-ED72C708EAF6}" type="slidenum">
              <a:rPr lang="en-AT" smtClean="0"/>
              <a:pPr/>
              <a:t>44</a:t>
            </a:fld>
            <a:endParaRPr lang="en-AT" dirty="0"/>
          </a:p>
        </p:txBody>
      </p:sp>
      <p:sp>
        <p:nvSpPr>
          <p:cNvPr id="6" name="TextBox 5">
            <a:extLst>
              <a:ext uri="{FF2B5EF4-FFF2-40B4-BE49-F238E27FC236}">
                <a16:creationId xmlns:a16="http://schemas.microsoft.com/office/drawing/2014/main" id="{4089A2A7-19E4-734D-A852-DCFF80DFD3DD}"/>
              </a:ext>
            </a:extLst>
          </p:cNvPr>
          <p:cNvSpPr txBox="1"/>
          <p:nvPr/>
        </p:nvSpPr>
        <p:spPr>
          <a:xfrm>
            <a:off x="838200" y="914955"/>
            <a:ext cx="6077433" cy="3477875"/>
          </a:xfrm>
          <a:prstGeom prst="rect">
            <a:avLst/>
          </a:prstGeom>
          <a:noFill/>
        </p:spPr>
        <p:txBody>
          <a:bodyPr wrap="none" rtlCol="0">
            <a:spAutoFit/>
          </a:bodyPr>
          <a:lstStyle/>
          <a:p>
            <a:r>
              <a:rPr lang="en-GB" sz="8000" dirty="0"/>
              <a:t>Component 2 </a:t>
            </a:r>
          </a:p>
          <a:p>
            <a:endParaRPr lang="en-GB" sz="6000" dirty="0"/>
          </a:p>
          <a:p>
            <a:r>
              <a:rPr lang="en-GB" sz="8000" dirty="0"/>
              <a:t>Model</a:t>
            </a:r>
          </a:p>
        </p:txBody>
      </p:sp>
      <p:sp>
        <p:nvSpPr>
          <p:cNvPr id="5" name="Date Placeholder 4">
            <a:extLst>
              <a:ext uri="{FF2B5EF4-FFF2-40B4-BE49-F238E27FC236}">
                <a16:creationId xmlns:a16="http://schemas.microsoft.com/office/drawing/2014/main" id="{A40B9925-7C93-7E73-80D7-7AF7C2B2B0E3}"/>
              </a:ext>
            </a:extLst>
          </p:cNvPr>
          <p:cNvSpPr>
            <a:spLocks noGrp="1"/>
          </p:cNvSpPr>
          <p:nvPr>
            <p:ph type="dt" sz="half" idx="10"/>
          </p:nvPr>
        </p:nvSpPr>
        <p:spPr/>
        <p:txBody>
          <a:bodyPr/>
          <a:lstStyle/>
          <a:p>
            <a:fld id="{F7A0D616-A0E8-8445-A148-7D4E5EA8957D}" type="datetime1">
              <a:rPr lang="en-US" smtClean="0"/>
              <a:t>5/26/23</a:t>
            </a:fld>
            <a:endParaRPr lang="en-GB"/>
          </a:p>
        </p:txBody>
      </p:sp>
    </p:spTree>
    <p:extLst>
      <p:ext uri="{BB962C8B-B14F-4D97-AF65-F5344CB8AC3E}">
        <p14:creationId xmlns:p14="http://schemas.microsoft.com/office/powerpoint/2010/main" val="44322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4DA9A-0E56-5846-8D30-1992A24A766E}"/>
              </a:ext>
            </a:extLst>
          </p:cNvPr>
          <p:cNvSpPr>
            <a:spLocks noGrp="1"/>
          </p:cNvSpPr>
          <p:nvPr>
            <p:ph type="title"/>
          </p:nvPr>
        </p:nvSpPr>
        <p:spPr>
          <a:xfrm>
            <a:off x="709613" y="365126"/>
            <a:ext cx="10515600" cy="1325563"/>
          </a:xfrm>
        </p:spPr>
        <p:txBody>
          <a:bodyPr>
            <a:normAutofit/>
          </a:bodyPr>
          <a:lstStyle/>
          <a:p>
            <a:r>
              <a:rPr lang="en-AT" sz="7200" b="1" dirty="0"/>
              <a:t>A Hypothesis.</a:t>
            </a:r>
          </a:p>
        </p:txBody>
      </p:sp>
      <p:sp>
        <p:nvSpPr>
          <p:cNvPr id="4" name="Footer Placeholder 3">
            <a:extLst>
              <a:ext uri="{FF2B5EF4-FFF2-40B4-BE49-F238E27FC236}">
                <a16:creationId xmlns:a16="http://schemas.microsoft.com/office/drawing/2014/main" id="{BF4B43C6-86B5-144B-9040-4829B6385EE3}"/>
              </a:ext>
            </a:extLst>
          </p:cNvPr>
          <p:cNvSpPr>
            <a:spLocks noGrp="1"/>
          </p:cNvSpPr>
          <p:nvPr>
            <p:ph type="ftr" sz="quarter" idx="11"/>
          </p:nvPr>
        </p:nvSpPr>
        <p:spPr/>
        <p:txBody>
          <a:bodyPr/>
          <a:lstStyle/>
          <a:p>
            <a:r>
              <a:rPr lang="en-GB"/>
              <a:t>DI Dr.techn. Alexander Jung</a:t>
            </a:r>
            <a:endParaRPr lang="en-GB"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F9C0695-F168-374B-B8FB-2A626DA74747}"/>
                  </a:ext>
                </a:extLst>
              </p:cNvPr>
              <p:cNvSpPr txBox="1"/>
              <p:nvPr/>
            </p:nvSpPr>
            <p:spPr>
              <a:xfrm>
                <a:off x="7532420" y="1527512"/>
                <a:ext cx="3905251"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sz="6000" i="1" smtClean="0">
                              <a:solidFill>
                                <a:schemeClr val="accent2"/>
                              </a:solidFill>
                              <a:latin typeface="Cambria Math" panose="02040503050406030204" pitchFamily="18" charset="0"/>
                            </a:rPr>
                          </m:ctrlPr>
                        </m:accPr>
                        <m:e>
                          <m:r>
                            <a:rPr lang="de-DE" sz="6000" b="0" i="1" smtClean="0">
                              <a:solidFill>
                                <a:schemeClr val="accent2"/>
                              </a:solidFill>
                              <a:latin typeface="Cambria Math" panose="02040503050406030204" pitchFamily="18" charset="0"/>
                            </a:rPr>
                            <m:t>𝑦</m:t>
                          </m:r>
                        </m:e>
                      </m:acc>
                      <m:r>
                        <a:rPr lang="de-DE" sz="6000" b="0" i="1" smtClean="0">
                          <a:solidFill>
                            <a:schemeClr val="accent2"/>
                          </a:solidFill>
                          <a:latin typeface="Cambria Math" panose="02040503050406030204" pitchFamily="18" charset="0"/>
                        </a:rPr>
                        <m:t>=</m:t>
                      </m:r>
                      <m:r>
                        <a:rPr lang="de-DE" sz="6000" b="0" i="1" smtClean="0">
                          <a:solidFill>
                            <a:schemeClr val="accent2"/>
                          </a:solidFill>
                          <a:latin typeface="Cambria Math" panose="02040503050406030204" pitchFamily="18" charset="0"/>
                        </a:rPr>
                        <m:t>h</m:t>
                      </m:r>
                      <m:r>
                        <a:rPr lang="de-DE" sz="6000" b="0" i="1" smtClean="0">
                          <a:solidFill>
                            <a:schemeClr val="accent2"/>
                          </a:solidFill>
                          <a:latin typeface="Cambria Math" panose="02040503050406030204" pitchFamily="18" charset="0"/>
                        </a:rPr>
                        <m:t>(</m:t>
                      </m:r>
                      <m:r>
                        <a:rPr lang="de-DE" sz="6000" b="0" i="1" smtClean="0">
                          <a:solidFill>
                            <a:schemeClr val="accent2"/>
                          </a:solidFill>
                          <a:latin typeface="Cambria Math" panose="02040503050406030204" pitchFamily="18" charset="0"/>
                        </a:rPr>
                        <m:t>𝑥</m:t>
                      </m:r>
                      <m:r>
                        <a:rPr lang="de-DE" sz="6000" b="0" i="1" smtClean="0">
                          <a:solidFill>
                            <a:schemeClr val="accent2"/>
                          </a:solidFill>
                          <a:latin typeface="Cambria Math" panose="02040503050406030204" pitchFamily="18" charset="0"/>
                        </a:rPr>
                        <m:t>)</m:t>
                      </m:r>
                    </m:oMath>
                  </m:oMathPara>
                </a14:m>
                <a:endParaRPr lang="en-GB" sz="6000" dirty="0">
                  <a:solidFill>
                    <a:schemeClr val="accent2"/>
                  </a:solidFill>
                </a:endParaRPr>
              </a:p>
            </p:txBody>
          </p:sp>
        </mc:Choice>
        <mc:Fallback xmlns="">
          <p:sp>
            <p:nvSpPr>
              <p:cNvPr id="3" name="TextBox 2">
                <a:extLst>
                  <a:ext uri="{FF2B5EF4-FFF2-40B4-BE49-F238E27FC236}">
                    <a16:creationId xmlns:a16="http://schemas.microsoft.com/office/drawing/2014/main" id="{9F9C0695-F168-374B-B8FB-2A626DA74747}"/>
                  </a:ext>
                </a:extLst>
              </p:cNvPr>
              <p:cNvSpPr txBox="1">
                <a:spLocks noRot="1" noChangeAspect="1" noMove="1" noResize="1" noEditPoints="1" noAdjustHandles="1" noChangeArrowheads="1" noChangeShapeType="1" noTextEdit="1"/>
              </p:cNvSpPr>
              <p:nvPr/>
            </p:nvSpPr>
            <p:spPr>
              <a:xfrm>
                <a:off x="7532420" y="1527512"/>
                <a:ext cx="3905251" cy="1015663"/>
              </a:xfrm>
              <a:prstGeom prst="rect">
                <a:avLst/>
              </a:prstGeom>
              <a:blipFill>
                <a:blip r:embed="rId2"/>
                <a:stretch>
                  <a:fillRect t="-12346" b="-24691"/>
                </a:stretch>
              </a:blipFill>
            </p:spPr>
            <p:txBody>
              <a:bodyPr/>
              <a:lstStyle/>
              <a:p>
                <a:r>
                  <a:rPr lang="en-AT">
                    <a:noFill/>
                  </a:rPr>
                  <a:t> </a:t>
                </a:r>
              </a:p>
            </p:txBody>
          </p:sp>
        </mc:Fallback>
      </mc:AlternateContent>
      <p:cxnSp>
        <p:nvCxnSpPr>
          <p:cNvPr id="6" name="Straight Arrow Connector 5">
            <a:extLst>
              <a:ext uri="{FF2B5EF4-FFF2-40B4-BE49-F238E27FC236}">
                <a16:creationId xmlns:a16="http://schemas.microsoft.com/office/drawing/2014/main" id="{C2C78ED2-5B69-D642-AF78-79B98BD6957B}"/>
              </a:ext>
            </a:extLst>
          </p:cNvPr>
          <p:cNvCxnSpPr/>
          <p:nvPr/>
        </p:nvCxnSpPr>
        <p:spPr>
          <a:xfrm>
            <a:off x="1038074" y="5763134"/>
            <a:ext cx="8815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FF01C41-BC12-BE4E-9E83-5462196C9D0C}"/>
              </a:ext>
            </a:extLst>
          </p:cNvPr>
          <p:cNvCxnSpPr>
            <a:cxnSpLocks/>
          </p:cNvCxnSpPr>
          <p:nvPr/>
        </p:nvCxnSpPr>
        <p:spPr>
          <a:xfrm flipV="1">
            <a:off x="1205102" y="2405573"/>
            <a:ext cx="0" cy="367686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1A36329-F5B4-BF49-A58F-655E12ACD653}"/>
              </a:ext>
            </a:extLst>
          </p:cNvPr>
          <p:cNvSpPr txBox="1"/>
          <p:nvPr/>
        </p:nvSpPr>
        <p:spPr>
          <a:xfrm>
            <a:off x="9934970" y="5497666"/>
            <a:ext cx="1662506" cy="584775"/>
          </a:xfrm>
          <a:prstGeom prst="rect">
            <a:avLst/>
          </a:prstGeom>
          <a:noFill/>
        </p:spPr>
        <p:txBody>
          <a:bodyPr wrap="none" rtlCol="0">
            <a:spAutoFit/>
          </a:bodyPr>
          <a:lstStyle/>
          <a:p>
            <a:r>
              <a:rPr lang="en-GB" sz="3200" dirty="0"/>
              <a:t>f</a:t>
            </a:r>
            <a:r>
              <a:rPr lang="en-AT" sz="3200" dirty="0"/>
              <a:t>eature x</a:t>
            </a:r>
          </a:p>
        </p:txBody>
      </p:sp>
      <p:sp>
        <p:nvSpPr>
          <p:cNvPr id="9" name="TextBox 8">
            <a:extLst>
              <a:ext uri="{FF2B5EF4-FFF2-40B4-BE49-F238E27FC236}">
                <a16:creationId xmlns:a16="http://schemas.microsoft.com/office/drawing/2014/main" id="{90BDE1AC-EED5-104B-BCF5-A0B0D37A2E1D}"/>
              </a:ext>
            </a:extLst>
          </p:cNvPr>
          <p:cNvSpPr txBox="1"/>
          <p:nvPr/>
        </p:nvSpPr>
        <p:spPr>
          <a:xfrm>
            <a:off x="709613" y="1830884"/>
            <a:ext cx="1269899" cy="584775"/>
          </a:xfrm>
          <a:prstGeom prst="rect">
            <a:avLst/>
          </a:prstGeom>
          <a:noFill/>
        </p:spPr>
        <p:txBody>
          <a:bodyPr wrap="none" rtlCol="0">
            <a:spAutoFit/>
          </a:bodyPr>
          <a:lstStyle/>
          <a:p>
            <a:r>
              <a:rPr lang="en-GB" sz="3200" dirty="0"/>
              <a:t>l</a:t>
            </a:r>
            <a:r>
              <a:rPr lang="en-AT" sz="3200" dirty="0"/>
              <a:t>abel y</a:t>
            </a:r>
          </a:p>
        </p:txBody>
      </p:sp>
      <p:sp>
        <p:nvSpPr>
          <p:cNvPr id="10" name="Oval 9">
            <a:extLst>
              <a:ext uri="{FF2B5EF4-FFF2-40B4-BE49-F238E27FC236}">
                <a16:creationId xmlns:a16="http://schemas.microsoft.com/office/drawing/2014/main" id="{5BF70864-6C6F-C446-B710-C239A19CED86}"/>
              </a:ext>
            </a:extLst>
          </p:cNvPr>
          <p:cNvSpPr/>
          <p:nvPr/>
        </p:nvSpPr>
        <p:spPr>
          <a:xfrm>
            <a:off x="2152840" y="3048509"/>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1" name="Oval 10">
            <a:extLst>
              <a:ext uri="{FF2B5EF4-FFF2-40B4-BE49-F238E27FC236}">
                <a16:creationId xmlns:a16="http://schemas.microsoft.com/office/drawing/2014/main" id="{62881F0B-448A-864D-9D26-C73161A1A502}"/>
              </a:ext>
            </a:extLst>
          </p:cNvPr>
          <p:cNvSpPr/>
          <p:nvPr/>
        </p:nvSpPr>
        <p:spPr>
          <a:xfrm>
            <a:off x="3019615" y="3362834"/>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2" name="Oval 11">
            <a:extLst>
              <a:ext uri="{FF2B5EF4-FFF2-40B4-BE49-F238E27FC236}">
                <a16:creationId xmlns:a16="http://schemas.microsoft.com/office/drawing/2014/main" id="{19B1B834-C3BA-584E-9BC4-8F9A283BCD15}"/>
              </a:ext>
            </a:extLst>
          </p:cNvPr>
          <p:cNvSpPr/>
          <p:nvPr/>
        </p:nvSpPr>
        <p:spPr>
          <a:xfrm>
            <a:off x="3842846" y="3915284"/>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3" name="Oval 12">
            <a:extLst>
              <a:ext uri="{FF2B5EF4-FFF2-40B4-BE49-F238E27FC236}">
                <a16:creationId xmlns:a16="http://schemas.microsoft.com/office/drawing/2014/main" id="{83749CB2-552A-BC4F-ADE8-E2AF8585D134}"/>
              </a:ext>
            </a:extLst>
          </p:cNvPr>
          <p:cNvSpPr/>
          <p:nvPr/>
        </p:nvSpPr>
        <p:spPr>
          <a:xfrm>
            <a:off x="4591240" y="3491421"/>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4" name="Oval 13">
            <a:extLst>
              <a:ext uri="{FF2B5EF4-FFF2-40B4-BE49-F238E27FC236}">
                <a16:creationId xmlns:a16="http://schemas.microsoft.com/office/drawing/2014/main" id="{B66EF98C-3A48-F843-A4F3-5940141A7DAA}"/>
              </a:ext>
            </a:extLst>
          </p:cNvPr>
          <p:cNvSpPr/>
          <p:nvPr/>
        </p:nvSpPr>
        <p:spPr>
          <a:xfrm>
            <a:off x="3570022" y="3362834"/>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5" name="Oval 14">
            <a:extLst>
              <a:ext uri="{FF2B5EF4-FFF2-40B4-BE49-F238E27FC236}">
                <a16:creationId xmlns:a16="http://schemas.microsoft.com/office/drawing/2014/main" id="{A2C3D1F7-C2B3-6943-AC76-AB7A199D7ACE}"/>
              </a:ext>
            </a:extLst>
          </p:cNvPr>
          <p:cNvSpPr/>
          <p:nvPr/>
        </p:nvSpPr>
        <p:spPr>
          <a:xfrm>
            <a:off x="2621265" y="2919921"/>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6" name="Oval 15">
            <a:extLst>
              <a:ext uri="{FF2B5EF4-FFF2-40B4-BE49-F238E27FC236}">
                <a16:creationId xmlns:a16="http://schemas.microsoft.com/office/drawing/2014/main" id="{DFD73F66-8AB5-BB4B-9AF3-ABCAF6B50363}"/>
              </a:ext>
            </a:extLst>
          </p:cNvPr>
          <p:cNvSpPr/>
          <p:nvPr/>
        </p:nvSpPr>
        <p:spPr>
          <a:xfrm>
            <a:off x="4886516" y="4162935"/>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7" name="Oval 16">
            <a:extLst>
              <a:ext uri="{FF2B5EF4-FFF2-40B4-BE49-F238E27FC236}">
                <a16:creationId xmlns:a16="http://schemas.microsoft.com/office/drawing/2014/main" id="{19BD77BF-28A5-FA49-9BED-DAF9DA9068CE}"/>
              </a:ext>
            </a:extLst>
          </p:cNvPr>
          <p:cNvSpPr/>
          <p:nvPr/>
        </p:nvSpPr>
        <p:spPr>
          <a:xfrm>
            <a:off x="5653280" y="3877185"/>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8" name="Oval 17">
            <a:extLst>
              <a:ext uri="{FF2B5EF4-FFF2-40B4-BE49-F238E27FC236}">
                <a16:creationId xmlns:a16="http://schemas.microsoft.com/office/drawing/2014/main" id="{921FEC83-5BF8-8F40-A126-E3C3DF030E54}"/>
              </a:ext>
            </a:extLst>
          </p:cNvPr>
          <p:cNvSpPr/>
          <p:nvPr/>
        </p:nvSpPr>
        <p:spPr>
          <a:xfrm>
            <a:off x="6281591" y="4662203"/>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9" name="Oval 18">
            <a:extLst>
              <a:ext uri="{FF2B5EF4-FFF2-40B4-BE49-F238E27FC236}">
                <a16:creationId xmlns:a16="http://schemas.microsoft.com/office/drawing/2014/main" id="{77D7F382-B5D4-7A42-986A-097AAD7EDDCE}"/>
              </a:ext>
            </a:extLst>
          </p:cNvPr>
          <p:cNvSpPr/>
          <p:nvPr/>
        </p:nvSpPr>
        <p:spPr>
          <a:xfrm>
            <a:off x="6696950" y="4162935"/>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0" name="Oval 19">
            <a:extLst>
              <a:ext uri="{FF2B5EF4-FFF2-40B4-BE49-F238E27FC236}">
                <a16:creationId xmlns:a16="http://schemas.microsoft.com/office/drawing/2014/main" id="{683B66BA-5832-EF49-B18D-F7355EE175BC}"/>
              </a:ext>
            </a:extLst>
          </p:cNvPr>
          <p:cNvSpPr/>
          <p:nvPr/>
        </p:nvSpPr>
        <p:spPr>
          <a:xfrm>
            <a:off x="4226228" y="3677160"/>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1" name="Oval 20">
            <a:extLst>
              <a:ext uri="{FF2B5EF4-FFF2-40B4-BE49-F238E27FC236}">
                <a16:creationId xmlns:a16="http://schemas.microsoft.com/office/drawing/2014/main" id="{EA9A533D-CB97-DC42-87A4-C9E54D25842F}"/>
              </a:ext>
            </a:extLst>
          </p:cNvPr>
          <p:cNvSpPr/>
          <p:nvPr/>
        </p:nvSpPr>
        <p:spPr>
          <a:xfrm>
            <a:off x="3706606" y="2971913"/>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2" name="Oval 21">
            <a:extLst>
              <a:ext uri="{FF2B5EF4-FFF2-40B4-BE49-F238E27FC236}">
                <a16:creationId xmlns:a16="http://schemas.microsoft.com/office/drawing/2014/main" id="{90FEBE9A-39C5-0C41-8306-960A9F66C03B}"/>
              </a:ext>
            </a:extLst>
          </p:cNvPr>
          <p:cNvSpPr/>
          <p:nvPr/>
        </p:nvSpPr>
        <p:spPr>
          <a:xfrm>
            <a:off x="5321943" y="4347879"/>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3" name="Oval 22">
            <a:extLst>
              <a:ext uri="{FF2B5EF4-FFF2-40B4-BE49-F238E27FC236}">
                <a16:creationId xmlns:a16="http://schemas.microsoft.com/office/drawing/2014/main" id="{2BED23C5-3345-BB4C-8218-309C479B2400}"/>
              </a:ext>
            </a:extLst>
          </p:cNvPr>
          <p:cNvSpPr/>
          <p:nvPr/>
        </p:nvSpPr>
        <p:spPr>
          <a:xfrm>
            <a:off x="5870993" y="4177223"/>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4" name="Oval 23">
            <a:extLst>
              <a:ext uri="{FF2B5EF4-FFF2-40B4-BE49-F238E27FC236}">
                <a16:creationId xmlns:a16="http://schemas.microsoft.com/office/drawing/2014/main" id="{AA0C8BD4-DEDF-574C-BDA3-6E917CCF93E2}"/>
              </a:ext>
            </a:extLst>
          </p:cNvPr>
          <p:cNvSpPr/>
          <p:nvPr/>
        </p:nvSpPr>
        <p:spPr>
          <a:xfrm>
            <a:off x="6038699" y="4484403"/>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5" name="Oval 24">
            <a:extLst>
              <a:ext uri="{FF2B5EF4-FFF2-40B4-BE49-F238E27FC236}">
                <a16:creationId xmlns:a16="http://schemas.microsoft.com/office/drawing/2014/main" id="{DD5F9BB1-1E5D-BD40-8FB9-F9DABB857D97}"/>
              </a:ext>
            </a:extLst>
          </p:cNvPr>
          <p:cNvSpPr/>
          <p:nvPr/>
        </p:nvSpPr>
        <p:spPr>
          <a:xfrm>
            <a:off x="6558497" y="4505041"/>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6" name="Oval 25">
            <a:extLst>
              <a:ext uri="{FF2B5EF4-FFF2-40B4-BE49-F238E27FC236}">
                <a16:creationId xmlns:a16="http://schemas.microsoft.com/office/drawing/2014/main" id="{29858A32-8841-D64E-BE05-79889FF4A187}"/>
              </a:ext>
            </a:extLst>
          </p:cNvPr>
          <p:cNvSpPr/>
          <p:nvPr/>
        </p:nvSpPr>
        <p:spPr>
          <a:xfrm>
            <a:off x="6939842" y="4720147"/>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7" name="Oval 26">
            <a:extLst>
              <a:ext uri="{FF2B5EF4-FFF2-40B4-BE49-F238E27FC236}">
                <a16:creationId xmlns:a16="http://schemas.microsoft.com/office/drawing/2014/main" id="{FB878B5A-046D-E140-AE23-2C1420AE0F49}"/>
              </a:ext>
            </a:extLst>
          </p:cNvPr>
          <p:cNvSpPr/>
          <p:nvPr/>
        </p:nvSpPr>
        <p:spPr>
          <a:xfrm>
            <a:off x="2344359" y="2648458"/>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8" name="Oval 27">
            <a:extLst>
              <a:ext uri="{FF2B5EF4-FFF2-40B4-BE49-F238E27FC236}">
                <a16:creationId xmlns:a16="http://schemas.microsoft.com/office/drawing/2014/main" id="{0BA50945-5A23-9F4C-8DC2-CD5E4513175A}"/>
              </a:ext>
            </a:extLst>
          </p:cNvPr>
          <p:cNvSpPr/>
          <p:nvPr/>
        </p:nvSpPr>
        <p:spPr>
          <a:xfrm>
            <a:off x="2759718" y="3348546"/>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9" name="Oval 28">
            <a:extLst>
              <a:ext uri="{FF2B5EF4-FFF2-40B4-BE49-F238E27FC236}">
                <a16:creationId xmlns:a16="http://schemas.microsoft.com/office/drawing/2014/main" id="{BFA90AB9-7AB7-954E-95E0-31B032F9A82B}"/>
              </a:ext>
            </a:extLst>
          </p:cNvPr>
          <p:cNvSpPr/>
          <p:nvPr/>
        </p:nvSpPr>
        <p:spPr>
          <a:xfrm>
            <a:off x="3285466" y="3584798"/>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31" name="Straight Connector 30">
            <a:extLst>
              <a:ext uri="{FF2B5EF4-FFF2-40B4-BE49-F238E27FC236}">
                <a16:creationId xmlns:a16="http://schemas.microsoft.com/office/drawing/2014/main" id="{5805471F-7B2A-444B-9757-E2A58A8F6AB0}"/>
              </a:ext>
            </a:extLst>
          </p:cNvPr>
          <p:cNvCxnSpPr>
            <a:cxnSpLocks/>
          </p:cNvCxnSpPr>
          <p:nvPr/>
        </p:nvCxnSpPr>
        <p:spPr>
          <a:xfrm flipV="1">
            <a:off x="914400" y="2536982"/>
            <a:ext cx="9124760" cy="2707603"/>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Slide Number Placeholder 29">
            <a:extLst>
              <a:ext uri="{FF2B5EF4-FFF2-40B4-BE49-F238E27FC236}">
                <a16:creationId xmlns:a16="http://schemas.microsoft.com/office/drawing/2014/main" id="{18B96139-8ED5-6647-8DF4-77CE36ADF288}"/>
              </a:ext>
            </a:extLst>
          </p:cNvPr>
          <p:cNvSpPr>
            <a:spLocks noGrp="1"/>
          </p:cNvSpPr>
          <p:nvPr>
            <p:ph type="sldNum" sz="quarter" idx="12"/>
          </p:nvPr>
        </p:nvSpPr>
        <p:spPr/>
        <p:txBody>
          <a:bodyPr/>
          <a:lstStyle/>
          <a:p>
            <a:fld id="{AC1633F7-ACB1-754E-B76E-ED72C708EAF6}" type="slidenum">
              <a:rPr lang="en-AT" smtClean="0"/>
              <a:pPr/>
              <a:t>45</a:t>
            </a:fld>
            <a:endParaRPr lang="en-AT" dirty="0"/>
          </a:p>
        </p:txBody>
      </p:sp>
      <p:sp>
        <p:nvSpPr>
          <p:cNvPr id="32" name="Date Placeholder 31">
            <a:extLst>
              <a:ext uri="{FF2B5EF4-FFF2-40B4-BE49-F238E27FC236}">
                <a16:creationId xmlns:a16="http://schemas.microsoft.com/office/drawing/2014/main" id="{00E37029-3214-D04B-514D-379CE7F9EED3}"/>
              </a:ext>
            </a:extLst>
          </p:cNvPr>
          <p:cNvSpPr>
            <a:spLocks noGrp="1"/>
          </p:cNvSpPr>
          <p:nvPr>
            <p:ph type="dt" sz="half" idx="10"/>
          </p:nvPr>
        </p:nvSpPr>
        <p:spPr/>
        <p:txBody>
          <a:bodyPr/>
          <a:lstStyle/>
          <a:p>
            <a:fld id="{AE0612AF-34F0-7C41-97EF-67F2CE06ECA0}" type="datetime1">
              <a:rPr lang="en-US" smtClean="0"/>
              <a:t>5/26/23</a:t>
            </a:fld>
            <a:endParaRPr lang="en-GB"/>
          </a:p>
        </p:txBody>
      </p:sp>
    </p:spTree>
    <p:extLst>
      <p:ext uri="{BB962C8B-B14F-4D97-AF65-F5344CB8AC3E}">
        <p14:creationId xmlns:p14="http://schemas.microsoft.com/office/powerpoint/2010/main" val="11726289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4DA9A-0E56-5846-8D30-1992A24A766E}"/>
              </a:ext>
            </a:extLst>
          </p:cNvPr>
          <p:cNvSpPr>
            <a:spLocks noGrp="1"/>
          </p:cNvSpPr>
          <p:nvPr>
            <p:ph type="title"/>
          </p:nvPr>
        </p:nvSpPr>
        <p:spPr>
          <a:xfrm>
            <a:off x="709612" y="365126"/>
            <a:ext cx="11348275" cy="1325563"/>
          </a:xfrm>
        </p:spPr>
        <p:txBody>
          <a:bodyPr>
            <a:normAutofit/>
          </a:bodyPr>
          <a:lstStyle/>
          <a:p>
            <a:r>
              <a:rPr lang="en-AT" sz="7200" b="1" dirty="0"/>
              <a:t>Model = Several Hypotheses.</a:t>
            </a:r>
          </a:p>
        </p:txBody>
      </p:sp>
      <p:sp>
        <p:nvSpPr>
          <p:cNvPr id="4" name="Footer Placeholder 3">
            <a:extLst>
              <a:ext uri="{FF2B5EF4-FFF2-40B4-BE49-F238E27FC236}">
                <a16:creationId xmlns:a16="http://schemas.microsoft.com/office/drawing/2014/main" id="{BF4B43C6-86B5-144B-9040-4829B6385EE3}"/>
              </a:ext>
            </a:extLst>
          </p:cNvPr>
          <p:cNvSpPr>
            <a:spLocks noGrp="1"/>
          </p:cNvSpPr>
          <p:nvPr>
            <p:ph type="ftr" sz="quarter" idx="11"/>
          </p:nvPr>
        </p:nvSpPr>
        <p:spPr/>
        <p:txBody>
          <a:bodyPr/>
          <a:lstStyle/>
          <a:p>
            <a:r>
              <a:rPr lang="en-GB"/>
              <a:t>DI Dr.techn. Alexander Jung</a:t>
            </a:r>
            <a:endParaRPr lang="en-GB"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F9C0695-F168-374B-B8FB-2A626DA74747}"/>
                  </a:ext>
                </a:extLst>
              </p:cNvPr>
              <p:cNvSpPr txBox="1"/>
              <p:nvPr/>
            </p:nvSpPr>
            <p:spPr>
              <a:xfrm>
                <a:off x="7532420" y="1527512"/>
                <a:ext cx="3905251"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sz="6000" i="1" smtClean="0">
                              <a:solidFill>
                                <a:schemeClr val="accent2"/>
                              </a:solidFill>
                              <a:latin typeface="Cambria Math" panose="02040503050406030204" pitchFamily="18" charset="0"/>
                            </a:rPr>
                          </m:ctrlPr>
                        </m:accPr>
                        <m:e>
                          <m:r>
                            <a:rPr lang="de-DE" sz="6000" b="0" i="1" smtClean="0">
                              <a:solidFill>
                                <a:schemeClr val="accent2"/>
                              </a:solidFill>
                              <a:latin typeface="Cambria Math" panose="02040503050406030204" pitchFamily="18" charset="0"/>
                            </a:rPr>
                            <m:t>𝑦</m:t>
                          </m:r>
                        </m:e>
                      </m:acc>
                      <m:r>
                        <a:rPr lang="de-DE" sz="6000" b="0" i="1" smtClean="0">
                          <a:solidFill>
                            <a:schemeClr val="accent2"/>
                          </a:solidFill>
                          <a:latin typeface="Cambria Math" panose="02040503050406030204" pitchFamily="18" charset="0"/>
                        </a:rPr>
                        <m:t>=</m:t>
                      </m:r>
                      <m:r>
                        <a:rPr lang="de-DE" sz="6000" b="0" i="1" smtClean="0">
                          <a:solidFill>
                            <a:schemeClr val="accent2"/>
                          </a:solidFill>
                          <a:latin typeface="Cambria Math" panose="02040503050406030204" pitchFamily="18" charset="0"/>
                        </a:rPr>
                        <m:t>h</m:t>
                      </m:r>
                      <m:r>
                        <a:rPr lang="de-DE" sz="6000" b="0" i="1" smtClean="0">
                          <a:solidFill>
                            <a:schemeClr val="accent2"/>
                          </a:solidFill>
                          <a:latin typeface="Cambria Math" panose="02040503050406030204" pitchFamily="18" charset="0"/>
                        </a:rPr>
                        <m:t>(</m:t>
                      </m:r>
                      <m:r>
                        <a:rPr lang="de-DE" sz="6000" b="0" i="1" smtClean="0">
                          <a:solidFill>
                            <a:schemeClr val="accent2"/>
                          </a:solidFill>
                          <a:latin typeface="Cambria Math" panose="02040503050406030204" pitchFamily="18" charset="0"/>
                        </a:rPr>
                        <m:t>𝑥</m:t>
                      </m:r>
                      <m:r>
                        <a:rPr lang="de-DE" sz="6000" b="0" i="1" smtClean="0">
                          <a:solidFill>
                            <a:schemeClr val="accent2"/>
                          </a:solidFill>
                          <a:latin typeface="Cambria Math" panose="02040503050406030204" pitchFamily="18" charset="0"/>
                        </a:rPr>
                        <m:t>)</m:t>
                      </m:r>
                    </m:oMath>
                  </m:oMathPara>
                </a14:m>
                <a:endParaRPr lang="en-GB" sz="6000" dirty="0">
                  <a:solidFill>
                    <a:schemeClr val="accent2"/>
                  </a:solidFill>
                </a:endParaRPr>
              </a:p>
            </p:txBody>
          </p:sp>
        </mc:Choice>
        <mc:Fallback xmlns="">
          <p:sp>
            <p:nvSpPr>
              <p:cNvPr id="3" name="TextBox 2">
                <a:extLst>
                  <a:ext uri="{FF2B5EF4-FFF2-40B4-BE49-F238E27FC236}">
                    <a16:creationId xmlns:a16="http://schemas.microsoft.com/office/drawing/2014/main" id="{9F9C0695-F168-374B-B8FB-2A626DA74747}"/>
                  </a:ext>
                </a:extLst>
              </p:cNvPr>
              <p:cNvSpPr txBox="1">
                <a:spLocks noRot="1" noChangeAspect="1" noMove="1" noResize="1" noEditPoints="1" noAdjustHandles="1" noChangeArrowheads="1" noChangeShapeType="1" noTextEdit="1"/>
              </p:cNvSpPr>
              <p:nvPr/>
            </p:nvSpPr>
            <p:spPr>
              <a:xfrm>
                <a:off x="7532420" y="1527512"/>
                <a:ext cx="3905251" cy="1015663"/>
              </a:xfrm>
              <a:prstGeom prst="rect">
                <a:avLst/>
              </a:prstGeom>
              <a:blipFill>
                <a:blip r:embed="rId2"/>
                <a:stretch>
                  <a:fillRect t="-12346" b="-24691"/>
                </a:stretch>
              </a:blipFill>
            </p:spPr>
            <p:txBody>
              <a:bodyPr/>
              <a:lstStyle/>
              <a:p>
                <a:r>
                  <a:rPr lang="en-AT">
                    <a:noFill/>
                  </a:rPr>
                  <a:t> </a:t>
                </a:r>
              </a:p>
            </p:txBody>
          </p:sp>
        </mc:Fallback>
      </mc:AlternateContent>
      <p:cxnSp>
        <p:nvCxnSpPr>
          <p:cNvPr id="6" name="Straight Arrow Connector 5">
            <a:extLst>
              <a:ext uri="{FF2B5EF4-FFF2-40B4-BE49-F238E27FC236}">
                <a16:creationId xmlns:a16="http://schemas.microsoft.com/office/drawing/2014/main" id="{C2C78ED2-5B69-D642-AF78-79B98BD6957B}"/>
              </a:ext>
            </a:extLst>
          </p:cNvPr>
          <p:cNvCxnSpPr/>
          <p:nvPr/>
        </p:nvCxnSpPr>
        <p:spPr>
          <a:xfrm>
            <a:off x="1038074" y="5763134"/>
            <a:ext cx="8815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FF01C41-BC12-BE4E-9E83-5462196C9D0C}"/>
              </a:ext>
            </a:extLst>
          </p:cNvPr>
          <p:cNvCxnSpPr>
            <a:cxnSpLocks/>
          </p:cNvCxnSpPr>
          <p:nvPr/>
        </p:nvCxnSpPr>
        <p:spPr>
          <a:xfrm flipV="1">
            <a:off x="1205102" y="2405573"/>
            <a:ext cx="0" cy="367686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1A36329-F5B4-BF49-A58F-655E12ACD653}"/>
              </a:ext>
            </a:extLst>
          </p:cNvPr>
          <p:cNvSpPr txBox="1"/>
          <p:nvPr/>
        </p:nvSpPr>
        <p:spPr>
          <a:xfrm>
            <a:off x="9934970" y="5497666"/>
            <a:ext cx="1662506" cy="584775"/>
          </a:xfrm>
          <a:prstGeom prst="rect">
            <a:avLst/>
          </a:prstGeom>
          <a:noFill/>
        </p:spPr>
        <p:txBody>
          <a:bodyPr wrap="none" rtlCol="0">
            <a:spAutoFit/>
          </a:bodyPr>
          <a:lstStyle/>
          <a:p>
            <a:r>
              <a:rPr lang="en-GB" sz="3200" dirty="0"/>
              <a:t>f</a:t>
            </a:r>
            <a:r>
              <a:rPr lang="en-AT" sz="3200" dirty="0"/>
              <a:t>eature x</a:t>
            </a:r>
          </a:p>
        </p:txBody>
      </p:sp>
      <p:sp>
        <p:nvSpPr>
          <p:cNvPr id="9" name="TextBox 8">
            <a:extLst>
              <a:ext uri="{FF2B5EF4-FFF2-40B4-BE49-F238E27FC236}">
                <a16:creationId xmlns:a16="http://schemas.microsoft.com/office/drawing/2014/main" id="{90BDE1AC-EED5-104B-BCF5-A0B0D37A2E1D}"/>
              </a:ext>
            </a:extLst>
          </p:cNvPr>
          <p:cNvSpPr txBox="1"/>
          <p:nvPr/>
        </p:nvSpPr>
        <p:spPr>
          <a:xfrm>
            <a:off x="709613" y="1830884"/>
            <a:ext cx="1269899" cy="584775"/>
          </a:xfrm>
          <a:prstGeom prst="rect">
            <a:avLst/>
          </a:prstGeom>
          <a:noFill/>
        </p:spPr>
        <p:txBody>
          <a:bodyPr wrap="none" rtlCol="0">
            <a:spAutoFit/>
          </a:bodyPr>
          <a:lstStyle/>
          <a:p>
            <a:r>
              <a:rPr lang="en-GB" sz="3200" dirty="0"/>
              <a:t>l</a:t>
            </a:r>
            <a:r>
              <a:rPr lang="en-AT" sz="3200" dirty="0"/>
              <a:t>abel y</a:t>
            </a:r>
          </a:p>
        </p:txBody>
      </p:sp>
      <p:sp>
        <p:nvSpPr>
          <p:cNvPr id="10" name="Oval 9">
            <a:extLst>
              <a:ext uri="{FF2B5EF4-FFF2-40B4-BE49-F238E27FC236}">
                <a16:creationId xmlns:a16="http://schemas.microsoft.com/office/drawing/2014/main" id="{5BF70864-6C6F-C446-B710-C239A19CED86}"/>
              </a:ext>
            </a:extLst>
          </p:cNvPr>
          <p:cNvSpPr/>
          <p:nvPr/>
        </p:nvSpPr>
        <p:spPr>
          <a:xfrm>
            <a:off x="2152840" y="3048509"/>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1" name="Oval 10">
            <a:extLst>
              <a:ext uri="{FF2B5EF4-FFF2-40B4-BE49-F238E27FC236}">
                <a16:creationId xmlns:a16="http://schemas.microsoft.com/office/drawing/2014/main" id="{62881F0B-448A-864D-9D26-C73161A1A502}"/>
              </a:ext>
            </a:extLst>
          </p:cNvPr>
          <p:cNvSpPr/>
          <p:nvPr/>
        </p:nvSpPr>
        <p:spPr>
          <a:xfrm>
            <a:off x="3019615" y="3362834"/>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2" name="Oval 11">
            <a:extLst>
              <a:ext uri="{FF2B5EF4-FFF2-40B4-BE49-F238E27FC236}">
                <a16:creationId xmlns:a16="http://schemas.microsoft.com/office/drawing/2014/main" id="{19B1B834-C3BA-584E-9BC4-8F9A283BCD15}"/>
              </a:ext>
            </a:extLst>
          </p:cNvPr>
          <p:cNvSpPr/>
          <p:nvPr/>
        </p:nvSpPr>
        <p:spPr>
          <a:xfrm>
            <a:off x="3842846" y="3915284"/>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3" name="Oval 12">
            <a:extLst>
              <a:ext uri="{FF2B5EF4-FFF2-40B4-BE49-F238E27FC236}">
                <a16:creationId xmlns:a16="http://schemas.microsoft.com/office/drawing/2014/main" id="{83749CB2-552A-BC4F-ADE8-E2AF8585D134}"/>
              </a:ext>
            </a:extLst>
          </p:cNvPr>
          <p:cNvSpPr/>
          <p:nvPr/>
        </p:nvSpPr>
        <p:spPr>
          <a:xfrm>
            <a:off x="4591240" y="3491421"/>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4" name="Oval 13">
            <a:extLst>
              <a:ext uri="{FF2B5EF4-FFF2-40B4-BE49-F238E27FC236}">
                <a16:creationId xmlns:a16="http://schemas.microsoft.com/office/drawing/2014/main" id="{B66EF98C-3A48-F843-A4F3-5940141A7DAA}"/>
              </a:ext>
            </a:extLst>
          </p:cNvPr>
          <p:cNvSpPr/>
          <p:nvPr/>
        </p:nvSpPr>
        <p:spPr>
          <a:xfrm>
            <a:off x="3570022" y="3362834"/>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5" name="Oval 14">
            <a:extLst>
              <a:ext uri="{FF2B5EF4-FFF2-40B4-BE49-F238E27FC236}">
                <a16:creationId xmlns:a16="http://schemas.microsoft.com/office/drawing/2014/main" id="{A2C3D1F7-C2B3-6943-AC76-AB7A199D7ACE}"/>
              </a:ext>
            </a:extLst>
          </p:cNvPr>
          <p:cNvSpPr/>
          <p:nvPr/>
        </p:nvSpPr>
        <p:spPr>
          <a:xfrm>
            <a:off x="2621265" y="2919921"/>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6" name="Oval 15">
            <a:extLst>
              <a:ext uri="{FF2B5EF4-FFF2-40B4-BE49-F238E27FC236}">
                <a16:creationId xmlns:a16="http://schemas.microsoft.com/office/drawing/2014/main" id="{DFD73F66-8AB5-BB4B-9AF3-ABCAF6B50363}"/>
              </a:ext>
            </a:extLst>
          </p:cNvPr>
          <p:cNvSpPr/>
          <p:nvPr/>
        </p:nvSpPr>
        <p:spPr>
          <a:xfrm>
            <a:off x="4886516" y="4162935"/>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7" name="Oval 16">
            <a:extLst>
              <a:ext uri="{FF2B5EF4-FFF2-40B4-BE49-F238E27FC236}">
                <a16:creationId xmlns:a16="http://schemas.microsoft.com/office/drawing/2014/main" id="{19BD77BF-28A5-FA49-9BED-DAF9DA9068CE}"/>
              </a:ext>
            </a:extLst>
          </p:cNvPr>
          <p:cNvSpPr/>
          <p:nvPr/>
        </p:nvSpPr>
        <p:spPr>
          <a:xfrm>
            <a:off x="5653280" y="3877185"/>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8" name="Oval 17">
            <a:extLst>
              <a:ext uri="{FF2B5EF4-FFF2-40B4-BE49-F238E27FC236}">
                <a16:creationId xmlns:a16="http://schemas.microsoft.com/office/drawing/2014/main" id="{921FEC83-5BF8-8F40-A126-E3C3DF030E54}"/>
              </a:ext>
            </a:extLst>
          </p:cNvPr>
          <p:cNvSpPr/>
          <p:nvPr/>
        </p:nvSpPr>
        <p:spPr>
          <a:xfrm>
            <a:off x="6281591" y="4662203"/>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9" name="Oval 18">
            <a:extLst>
              <a:ext uri="{FF2B5EF4-FFF2-40B4-BE49-F238E27FC236}">
                <a16:creationId xmlns:a16="http://schemas.microsoft.com/office/drawing/2014/main" id="{77D7F382-B5D4-7A42-986A-097AAD7EDDCE}"/>
              </a:ext>
            </a:extLst>
          </p:cNvPr>
          <p:cNvSpPr/>
          <p:nvPr/>
        </p:nvSpPr>
        <p:spPr>
          <a:xfrm>
            <a:off x="6696950" y="4162935"/>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0" name="Oval 19">
            <a:extLst>
              <a:ext uri="{FF2B5EF4-FFF2-40B4-BE49-F238E27FC236}">
                <a16:creationId xmlns:a16="http://schemas.microsoft.com/office/drawing/2014/main" id="{683B66BA-5832-EF49-B18D-F7355EE175BC}"/>
              </a:ext>
            </a:extLst>
          </p:cNvPr>
          <p:cNvSpPr/>
          <p:nvPr/>
        </p:nvSpPr>
        <p:spPr>
          <a:xfrm>
            <a:off x="4226228" y="3677160"/>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1" name="Oval 20">
            <a:extLst>
              <a:ext uri="{FF2B5EF4-FFF2-40B4-BE49-F238E27FC236}">
                <a16:creationId xmlns:a16="http://schemas.microsoft.com/office/drawing/2014/main" id="{EA9A533D-CB97-DC42-87A4-C9E54D25842F}"/>
              </a:ext>
            </a:extLst>
          </p:cNvPr>
          <p:cNvSpPr/>
          <p:nvPr/>
        </p:nvSpPr>
        <p:spPr>
          <a:xfrm>
            <a:off x="3706606" y="2971913"/>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2" name="Oval 21">
            <a:extLst>
              <a:ext uri="{FF2B5EF4-FFF2-40B4-BE49-F238E27FC236}">
                <a16:creationId xmlns:a16="http://schemas.microsoft.com/office/drawing/2014/main" id="{90FEBE9A-39C5-0C41-8306-960A9F66C03B}"/>
              </a:ext>
            </a:extLst>
          </p:cNvPr>
          <p:cNvSpPr/>
          <p:nvPr/>
        </p:nvSpPr>
        <p:spPr>
          <a:xfrm>
            <a:off x="5321943" y="4347879"/>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3" name="Oval 22">
            <a:extLst>
              <a:ext uri="{FF2B5EF4-FFF2-40B4-BE49-F238E27FC236}">
                <a16:creationId xmlns:a16="http://schemas.microsoft.com/office/drawing/2014/main" id="{2BED23C5-3345-BB4C-8218-309C479B2400}"/>
              </a:ext>
            </a:extLst>
          </p:cNvPr>
          <p:cNvSpPr/>
          <p:nvPr/>
        </p:nvSpPr>
        <p:spPr>
          <a:xfrm>
            <a:off x="5870993" y="4177223"/>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4" name="Oval 23">
            <a:extLst>
              <a:ext uri="{FF2B5EF4-FFF2-40B4-BE49-F238E27FC236}">
                <a16:creationId xmlns:a16="http://schemas.microsoft.com/office/drawing/2014/main" id="{AA0C8BD4-DEDF-574C-BDA3-6E917CCF93E2}"/>
              </a:ext>
            </a:extLst>
          </p:cNvPr>
          <p:cNvSpPr/>
          <p:nvPr/>
        </p:nvSpPr>
        <p:spPr>
          <a:xfrm>
            <a:off x="6038699" y="4484403"/>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5" name="Oval 24">
            <a:extLst>
              <a:ext uri="{FF2B5EF4-FFF2-40B4-BE49-F238E27FC236}">
                <a16:creationId xmlns:a16="http://schemas.microsoft.com/office/drawing/2014/main" id="{DD5F9BB1-1E5D-BD40-8FB9-F9DABB857D97}"/>
              </a:ext>
            </a:extLst>
          </p:cNvPr>
          <p:cNvSpPr/>
          <p:nvPr/>
        </p:nvSpPr>
        <p:spPr>
          <a:xfrm>
            <a:off x="6558497" y="4505041"/>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6" name="Oval 25">
            <a:extLst>
              <a:ext uri="{FF2B5EF4-FFF2-40B4-BE49-F238E27FC236}">
                <a16:creationId xmlns:a16="http://schemas.microsoft.com/office/drawing/2014/main" id="{29858A32-8841-D64E-BE05-79889FF4A187}"/>
              </a:ext>
            </a:extLst>
          </p:cNvPr>
          <p:cNvSpPr/>
          <p:nvPr/>
        </p:nvSpPr>
        <p:spPr>
          <a:xfrm>
            <a:off x="6939842" y="4720147"/>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7" name="Oval 26">
            <a:extLst>
              <a:ext uri="{FF2B5EF4-FFF2-40B4-BE49-F238E27FC236}">
                <a16:creationId xmlns:a16="http://schemas.microsoft.com/office/drawing/2014/main" id="{FB878B5A-046D-E140-AE23-2C1420AE0F49}"/>
              </a:ext>
            </a:extLst>
          </p:cNvPr>
          <p:cNvSpPr/>
          <p:nvPr/>
        </p:nvSpPr>
        <p:spPr>
          <a:xfrm>
            <a:off x="2344359" y="2648458"/>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8" name="Oval 27">
            <a:extLst>
              <a:ext uri="{FF2B5EF4-FFF2-40B4-BE49-F238E27FC236}">
                <a16:creationId xmlns:a16="http://schemas.microsoft.com/office/drawing/2014/main" id="{0BA50945-5A23-9F4C-8DC2-CD5E4513175A}"/>
              </a:ext>
            </a:extLst>
          </p:cNvPr>
          <p:cNvSpPr/>
          <p:nvPr/>
        </p:nvSpPr>
        <p:spPr>
          <a:xfrm>
            <a:off x="2759718" y="3348546"/>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9" name="Oval 28">
            <a:extLst>
              <a:ext uri="{FF2B5EF4-FFF2-40B4-BE49-F238E27FC236}">
                <a16:creationId xmlns:a16="http://schemas.microsoft.com/office/drawing/2014/main" id="{BFA90AB9-7AB7-954E-95E0-31B032F9A82B}"/>
              </a:ext>
            </a:extLst>
          </p:cNvPr>
          <p:cNvSpPr/>
          <p:nvPr/>
        </p:nvSpPr>
        <p:spPr>
          <a:xfrm>
            <a:off x="3285466" y="3584798"/>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31" name="Straight Connector 30">
            <a:extLst>
              <a:ext uri="{FF2B5EF4-FFF2-40B4-BE49-F238E27FC236}">
                <a16:creationId xmlns:a16="http://schemas.microsoft.com/office/drawing/2014/main" id="{5805471F-7B2A-444B-9757-E2A58A8F6AB0}"/>
              </a:ext>
            </a:extLst>
          </p:cNvPr>
          <p:cNvCxnSpPr>
            <a:cxnSpLocks/>
          </p:cNvCxnSpPr>
          <p:nvPr/>
        </p:nvCxnSpPr>
        <p:spPr>
          <a:xfrm flipV="1">
            <a:off x="914400" y="2536982"/>
            <a:ext cx="9124760" cy="2707603"/>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D4F25A-AFC7-9F48-B115-91450D382E3B}"/>
              </a:ext>
            </a:extLst>
          </p:cNvPr>
          <p:cNvCxnSpPr>
            <a:cxnSpLocks/>
          </p:cNvCxnSpPr>
          <p:nvPr/>
        </p:nvCxnSpPr>
        <p:spPr>
          <a:xfrm flipV="1">
            <a:off x="914400" y="3962910"/>
            <a:ext cx="9124760" cy="699293"/>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32EC538-D605-C341-BF4E-4A844A46457D}"/>
                  </a:ext>
                </a:extLst>
              </p:cNvPr>
              <p:cNvSpPr txBox="1"/>
              <p:nvPr/>
            </p:nvSpPr>
            <p:spPr>
              <a:xfrm>
                <a:off x="7667437" y="3955141"/>
                <a:ext cx="3905251"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sz="6000" i="1" smtClean="0">
                              <a:solidFill>
                                <a:srgbClr val="00B050"/>
                              </a:solidFill>
                              <a:latin typeface="Cambria Math" panose="02040503050406030204" pitchFamily="18" charset="0"/>
                            </a:rPr>
                          </m:ctrlPr>
                        </m:accPr>
                        <m:e>
                          <m:r>
                            <a:rPr lang="de-DE" sz="6000" b="0" i="1" smtClean="0">
                              <a:solidFill>
                                <a:srgbClr val="00B050"/>
                              </a:solidFill>
                              <a:latin typeface="Cambria Math" panose="02040503050406030204" pitchFamily="18" charset="0"/>
                            </a:rPr>
                            <m:t>𝑦</m:t>
                          </m:r>
                        </m:e>
                      </m:acc>
                      <m:r>
                        <a:rPr lang="de-DE" sz="6000" b="0" i="1" smtClean="0">
                          <a:solidFill>
                            <a:srgbClr val="00B050"/>
                          </a:solidFill>
                          <a:latin typeface="Cambria Math" panose="02040503050406030204" pitchFamily="18" charset="0"/>
                        </a:rPr>
                        <m:t>=</m:t>
                      </m:r>
                      <m:sSup>
                        <m:sSupPr>
                          <m:ctrlPr>
                            <a:rPr lang="de-DE" sz="6000" b="0" i="1" smtClean="0">
                              <a:solidFill>
                                <a:srgbClr val="00B050"/>
                              </a:solidFill>
                              <a:latin typeface="Cambria Math" panose="02040503050406030204" pitchFamily="18" charset="0"/>
                            </a:rPr>
                          </m:ctrlPr>
                        </m:sSupPr>
                        <m:e>
                          <m:r>
                            <a:rPr lang="de-DE" sz="6000" b="0" i="1" smtClean="0">
                              <a:solidFill>
                                <a:srgbClr val="00B050"/>
                              </a:solidFill>
                              <a:latin typeface="Cambria Math" panose="02040503050406030204" pitchFamily="18" charset="0"/>
                            </a:rPr>
                            <m:t>h</m:t>
                          </m:r>
                        </m:e>
                        <m:sup>
                          <m:r>
                            <a:rPr lang="de-DE" sz="6000" b="0" i="1" smtClean="0">
                              <a:solidFill>
                                <a:srgbClr val="00B050"/>
                              </a:solidFill>
                              <a:latin typeface="Cambria Math" panose="02040503050406030204" pitchFamily="18" charset="0"/>
                            </a:rPr>
                            <m:t>′</m:t>
                          </m:r>
                        </m:sup>
                      </m:sSup>
                      <m:r>
                        <a:rPr lang="de-DE" sz="6000" b="0" i="1" smtClean="0">
                          <a:solidFill>
                            <a:srgbClr val="00B050"/>
                          </a:solidFill>
                          <a:latin typeface="Cambria Math" panose="02040503050406030204" pitchFamily="18" charset="0"/>
                        </a:rPr>
                        <m:t>(</m:t>
                      </m:r>
                      <m:r>
                        <a:rPr lang="de-DE" sz="6000" b="0" i="1" smtClean="0">
                          <a:solidFill>
                            <a:srgbClr val="00B050"/>
                          </a:solidFill>
                          <a:latin typeface="Cambria Math" panose="02040503050406030204" pitchFamily="18" charset="0"/>
                        </a:rPr>
                        <m:t>𝑥</m:t>
                      </m:r>
                      <m:r>
                        <a:rPr lang="de-DE" sz="6000" b="0" i="1" smtClean="0">
                          <a:solidFill>
                            <a:srgbClr val="00B050"/>
                          </a:solidFill>
                          <a:latin typeface="Cambria Math" panose="02040503050406030204" pitchFamily="18" charset="0"/>
                        </a:rPr>
                        <m:t>)</m:t>
                      </m:r>
                    </m:oMath>
                  </m:oMathPara>
                </a14:m>
                <a:endParaRPr lang="en-GB" sz="6000" dirty="0">
                  <a:solidFill>
                    <a:srgbClr val="00B050"/>
                  </a:solidFill>
                </a:endParaRPr>
              </a:p>
            </p:txBody>
          </p:sp>
        </mc:Choice>
        <mc:Fallback xmlns="">
          <p:sp>
            <p:nvSpPr>
              <p:cNvPr id="34" name="TextBox 33">
                <a:extLst>
                  <a:ext uri="{FF2B5EF4-FFF2-40B4-BE49-F238E27FC236}">
                    <a16:creationId xmlns:a16="http://schemas.microsoft.com/office/drawing/2014/main" id="{E32EC538-D605-C341-BF4E-4A844A46457D}"/>
                  </a:ext>
                </a:extLst>
              </p:cNvPr>
              <p:cNvSpPr txBox="1">
                <a:spLocks noRot="1" noChangeAspect="1" noMove="1" noResize="1" noEditPoints="1" noAdjustHandles="1" noChangeArrowheads="1" noChangeShapeType="1" noTextEdit="1"/>
              </p:cNvSpPr>
              <p:nvPr/>
            </p:nvSpPr>
            <p:spPr>
              <a:xfrm>
                <a:off x="7667437" y="3955141"/>
                <a:ext cx="3905251" cy="1015663"/>
              </a:xfrm>
              <a:prstGeom prst="rect">
                <a:avLst/>
              </a:prstGeom>
              <a:blipFill>
                <a:blip r:embed="rId3"/>
                <a:stretch>
                  <a:fillRect t="-12346" b="-24691"/>
                </a:stretch>
              </a:blipFill>
            </p:spPr>
            <p:txBody>
              <a:bodyPr/>
              <a:lstStyle/>
              <a:p>
                <a:r>
                  <a:rPr lang="en-AT">
                    <a:noFill/>
                  </a:rPr>
                  <a:t> </a:t>
                </a:r>
              </a:p>
            </p:txBody>
          </p:sp>
        </mc:Fallback>
      </mc:AlternateContent>
      <p:sp>
        <p:nvSpPr>
          <p:cNvPr id="30" name="Slide Number Placeholder 29">
            <a:extLst>
              <a:ext uri="{FF2B5EF4-FFF2-40B4-BE49-F238E27FC236}">
                <a16:creationId xmlns:a16="http://schemas.microsoft.com/office/drawing/2014/main" id="{E877AEAA-9A5B-194A-8FBE-553621C68E91}"/>
              </a:ext>
            </a:extLst>
          </p:cNvPr>
          <p:cNvSpPr>
            <a:spLocks noGrp="1"/>
          </p:cNvSpPr>
          <p:nvPr>
            <p:ph type="sldNum" sz="quarter" idx="12"/>
          </p:nvPr>
        </p:nvSpPr>
        <p:spPr/>
        <p:txBody>
          <a:bodyPr/>
          <a:lstStyle/>
          <a:p>
            <a:fld id="{AC1633F7-ACB1-754E-B76E-ED72C708EAF6}" type="slidenum">
              <a:rPr lang="en-AT" smtClean="0"/>
              <a:pPr/>
              <a:t>46</a:t>
            </a:fld>
            <a:endParaRPr lang="en-AT" dirty="0"/>
          </a:p>
        </p:txBody>
      </p:sp>
      <p:sp>
        <p:nvSpPr>
          <p:cNvPr id="33" name="Date Placeholder 32">
            <a:extLst>
              <a:ext uri="{FF2B5EF4-FFF2-40B4-BE49-F238E27FC236}">
                <a16:creationId xmlns:a16="http://schemas.microsoft.com/office/drawing/2014/main" id="{96F8DA1B-B6A6-A84E-09A7-07D856876F05}"/>
              </a:ext>
            </a:extLst>
          </p:cNvPr>
          <p:cNvSpPr>
            <a:spLocks noGrp="1"/>
          </p:cNvSpPr>
          <p:nvPr>
            <p:ph type="dt" sz="half" idx="10"/>
          </p:nvPr>
        </p:nvSpPr>
        <p:spPr/>
        <p:txBody>
          <a:bodyPr/>
          <a:lstStyle/>
          <a:p>
            <a:fld id="{CB02D455-E02E-314E-B1F3-509471413F28}" type="datetime1">
              <a:rPr lang="en-US" smtClean="0"/>
              <a:t>5/26/23</a:t>
            </a:fld>
            <a:endParaRPr lang="en-GB"/>
          </a:p>
        </p:txBody>
      </p:sp>
    </p:spTree>
    <p:extLst>
      <p:ext uri="{BB962C8B-B14F-4D97-AF65-F5344CB8AC3E}">
        <p14:creationId xmlns:p14="http://schemas.microsoft.com/office/powerpoint/2010/main" val="6931438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4DA9A-0E56-5846-8D30-1992A24A766E}"/>
              </a:ext>
            </a:extLst>
          </p:cNvPr>
          <p:cNvSpPr>
            <a:spLocks noGrp="1"/>
          </p:cNvSpPr>
          <p:nvPr>
            <p:ph type="title"/>
          </p:nvPr>
        </p:nvSpPr>
        <p:spPr>
          <a:xfrm>
            <a:off x="709612" y="365126"/>
            <a:ext cx="11348275" cy="1325563"/>
          </a:xfrm>
        </p:spPr>
        <p:txBody>
          <a:bodyPr>
            <a:normAutofit/>
          </a:bodyPr>
          <a:lstStyle/>
          <a:p>
            <a:r>
              <a:rPr lang="en-AT" sz="7200" b="1" dirty="0"/>
              <a:t>Linear Model</a:t>
            </a:r>
          </a:p>
        </p:txBody>
      </p:sp>
      <p:sp>
        <p:nvSpPr>
          <p:cNvPr id="4" name="Footer Placeholder 3">
            <a:extLst>
              <a:ext uri="{FF2B5EF4-FFF2-40B4-BE49-F238E27FC236}">
                <a16:creationId xmlns:a16="http://schemas.microsoft.com/office/drawing/2014/main" id="{BF4B43C6-86B5-144B-9040-4829B6385EE3}"/>
              </a:ext>
            </a:extLst>
          </p:cNvPr>
          <p:cNvSpPr>
            <a:spLocks noGrp="1"/>
          </p:cNvSpPr>
          <p:nvPr>
            <p:ph type="ftr" sz="quarter" idx="11"/>
          </p:nvPr>
        </p:nvSpPr>
        <p:spPr/>
        <p:txBody>
          <a:bodyPr/>
          <a:lstStyle/>
          <a:p>
            <a:r>
              <a:rPr lang="en-GB"/>
              <a:t>DI Dr.techn. Alexander Jung</a:t>
            </a:r>
            <a:endParaRPr lang="en-GB" dirty="0"/>
          </a:p>
        </p:txBody>
      </p:sp>
      <p:cxnSp>
        <p:nvCxnSpPr>
          <p:cNvPr id="6" name="Straight Arrow Connector 5">
            <a:extLst>
              <a:ext uri="{FF2B5EF4-FFF2-40B4-BE49-F238E27FC236}">
                <a16:creationId xmlns:a16="http://schemas.microsoft.com/office/drawing/2014/main" id="{C2C78ED2-5B69-D642-AF78-79B98BD6957B}"/>
              </a:ext>
            </a:extLst>
          </p:cNvPr>
          <p:cNvCxnSpPr/>
          <p:nvPr/>
        </p:nvCxnSpPr>
        <p:spPr>
          <a:xfrm>
            <a:off x="1038074" y="5763134"/>
            <a:ext cx="8815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FF01C41-BC12-BE4E-9E83-5462196C9D0C}"/>
              </a:ext>
            </a:extLst>
          </p:cNvPr>
          <p:cNvCxnSpPr>
            <a:cxnSpLocks/>
          </p:cNvCxnSpPr>
          <p:nvPr/>
        </p:nvCxnSpPr>
        <p:spPr>
          <a:xfrm flipV="1">
            <a:off x="1205102" y="2405573"/>
            <a:ext cx="0" cy="367686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1A36329-F5B4-BF49-A58F-655E12ACD653}"/>
              </a:ext>
            </a:extLst>
          </p:cNvPr>
          <p:cNvSpPr txBox="1"/>
          <p:nvPr/>
        </p:nvSpPr>
        <p:spPr>
          <a:xfrm>
            <a:off x="9934970" y="5497666"/>
            <a:ext cx="1662506" cy="584775"/>
          </a:xfrm>
          <a:prstGeom prst="rect">
            <a:avLst/>
          </a:prstGeom>
          <a:noFill/>
        </p:spPr>
        <p:txBody>
          <a:bodyPr wrap="none" rtlCol="0">
            <a:spAutoFit/>
          </a:bodyPr>
          <a:lstStyle/>
          <a:p>
            <a:r>
              <a:rPr lang="en-GB" sz="3200" dirty="0"/>
              <a:t>f</a:t>
            </a:r>
            <a:r>
              <a:rPr lang="en-AT" sz="3200" dirty="0"/>
              <a:t>eature x</a:t>
            </a:r>
          </a:p>
        </p:txBody>
      </p:sp>
      <p:sp>
        <p:nvSpPr>
          <p:cNvPr id="9" name="TextBox 8">
            <a:extLst>
              <a:ext uri="{FF2B5EF4-FFF2-40B4-BE49-F238E27FC236}">
                <a16:creationId xmlns:a16="http://schemas.microsoft.com/office/drawing/2014/main" id="{90BDE1AC-EED5-104B-BCF5-A0B0D37A2E1D}"/>
              </a:ext>
            </a:extLst>
          </p:cNvPr>
          <p:cNvSpPr txBox="1"/>
          <p:nvPr/>
        </p:nvSpPr>
        <p:spPr>
          <a:xfrm>
            <a:off x="709613" y="1830884"/>
            <a:ext cx="1269899" cy="584775"/>
          </a:xfrm>
          <a:prstGeom prst="rect">
            <a:avLst/>
          </a:prstGeom>
          <a:noFill/>
        </p:spPr>
        <p:txBody>
          <a:bodyPr wrap="none" rtlCol="0">
            <a:spAutoFit/>
          </a:bodyPr>
          <a:lstStyle/>
          <a:p>
            <a:r>
              <a:rPr lang="en-GB" sz="3200" dirty="0"/>
              <a:t>l</a:t>
            </a:r>
            <a:r>
              <a:rPr lang="en-AT" sz="3200" dirty="0"/>
              <a:t>abel y</a:t>
            </a:r>
          </a:p>
        </p:txBody>
      </p:sp>
      <p:sp>
        <p:nvSpPr>
          <p:cNvPr id="10" name="Oval 9">
            <a:extLst>
              <a:ext uri="{FF2B5EF4-FFF2-40B4-BE49-F238E27FC236}">
                <a16:creationId xmlns:a16="http://schemas.microsoft.com/office/drawing/2014/main" id="{5BF70864-6C6F-C446-B710-C239A19CED86}"/>
              </a:ext>
            </a:extLst>
          </p:cNvPr>
          <p:cNvSpPr/>
          <p:nvPr/>
        </p:nvSpPr>
        <p:spPr>
          <a:xfrm>
            <a:off x="2152840" y="3048509"/>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1" name="Oval 10">
            <a:extLst>
              <a:ext uri="{FF2B5EF4-FFF2-40B4-BE49-F238E27FC236}">
                <a16:creationId xmlns:a16="http://schemas.microsoft.com/office/drawing/2014/main" id="{62881F0B-448A-864D-9D26-C73161A1A502}"/>
              </a:ext>
            </a:extLst>
          </p:cNvPr>
          <p:cNvSpPr/>
          <p:nvPr/>
        </p:nvSpPr>
        <p:spPr>
          <a:xfrm>
            <a:off x="3019615" y="3362834"/>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2" name="Oval 11">
            <a:extLst>
              <a:ext uri="{FF2B5EF4-FFF2-40B4-BE49-F238E27FC236}">
                <a16:creationId xmlns:a16="http://schemas.microsoft.com/office/drawing/2014/main" id="{19B1B834-C3BA-584E-9BC4-8F9A283BCD15}"/>
              </a:ext>
            </a:extLst>
          </p:cNvPr>
          <p:cNvSpPr/>
          <p:nvPr/>
        </p:nvSpPr>
        <p:spPr>
          <a:xfrm>
            <a:off x="3842846" y="3915284"/>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3" name="Oval 12">
            <a:extLst>
              <a:ext uri="{FF2B5EF4-FFF2-40B4-BE49-F238E27FC236}">
                <a16:creationId xmlns:a16="http://schemas.microsoft.com/office/drawing/2014/main" id="{83749CB2-552A-BC4F-ADE8-E2AF8585D134}"/>
              </a:ext>
            </a:extLst>
          </p:cNvPr>
          <p:cNvSpPr/>
          <p:nvPr/>
        </p:nvSpPr>
        <p:spPr>
          <a:xfrm>
            <a:off x="4591240" y="3491421"/>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4" name="Oval 13">
            <a:extLst>
              <a:ext uri="{FF2B5EF4-FFF2-40B4-BE49-F238E27FC236}">
                <a16:creationId xmlns:a16="http://schemas.microsoft.com/office/drawing/2014/main" id="{B66EF98C-3A48-F843-A4F3-5940141A7DAA}"/>
              </a:ext>
            </a:extLst>
          </p:cNvPr>
          <p:cNvSpPr/>
          <p:nvPr/>
        </p:nvSpPr>
        <p:spPr>
          <a:xfrm>
            <a:off x="3570022" y="3362834"/>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5" name="Oval 14">
            <a:extLst>
              <a:ext uri="{FF2B5EF4-FFF2-40B4-BE49-F238E27FC236}">
                <a16:creationId xmlns:a16="http://schemas.microsoft.com/office/drawing/2014/main" id="{A2C3D1F7-C2B3-6943-AC76-AB7A199D7ACE}"/>
              </a:ext>
            </a:extLst>
          </p:cNvPr>
          <p:cNvSpPr/>
          <p:nvPr/>
        </p:nvSpPr>
        <p:spPr>
          <a:xfrm>
            <a:off x="2621265" y="2919921"/>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6" name="Oval 15">
            <a:extLst>
              <a:ext uri="{FF2B5EF4-FFF2-40B4-BE49-F238E27FC236}">
                <a16:creationId xmlns:a16="http://schemas.microsoft.com/office/drawing/2014/main" id="{DFD73F66-8AB5-BB4B-9AF3-ABCAF6B50363}"/>
              </a:ext>
            </a:extLst>
          </p:cNvPr>
          <p:cNvSpPr/>
          <p:nvPr/>
        </p:nvSpPr>
        <p:spPr>
          <a:xfrm>
            <a:off x="4886516" y="4162935"/>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7" name="Oval 16">
            <a:extLst>
              <a:ext uri="{FF2B5EF4-FFF2-40B4-BE49-F238E27FC236}">
                <a16:creationId xmlns:a16="http://schemas.microsoft.com/office/drawing/2014/main" id="{19BD77BF-28A5-FA49-9BED-DAF9DA9068CE}"/>
              </a:ext>
            </a:extLst>
          </p:cNvPr>
          <p:cNvSpPr/>
          <p:nvPr/>
        </p:nvSpPr>
        <p:spPr>
          <a:xfrm>
            <a:off x="5653280" y="3877185"/>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8" name="Oval 17">
            <a:extLst>
              <a:ext uri="{FF2B5EF4-FFF2-40B4-BE49-F238E27FC236}">
                <a16:creationId xmlns:a16="http://schemas.microsoft.com/office/drawing/2014/main" id="{921FEC83-5BF8-8F40-A126-E3C3DF030E54}"/>
              </a:ext>
            </a:extLst>
          </p:cNvPr>
          <p:cNvSpPr/>
          <p:nvPr/>
        </p:nvSpPr>
        <p:spPr>
          <a:xfrm>
            <a:off x="6281591" y="4662203"/>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9" name="Oval 18">
            <a:extLst>
              <a:ext uri="{FF2B5EF4-FFF2-40B4-BE49-F238E27FC236}">
                <a16:creationId xmlns:a16="http://schemas.microsoft.com/office/drawing/2014/main" id="{77D7F382-B5D4-7A42-986A-097AAD7EDDCE}"/>
              </a:ext>
            </a:extLst>
          </p:cNvPr>
          <p:cNvSpPr/>
          <p:nvPr/>
        </p:nvSpPr>
        <p:spPr>
          <a:xfrm>
            <a:off x="6696950" y="4162935"/>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0" name="Oval 19">
            <a:extLst>
              <a:ext uri="{FF2B5EF4-FFF2-40B4-BE49-F238E27FC236}">
                <a16:creationId xmlns:a16="http://schemas.microsoft.com/office/drawing/2014/main" id="{683B66BA-5832-EF49-B18D-F7355EE175BC}"/>
              </a:ext>
            </a:extLst>
          </p:cNvPr>
          <p:cNvSpPr/>
          <p:nvPr/>
        </p:nvSpPr>
        <p:spPr>
          <a:xfrm>
            <a:off x="4226228" y="3677160"/>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1" name="Oval 20">
            <a:extLst>
              <a:ext uri="{FF2B5EF4-FFF2-40B4-BE49-F238E27FC236}">
                <a16:creationId xmlns:a16="http://schemas.microsoft.com/office/drawing/2014/main" id="{EA9A533D-CB97-DC42-87A4-C9E54D25842F}"/>
              </a:ext>
            </a:extLst>
          </p:cNvPr>
          <p:cNvSpPr/>
          <p:nvPr/>
        </p:nvSpPr>
        <p:spPr>
          <a:xfrm>
            <a:off x="3706606" y="2971913"/>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2" name="Oval 21">
            <a:extLst>
              <a:ext uri="{FF2B5EF4-FFF2-40B4-BE49-F238E27FC236}">
                <a16:creationId xmlns:a16="http://schemas.microsoft.com/office/drawing/2014/main" id="{90FEBE9A-39C5-0C41-8306-960A9F66C03B}"/>
              </a:ext>
            </a:extLst>
          </p:cNvPr>
          <p:cNvSpPr/>
          <p:nvPr/>
        </p:nvSpPr>
        <p:spPr>
          <a:xfrm>
            <a:off x="5321943" y="4347879"/>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3" name="Oval 22">
            <a:extLst>
              <a:ext uri="{FF2B5EF4-FFF2-40B4-BE49-F238E27FC236}">
                <a16:creationId xmlns:a16="http://schemas.microsoft.com/office/drawing/2014/main" id="{2BED23C5-3345-BB4C-8218-309C479B2400}"/>
              </a:ext>
            </a:extLst>
          </p:cNvPr>
          <p:cNvSpPr/>
          <p:nvPr/>
        </p:nvSpPr>
        <p:spPr>
          <a:xfrm>
            <a:off x="5870993" y="4177223"/>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4" name="Oval 23">
            <a:extLst>
              <a:ext uri="{FF2B5EF4-FFF2-40B4-BE49-F238E27FC236}">
                <a16:creationId xmlns:a16="http://schemas.microsoft.com/office/drawing/2014/main" id="{AA0C8BD4-DEDF-574C-BDA3-6E917CCF93E2}"/>
              </a:ext>
            </a:extLst>
          </p:cNvPr>
          <p:cNvSpPr/>
          <p:nvPr/>
        </p:nvSpPr>
        <p:spPr>
          <a:xfrm>
            <a:off x="6038699" y="4484403"/>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5" name="Oval 24">
            <a:extLst>
              <a:ext uri="{FF2B5EF4-FFF2-40B4-BE49-F238E27FC236}">
                <a16:creationId xmlns:a16="http://schemas.microsoft.com/office/drawing/2014/main" id="{DD5F9BB1-1E5D-BD40-8FB9-F9DABB857D97}"/>
              </a:ext>
            </a:extLst>
          </p:cNvPr>
          <p:cNvSpPr/>
          <p:nvPr/>
        </p:nvSpPr>
        <p:spPr>
          <a:xfrm>
            <a:off x="6558497" y="4505041"/>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6" name="Oval 25">
            <a:extLst>
              <a:ext uri="{FF2B5EF4-FFF2-40B4-BE49-F238E27FC236}">
                <a16:creationId xmlns:a16="http://schemas.microsoft.com/office/drawing/2014/main" id="{29858A32-8841-D64E-BE05-79889FF4A187}"/>
              </a:ext>
            </a:extLst>
          </p:cNvPr>
          <p:cNvSpPr/>
          <p:nvPr/>
        </p:nvSpPr>
        <p:spPr>
          <a:xfrm>
            <a:off x="6939842" y="4720147"/>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7" name="Oval 26">
            <a:extLst>
              <a:ext uri="{FF2B5EF4-FFF2-40B4-BE49-F238E27FC236}">
                <a16:creationId xmlns:a16="http://schemas.microsoft.com/office/drawing/2014/main" id="{FB878B5A-046D-E140-AE23-2C1420AE0F49}"/>
              </a:ext>
            </a:extLst>
          </p:cNvPr>
          <p:cNvSpPr/>
          <p:nvPr/>
        </p:nvSpPr>
        <p:spPr>
          <a:xfrm>
            <a:off x="2344359" y="2648458"/>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8" name="Oval 27">
            <a:extLst>
              <a:ext uri="{FF2B5EF4-FFF2-40B4-BE49-F238E27FC236}">
                <a16:creationId xmlns:a16="http://schemas.microsoft.com/office/drawing/2014/main" id="{0BA50945-5A23-9F4C-8DC2-CD5E4513175A}"/>
              </a:ext>
            </a:extLst>
          </p:cNvPr>
          <p:cNvSpPr/>
          <p:nvPr/>
        </p:nvSpPr>
        <p:spPr>
          <a:xfrm>
            <a:off x="2759718" y="3348546"/>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9" name="Oval 28">
            <a:extLst>
              <a:ext uri="{FF2B5EF4-FFF2-40B4-BE49-F238E27FC236}">
                <a16:creationId xmlns:a16="http://schemas.microsoft.com/office/drawing/2014/main" id="{BFA90AB9-7AB7-954E-95E0-31B032F9A82B}"/>
              </a:ext>
            </a:extLst>
          </p:cNvPr>
          <p:cNvSpPr/>
          <p:nvPr/>
        </p:nvSpPr>
        <p:spPr>
          <a:xfrm>
            <a:off x="3285466" y="3584798"/>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31" name="Straight Connector 30">
            <a:extLst>
              <a:ext uri="{FF2B5EF4-FFF2-40B4-BE49-F238E27FC236}">
                <a16:creationId xmlns:a16="http://schemas.microsoft.com/office/drawing/2014/main" id="{5805471F-7B2A-444B-9757-E2A58A8F6AB0}"/>
              </a:ext>
            </a:extLst>
          </p:cNvPr>
          <p:cNvCxnSpPr>
            <a:cxnSpLocks/>
          </p:cNvCxnSpPr>
          <p:nvPr/>
        </p:nvCxnSpPr>
        <p:spPr>
          <a:xfrm flipV="1">
            <a:off x="914400" y="2536982"/>
            <a:ext cx="9124760" cy="2707603"/>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D4F25A-AFC7-9F48-B115-91450D382E3B}"/>
              </a:ext>
            </a:extLst>
          </p:cNvPr>
          <p:cNvCxnSpPr>
            <a:cxnSpLocks/>
          </p:cNvCxnSpPr>
          <p:nvPr/>
        </p:nvCxnSpPr>
        <p:spPr>
          <a:xfrm flipV="1">
            <a:off x="914400" y="3962910"/>
            <a:ext cx="9124760" cy="699293"/>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
        <p:nvSpPr>
          <p:cNvPr id="30" name="Slide Number Placeholder 29">
            <a:extLst>
              <a:ext uri="{FF2B5EF4-FFF2-40B4-BE49-F238E27FC236}">
                <a16:creationId xmlns:a16="http://schemas.microsoft.com/office/drawing/2014/main" id="{E877AEAA-9A5B-194A-8FBE-553621C68E91}"/>
              </a:ext>
            </a:extLst>
          </p:cNvPr>
          <p:cNvSpPr>
            <a:spLocks noGrp="1"/>
          </p:cNvSpPr>
          <p:nvPr>
            <p:ph type="sldNum" sz="quarter" idx="12"/>
          </p:nvPr>
        </p:nvSpPr>
        <p:spPr/>
        <p:txBody>
          <a:bodyPr/>
          <a:lstStyle/>
          <a:p>
            <a:fld id="{AC1633F7-ACB1-754E-B76E-ED72C708EAF6}" type="slidenum">
              <a:rPr lang="en-AT" smtClean="0"/>
              <a:pPr/>
              <a:t>47</a:t>
            </a:fld>
            <a:endParaRPr lang="en-AT" dirty="0"/>
          </a:p>
        </p:txBody>
      </p:sp>
      <p:cxnSp>
        <p:nvCxnSpPr>
          <p:cNvPr id="33" name="Straight Connector 32">
            <a:extLst>
              <a:ext uri="{FF2B5EF4-FFF2-40B4-BE49-F238E27FC236}">
                <a16:creationId xmlns:a16="http://schemas.microsoft.com/office/drawing/2014/main" id="{7C349E62-62BA-7041-BF3F-4E470D501A7B}"/>
              </a:ext>
            </a:extLst>
          </p:cNvPr>
          <p:cNvCxnSpPr>
            <a:cxnSpLocks/>
          </p:cNvCxnSpPr>
          <p:nvPr/>
        </p:nvCxnSpPr>
        <p:spPr>
          <a:xfrm flipV="1">
            <a:off x="2152840" y="1487424"/>
            <a:ext cx="5467160" cy="445008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C7E79626-B1C2-C541-896D-FB0253648ECA}"/>
              </a:ext>
            </a:extLst>
          </p:cNvPr>
          <p:cNvPicPr>
            <a:picLocks noChangeAspect="1"/>
          </p:cNvPicPr>
          <p:nvPr/>
        </p:nvPicPr>
        <p:blipFill>
          <a:blip r:embed="rId2"/>
          <a:stretch>
            <a:fillRect/>
          </a:stretch>
        </p:blipFill>
        <p:spPr>
          <a:xfrm>
            <a:off x="8349337" y="1035688"/>
            <a:ext cx="2980079" cy="776323"/>
          </a:xfrm>
          <a:prstGeom prst="rect">
            <a:avLst/>
          </a:prstGeom>
        </p:spPr>
      </p:pic>
      <p:sp>
        <p:nvSpPr>
          <p:cNvPr id="5" name="Date Placeholder 4">
            <a:extLst>
              <a:ext uri="{FF2B5EF4-FFF2-40B4-BE49-F238E27FC236}">
                <a16:creationId xmlns:a16="http://schemas.microsoft.com/office/drawing/2014/main" id="{A84D29FD-8B96-D761-0178-22356A1C6BD1}"/>
              </a:ext>
            </a:extLst>
          </p:cNvPr>
          <p:cNvSpPr>
            <a:spLocks noGrp="1"/>
          </p:cNvSpPr>
          <p:nvPr>
            <p:ph type="dt" sz="half" idx="10"/>
          </p:nvPr>
        </p:nvSpPr>
        <p:spPr/>
        <p:txBody>
          <a:bodyPr/>
          <a:lstStyle/>
          <a:p>
            <a:fld id="{892F4223-260B-164D-8321-A22504D74730}" type="datetime1">
              <a:rPr lang="en-US" smtClean="0"/>
              <a:t>5/26/23</a:t>
            </a:fld>
            <a:endParaRPr lang="en-GB"/>
          </a:p>
        </p:txBody>
      </p:sp>
    </p:spTree>
    <p:extLst>
      <p:ext uri="{BB962C8B-B14F-4D97-AF65-F5344CB8AC3E}">
        <p14:creationId xmlns:p14="http://schemas.microsoft.com/office/powerpoint/2010/main" val="36226125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F5522-843C-3745-8BDF-035A148518E5}"/>
              </a:ext>
            </a:extLst>
          </p:cNvPr>
          <p:cNvSpPr>
            <a:spLocks noGrp="1"/>
          </p:cNvSpPr>
          <p:nvPr>
            <p:ph type="title"/>
          </p:nvPr>
        </p:nvSpPr>
        <p:spPr>
          <a:xfrm>
            <a:off x="419100" y="136525"/>
            <a:ext cx="11353800" cy="1325563"/>
          </a:xfrm>
        </p:spPr>
        <p:txBody>
          <a:bodyPr>
            <a:noAutofit/>
          </a:bodyPr>
          <a:lstStyle/>
          <a:p>
            <a:r>
              <a:rPr lang="en-US" sz="4800" b="1" dirty="0"/>
              <a:t>Upgrade Linear Model with new Features ! </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94B27B61-E0D0-674E-8C01-37BDA3C428FF}"/>
                  </a:ext>
                </a:extLst>
              </p:cNvPr>
              <p:cNvSpPr>
                <a:spLocks noGrp="1"/>
              </p:cNvSpPr>
              <p:nvPr>
                <p:ph idx="1"/>
              </p:nvPr>
            </p:nvSpPr>
            <p:spPr>
              <a:xfrm>
                <a:off x="419100" y="1255977"/>
                <a:ext cx="11538098" cy="4135375"/>
              </a:xfrm>
            </p:spPr>
            <p:txBody>
              <a:bodyPr>
                <a:normAutofit fontScale="92500" lnSpcReduction="20000"/>
              </a:bodyPr>
              <a:lstStyle/>
              <a:p>
                <a:pPr>
                  <a:lnSpc>
                    <a:spcPct val="150000"/>
                  </a:lnSpc>
                </a:pPr>
                <a:r>
                  <a:rPr lang="en-US" sz="3600" dirty="0"/>
                  <a:t>consider data points with </a:t>
                </a:r>
                <a:r>
                  <a:rPr lang="en-US" sz="3600" dirty="0">
                    <a:solidFill>
                      <a:srgbClr val="FF0000"/>
                    </a:solidFill>
                  </a:rPr>
                  <a:t>single numeric feature x</a:t>
                </a:r>
              </a:p>
              <a:p>
                <a:pPr>
                  <a:lnSpc>
                    <a:spcPct val="150000"/>
                  </a:lnSpc>
                </a:pPr>
                <a:r>
                  <a:rPr lang="en-US" sz="3600" dirty="0">
                    <a:solidFill>
                      <a:srgbClr val="FF0000"/>
                    </a:solidFill>
                  </a:rPr>
                  <a:t>construct</a:t>
                </a:r>
                <a:r>
                  <a:rPr lang="en-US" sz="3600" dirty="0"/>
                  <a:t> new features </a:t>
                </a:r>
                <a14:m>
                  <m:oMath xmlns:m="http://schemas.openxmlformats.org/officeDocument/2006/math">
                    <m:sSub>
                      <m:sSubPr>
                        <m:ctrlPr>
                          <a:rPr lang="en-US" sz="3600" i="1">
                            <a:latin typeface="Cambria Math" panose="02040503050406030204" pitchFamily="18" charset="0"/>
                          </a:rPr>
                        </m:ctrlPr>
                      </m:sSubPr>
                      <m:e>
                        <m:r>
                          <a:rPr lang="de-AT" sz="3600" i="1">
                            <a:latin typeface="Cambria Math" panose="02040503050406030204" pitchFamily="18" charset="0"/>
                          </a:rPr>
                          <m:t>𝑥</m:t>
                        </m:r>
                      </m:e>
                      <m:sub>
                        <m:r>
                          <a:rPr lang="de-AT" sz="3600" b="0" i="1" smtClean="0">
                            <a:latin typeface="Cambria Math" panose="02040503050406030204" pitchFamily="18" charset="0"/>
                          </a:rPr>
                          <m:t>1</m:t>
                        </m:r>
                      </m:sub>
                    </m:sSub>
                    <m:r>
                      <a:rPr lang="de-AT" sz="3600" b="0" i="1" smtClean="0">
                        <a:latin typeface="Cambria Math" panose="02040503050406030204" pitchFamily="18" charset="0"/>
                      </a:rPr>
                      <m:t>,…,</m:t>
                    </m:r>
                    <m:sSub>
                      <m:sSubPr>
                        <m:ctrlPr>
                          <a:rPr lang="en-US" sz="3600" i="1">
                            <a:latin typeface="Cambria Math" panose="02040503050406030204" pitchFamily="18" charset="0"/>
                          </a:rPr>
                        </m:ctrlPr>
                      </m:sSubPr>
                      <m:e>
                        <m:r>
                          <a:rPr lang="de-AT" sz="3600" i="1">
                            <a:latin typeface="Cambria Math" panose="02040503050406030204" pitchFamily="18" charset="0"/>
                          </a:rPr>
                          <m:t>𝑥</m:t>
                        </m:r>
                      </m:e>
                      <m:sub>
                        <m:r>
                          <a:rPr lang="de-AT" sz="3600" b="0" i="1" smtClean="0">
                            <a:latin typeface="Cambria Math" panose="02040503050406030204" pitchFamily="18" charset="0"/>
                          </a:rPr>
                          <m:t>𝑛</m:t>
                        </m:r>
                      </m:sub>
                    </m:sSub>
                  </m:oMath>
                </a14:m>
                <a:endParaRPr lang="en-US" sz="3600" dirty="0"/>
              </a:p>
              <a:p>
                <a:pPr>
                  <a:lnSpc>
                    <a:spcPct val="150000"/>
                  </a:lnSpc>
                </a:pPr>
                <a14:m>
                  <m:oMath xmlns:m="http://schemas.openxmlformats.org/officeDocument/2006/math">
                    <m:sSub>
                      <m:sSubPr>
                        <m:ctrlPr>
                          <a:rPr lang="en-US" sz="3600" i="1" smtClean="0">
                            <a:latin typeface="Cambria Math" panose="02040503050406030204" pitchFamily="18" charset="0"/>
                          </a:rPr>
                        </m:ctrlPr>
                      </m:sSubPr>
                      <m:e>
                        <m:r>
                          <a:rPr lang="de-AT" sz="3600" b="0" i="1" smtClean="0">
                            <a:latin typeface="Cambria Math" panose="02040503050406030204" pitchFamily="18" charset="0"/>
                          </a:rPr>
                          <m:t>𝑥</m:t>
                        </m:r>
                      </m:e>
                      <m:sub>
                        <m:r>
                          <a:rPr lang="de-AT" sz="3600" b="0" i="1" smtClean="0">
                            <a:latin typeface="Cambria Math" panose="02040503050406030204" pitchFamily="18" charset="0"/>
                          </a:rPr>
                          <m:t>𝑗</m:t>
                        </m:r>
                      </m:sub>
                    </m:sSub>
                    <m:r>
                      <a:rPr lang="de-AT" sz="3600" b="0" i="1" smtClean="0">
                        <a:latin typeface="Cambria Math" panose="02040503050406030204" pitchFamily="18" charset="0"/>
                      </a:rPr>
                      <m:t>=</m:t>
                    </m:r>
                    <m:d>
                      <m:dPr>
                        <m:begChr m:val="{"/>
                        <m:endChr m:val=""/>
                        <m:ctrlPr>
                          <a:rPr lang="de-AT" sz="3600" b="0" i="1" smtClean="0">
                            <a:latin typeface="Cambria Math" panose="02040503050406030204" pitchFamily="18" charset="0"/>
                          </a:rPr>
                        </m:ctrlPr>
                      </m:dPr>
                      <m:e>
                        <m:eqArr>
                          <m:eqArrPr>
                            <m:ctrlPr>
                              <a:rPr lang="de-AT" sz="3600" b="0" i="1" smtClean="0">
                                <a:latin typeface="Cambria Math" panose="02040503050406030204" pitchFamily="18" charset="0"/>
                              </a:rPr>
                            </m:ctrlPr>
                          </m:eqArrPr>
                          <m:e>
                            <m:r>
                              <a:rPr lang="de-AT" sz="3600" b="0" i="1" smtClean="0">
                                <a:latin typeface="Cambria Math" panose="02040503050406030204" pitchFamily="18" charset="0"/>
                              </a:rPr>
                              <m:t>1 </m:t>
                            </m:r>
                            <m:r>
                              <a:rPr lang="de-AT" sz="3600" b="0" i="1" smtClean="0">
                                <a:latin typeface="Cambria Math" panose="02040503050406030204" pitchFamily="18" charset="0"/>
                              </a:rPr>
                              <m:t>𝑓𝑜𝑟</m:t>
                            </m:r>
                            <m:r>
                              <a:rPr lang="de-AT" sz="3600" b="0" i="1" smtClean="0">
                                <a:latin typeface="Cambria Math" panose="02040503050406030204" pitchFamily="18" charset="0"/>
                              </a:rPr>
                              <m:t>  </m:t>
                            </m:r>
                            <m:f>
                              <m:fPr>
                                <m:ctrlPr>
                                  <a:rPr lang="de-AT" sz="3600" b="0" i="1" smtClean="0">
                                    <a:latin typeface="Cambria Math" panose="02040503050406030204" pitchFamily="18" charset="0"/>
                                  </a:rPr>
                                </m:ctrlPr>
                              </m:fPr>
                              <m:num>
                                <m:r>
                                  <a:rPr lang="de-AT" sz="3600" b="0" i="1" smtClean="0">
                                    <a:latin typeface="Cambria Math" panose="02040503050406030204" pitchFamily="18" charset="0"/>
                                  </a:rPr>
                                  <m:t>𝑗</m:t>
                                </m:r>
                                <m:r>
                                  <a:rPr lang="de-AT" sz="3600" b="0" i="1" smtClean="0">
                                    <a:latin typeface="Cambria Math" panose="02040503050406030204" pitchFamily="18" charset="0"/>
                                  </a:rPr>
                                  <m:t>−1</m:t>
                                </m:r>
                              </m:num>
                              <m:den>
                                <m:r>
                                  <a:rPr lang="de-AT" sz="3600" b="0" i="1" smtClean="0">
                                    <a:latin typeface="Cambria Math" panose="02040503050406030204" pitchFamily="18" charset="0"/>
                                  </a:rPr>
                                  <m:t>𝑛</m:t>
                                </m:r>
                              </m:den>
                            </m:f>
                            <m:r>
                              <a:rPr lang="de-AT" sz="3600" b="0" i="1" smtClean="0">
                                <a:latin typeface="Cambria Math" panose="02040503050406030204" pitchFamily="18" charset="0"/>
                                <a:ea typeface="Cambria Math" panose="02040503050406030204" pitchFamily="18" charset="0"/>
                              </a:rPr>
                              <m:t>≤</m:t>
                            </m:r>
                            <m:r>
                              <a:rPr lang="de-DE" sz="3600" b="0" i="1" smtClean="0">
                                <a:latin typeface="Cambria Math" panose="02040503050406030204" pitchFamily="18" charset="0"/>
                                <a:ea typeface="Cambria Math" panose="02040503050406030204" pitchFamily="18" charset="0"/>
                              </a:rPr>
                              <m:t>𝑥</m:t>
                            </m:r>
                            <m:r>
                              <a:rPr lang="de-AT" sz="3600" b="0" i="1" smtClean="0">
                                <a:latin typeface="Cambria Math" panose="02040503050406030204" pitchFamily="18" charset="0"/>
                                <a:ea typeface="Cambria Math" panose="02040503050406030204" pitchFamily="18" charset="0"/>
                              </a:rPr>
                              <m:t>≤</m:t>
                            </m:r>
                            <m:f>
                              <m:fPr>
                                <m:ctrlPr>
                                  <a:rPr lang="de-AT" sz="3600" b="0" i="1" smtClean="0">
                                    <a:latin typeface="Cambria Math" panose="02040503050406030204" pitchFamily="18" charset="0"/>
                                    <a:ea typeface="Cambria Math" panose="02040503050406030204" pitchFamily="18" charset="0"/>
                                  </a:rPr>
                                </m:ctrlPr>
                              </m:fPr>
                              <m:num>
                                <m:r>
                                  <a:rPr lang="de-AT" sz="3600" b="0" i="1" smtClean="0">
                                    <a:latin typeface="Cambria Math" panose="02040503050406030204" pitchFamily="18" charset="0"/>
                                    <a:ea typeface="Cambria Math" panose="02040503050406030204" pitchFamily="18" charset="0"/>
                                  </a:rPr>
                                  <m:t>𝑗</m:t>
                                </m:r>
                              </m:num>
                              <m:den>
                                <m:r>
                                  <a:rPr lang="de-AT" sz="3600" b="0" i="1" smtClean="0">
                                    <a:latin typeface="Cambria Math" panose="02040503050406030204" pitchFamily="18" charset="0"/>
                                    <a:ea typeface="Cambria Math" panose="02040503050406030204" pitchFamily="18" charset="0"/>
                                  </a:rPr>
                                  <m:t>𝑛</m:t>
                                </m:r>
                              </m:den>
                            </m:f>
                          </m:e>
                          <m:e>
                            <m:r>
                              <a:rPr lang="de-AT" sz="3600" b="0" i="1" smtClean="0">
                                <a:latin typeface="Cambria Math" panose="02040503050406030204" pitchFamily="18" charset="0"/>
                              </a:rPr>
                              <m:t>0 </m:t>
                            </m:r>
                            <m:r>
                              <a:rPr lang="de-AT" sz="3600" b="0" i="1" smtClean="0">
                                <a:latin typeface="Cambria Math" panose="02040503050406030204" pitchFamily="18" charset="0"/>
                              </a:rPr>
                              <m:t>𝑓𝑜𝑟</m:t>
                            </m:r>
                            <m:r>
                              <a:rPr lang="de-AT" sz="3600" b="0" i="1" smtClean="0">
                                <a:latin typeface="Cambria Math" panose="02040503050406030204" pitchFamily="18" charset="0"/>
                              </a:rPr>
                              <m:t> </m:t>
                            </m:r>
                            <m:r>
                              <a:rPr lang="de-AT" sz="3600" b="0" i="1" smtClean="0">
                                <a:latin typeface="Cambria Math" panose="02040503050406030204" pitchFamily="18" charset="0"/>
                              </a:rPr>
                              <m:t>𝑎𝑙𝑙</m:t>
                            </m:r>
                            <m:r>
                              <a:rPr lang="de-AT" sz="3600" b="0" i="1" smtClean="0">
                                <a:latin typeface="Cambria Math" panose="02040503050406030204" pitchFamily="18" charset="0"/>
                              </a:rPr>
                              <m:t> </m:t>
                            </m:r>
                            <m:r>
                              <a:rPr lang="de-AT" sz="3600" b="0" i="1" smtClean="0">
                                <a:latin typeface="Cambria Math" panose="02040503050406030204" pitchFamily="18" charset="0"/>
                              </a:rPr>
                              <m:t>𝑜𝑡h𝑒𝑟</m:t>
                            </m:r>
                            <m:r>
                              <a:rPr lang="de-AT" sz="3600" b="0" i="1" smtClean="0">
                                <a:latin typeface="Cambria Math" panose="02040503050406030204" pitchFamily="18" charset="0"/>
                              </a:rPr>
                              <m:t> </m:t>
                            </m:r>
                            <m:r>
                              <a:rPr lang="de-DE" sz="3600" b="0" i="1" smtClean="0">
                                <a:latin typeface="Cambria Math" panose="02040503050406030204" pitchFamily="18" charset="0"/>
                              </a:rPr>
                              <m:t>𝑥</m:t>
                            </m:r>
                            <m:r>
                              <a:rPr lang="de-AT" sz="3600" b="0" i="1" smtClean="0">
                                <a:latin typeface="Cambria Math" panose="02040503050406030204" pitchFamily="18" charset="0"/>
                              </a:rPr>
                              <m:t>.</m:t>
                            </m:r>
                          </m:e>
                        </m:eqArr>
                      </m:e>
                    </m:d>
                  </m:oMath>
                </a14:m>
                <a:endParaRPr lang="en-US" sz="3600" dirty="0"/>
              </a:p>
            </p:txBody>
          </p:sp>
        </mc:Choice>
        <mc:Fallback xmlns="">
          <p:sp>
            <p:nvSpPr>
              <p:cNvPr id="6" name="Content Placeholder 2">
                <a:extLst>
                  <a:ext uri="{FF2B5EF4-FFF2-40B4-BE49-F238E27FC236}">
                    <a16:creationId xmlns:a16="http://schemas.microsoft.com/office/drawing/2014/main" id="{94B27B61-E0D0-674E-8C01-37BDA3C428FF}"/>
                  </a:ext>
                </a:extLst>
              </p:cNvPr>
              <p:cNvSpPr>
                <a:spLocks noGrp="1" noRot="1" noChangeAspect="1" noMove="1" noResize="1" noEditPoints="1" noAdjustHandles="1" noChangeArrowheads="1" noChangeShapeType="1" noTextEdit="1"/>
              </p:cNvSpPr>
              <p:nvPr>
                <p:ph idx="1"/>
              </p:nvPr>
            </p:nvSpPr>
            <p:spPr>
              <a:xfrm>
                <a:off x="419100" y="1255977"/>
                <a:ext cx="11538098" cy="4135375"/>
              </a:xfrm>
              <a:blipFill>
                <a:blip r:embed="rId3"/>
                <a:stretch>
                  <a:fillRect l="-16392" t="-33639" b="-127829"/>
                </a:stretch>
              </a:blipFill>
            </p:spPr>
            <p:txBody>
              <a:bodyPr/>
              <a:lstStyle/>
              <a:p>
                <a:r>
                  <a:rPr lang="en-AT">
                    <a:noFill/>
                  </a:rPr>
                  <a:t> </a:t>
                </a:r>
              </a:p>
            </p:txBody>
          </p:sp>
        </mc:Fallback>
      </mc:AlternateContent>
      <p:cxnSp>
        <p:nvCxnSpPr>
          <p:cNvPr id="4" name="Straight Arrow Connector 3">
            <a:extLst>
              <a:ext uri="{FF2B5EF4-FFF2-40B4-BE49-F238E27FC236}">
                <a16:creationId xmlns:a16="http://schemas.microsoft.com/office/drawing/2014/main" id="{B2ACA38C-1D3A-3F45-8147-C98ACA40263A}"/>
              </a:ext>
            </a:extLst>
          </p:cNvPr>
          <p:cNvCxnSpPr>
            <a:cxnSpLocks/>
          </p:cNvCxnSpPr>
          <p:nvPr/>
        </p:nvCxnSpPr>
        <p:spPr>
          <a:xfrm flipV="1">
            <a:off x="5876950" y="3288839"/>
            <a:ext cx="0" cy="302695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79911AA-D443-9745-B186-DABA19914697}"/>
              </a:ext>
            </a:extLst>
          </p:cNvPr>
          <p:cNvCxnSpPr>
            <a:cxnSpLocks/>
          </p:cNvCxnSpPr>
          <p:nvPr/>
        </p:nvCxnSpPr>
        <p:spPr>
          <a:xfrm>
            <a:off x="5540846" y="5961968"/>
            <a:ext cx="626277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ABF2268-B3F6-B448-84C7-D38F320B42BA}"/>
              </a:ext>
            </a:extLst>
          </p:cNvPr>
          <p:cNvSpPr txBox="1"/>
          <p:nvPr/>
        </p:nvSpPr>
        <p:spPr>
          <a:xfrm>
            <a:off x="11500682" y="5438748"/>
            <a:ext cx="340158" cy="523220"/>
          </a:xfrm>
          <a:prstGeom prst="rect">
            <a:avLst/>
          </a:prstGeom>
          <a:noFill/>
        </p:spPr>
        <p:txBody>
          <a:bodyPr wrap="none" rtlCol="0">
            <a:spAutoFit/>
          </a:bodyPr>
          <a:lstStyle/>
          <a:p>
            <a:r>
              <a:rPr lang="en-US" sz="2800" dirty="0"/>
              <a:t>x</a:t>
            </a:r>
          </a:p>
        </p:txBody>
      </p:sp>
      <p:cxnSp>
        <p:nvCxnSpPr>
          <p:cNvPr id="13" name="Straight Connector 12">
            <a:extLst>
              <a:ext uri="{FF2B5EF4-FFF2-40B4-BE49-F238E27FC236}">
                <a16:creationId xmlns:a16="http://schemas.microsoft.com/office/drawing/2014/main" id="{9D667F16-8B01-734F-A375-8BEDFF2DED3A}"/>
              </a:ext>
            </a:extLst>
          </p:cNvPr>
          <p:cNvCxnSpPr>
            <a:cxnSpLocks/>
          </p:cNvCxnSpPr>
          <p:nvPr/>
        </p:nvCxnSpPr>
        <p:spPr>
          <a:xfrm>
            <a:off x="11309102" y="5765760"/>
            <a:ext cx="0" cy="39241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5544975-0C14-CC48-88BE-EE2BE16D4AC4}"/>
              </a:ext>
            </a:extLst>
          </p:cNvPr>
          <p:cNvSpPr txBox="1"/>
          <p:nvPr/>
        </p:nvSpPr>
        <p:spPr>
          <a:xfrm>
            <a:off x="11303353" y="6054183"/>
            <a:ext cx="367408" cy="523220"/>
          </a:xfrm>
          <a:prstGeom prst="rect">
            <a:avLst/>
          </a:prstGeom>
          <a:noFill/>
        </p:spPr>
        <p:txBody>
          <a:bodyPr wrap="none" rtlCol="0">
            <a:spAutoFit/>
          </a:bodyPr>
          <a:lstStyle/>
          <a:p>
            <a:r>
              <a:rPr lang="en-US" sz="2800" dirty="0"/>
              <a:t>1</a:t>
            </a:r>
          </a:p>
        </p:txBody>
      </p:sp>
      <p:cxnSp>
        <p:nvCxnSpPr>
          <p:cNvPr id="20" name="Straight Connector 19">
            <a:extLst>
              <a:ext uri="{FF2B5EF4-FFF2-40B4-BE49-F238E27FC236}">
                <a16:creationId xmlns:a16="http://schemas.microsoft.com/office/drawing/2014/main" id="{F9C956C3-89D0-0D48-8568-23FBB13C7039}"/>
              </a:ext>
            </a:extLst>
          </p:cNvPr>
          <p:cNvCxnSpPr>
            <a:cxnSpLocks/>
          </p:cNvCxnSpPr>
          <p:nvPr/>
        </p:nvCxnSpPr>
        <p:spPr>
          <a:xfrm>
            <a:off x="7634569" y="5765760"/>
            <a:ext cx="0" cy="39241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025A1E5-461A-3A46-A2E4-28065FE57F32}"/>
              </a:ext>
            </a:extLst>
          </p:cNvPr>
          <p:cNvCxnSpPr>
            <a:cxnSpLocks/>
          </p:cNvCxnSpPr>
          <p:nvPr/>
        </p:nvCxnSpPr>
        <p:spPr>
          <a:xfrm>
            <a:off x="8672231" y="5765760"/>
            <a:ext cx="0" cy="39241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79B3FF5-27E7-2A41-9F47-DE55812BF409}"/>
              </a:ext>
            </a:extLst>
          </p:cNvPr>
          <p:cNvSpPr txBox="1"/>
          <p:nvPr/>
        </p:nvSpPr>
        <p:spPr>
          <a:xfrm>
            <a:off x="8547389" y="6060108"/>
            <a:ext cx="524503" cy="446276"/>
          </a:xfrm>
          <a:prstGeom prst="rect">
            <a:avLst/>
          </a:prstGeom>
          <a:noFill/>
        </p:spPr>
        <p:txBody>
          <a:bodyPr wrap="none" rtlCol="0">
            <a:spAutoFit/>
          </a:bodyPr>
          <a:lstStyle/>
          <a:p>
            <a:r>
              <a:rPr lang="en-US" sz="2300" dirty="0"/>
              <a:t>j/n</a:t>
            </a:r>
          </a:p>
        </p:txBody>
      </p:sp>
      <p:sp>
        <p:nvSpPr>
          <p:cNvPr id="24" name="TextBox 23">
            <a:extLst>
              <a:ext uri="{FF2B5EF4-FFF2-40B4-BE49-F238E27FC236}">
                <a16:creationId xmlns:a16="http://schemas.microsoft.com/office/drawing/2014/main" id="{64A87519-1780-F64B-A9C7-B05A74E14FD6}"/>
              </a:ext>
            </a:extLst>
          </p:cNvPr>
          <p:cNvSpPr txBox="1"/>
          <p:nvPr/>
        </p:nvSpPr>
        <p:spPr>
          <a:xfrm>
            <a:off x="7189433" y="6068616"/>
            <a:ext cx="951992" cy="446276"/>
          </a:xfrm>
          <a:prstGeom prst="rect">
            <a:avLst/>
          </a:prstGeom>
          <a:noFill/>
        </p:spPr>
        <p:txBody>
          <a:bodyPr wrap="none" rtlCol="0">
            <a:spAutoFit/>
          </a:bodyPr>
          <a:lstStyle/>
          <a:p>
            <a:r>
              <a:rPr lang="en-US" sz="2300" dirty="0"/>
              <a:t>(j-1)/n</a:t>
            </a:r>
          </a:p>
        </p:txBody>
      </p:sp>
      <p:cxnSp>
        <p:nvCxnSpPr>
          <p:cNvPr id="26" name="Straight Connector 25">
            <a:extLst>
              <a:ext uri="{FF2B5EF4-FFF2-40B4-BE49-F238E27FC236}">
                <a16:creationId xmlns:a16="http://schemas.microsoft.com/office/drawing/2014/main" id="{79AAC786-7876-C043-929C-98E9A36FC19A}"/>
              </a:ext>
            </a:extLst>
          </p:cNvPr>
          <p:cNvCxnSpPr/>
          <p:nvPr/>
        </p:nvCxnSpPr>
        <p:spPr>
          <a:xfrm>
            <a:off x="5148817" y="5921840"/>
            <a:ext cx="248575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E3E5820-396B-7B44-A29D-E585ECB5D2CD}"/>
              </a:ext>
            </a:extLst>
          </p:cNvPr>
          <p:cNvCxnSpPr>
            <a:cxnSpLocks/>
          </p:cNvCxnSpPr>
          <p:nvPr/>
        </p:nvCxnSpPr>
        <p:spPr>
          <a:xfrm>
            <a:off x="8672231" y="5935767"/>
            <a:ext cx="263112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002B0FB-9A1D-614C-BCBB-7F0810EA97FF}"/>
              </a:ext>
            </a:extLst>
          </p:cNvPr>
          <p:cNvCxnSpPr>
            <a:cxnSpLocks/>
          </p:cNvCxnSpPr>
          <p:nvPr/>
        </p:nvCxnSpPr>
        <p:spPr>
          <a:xfrm>
            <a:off x="7634569" y="3768385"/>
            <a:ext cx="0" cy="217589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B053E11-53F5-D34E-9F5A-0D5EFD743BF1}"/>
              </a:ext>
            </a:extLst>
          </p:cNvPr>
          <p:cNvCxnSpPr>
            <a:cxnSpLocks/>
          </p:cNvCxnSpPr>
          <p:nvPr/>
        </p:nvCxnSpPr>
        <p:spPr>
          <a:xfrm>
            <a:off x="7634569" y="3793743"/>
            <a:ext cx="103766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BECAC3D-3A42-DE4E-A4AF-0BF4B21029C0}"/>
              </a:ext>
            </a:extLst>
          </p:cNvPr>
          <p:cNvCxnSpPr>
            <a:cxnSpLocks/>
          </p:cNvCxnSpPr>
          <p:nvPr/>
        </p:nvCxnSpPr>
        <p:spPr>
          <a:xfrm>
            <a:off x="8668783" y="3793743"/>
            <a:ext cx="0" cy="217589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3720B77-FAB3-4F47-9920-CE59B05DB24A}"/>
                  </a:ext>
                </a:extLst>
              </p:cNvPr>
              <p:cNvSpPr txBox="1"/>
              <p:nvPr/>
            </p:nvSpPr>
            <p:spPr>
              <a:xfrm>
                <a:off x="5876950" y="2879399"/>
                <a:ext cx="1280800" cy="6243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en-US" sz="3200" i="1" smtClean="0">
                              <a:latin typeface="Cambria Math" panose="02040503050406030204" pitchFamily="18" charset="0"/>
                              <a:ea typeface="Cambria Math" panose="02040503050406030204" pitchFamily="18" charset="0"/>
                            </a:rPr>
                            <m:t>𝜙</m:t>
                          </m:r>
                        </m:e>
                        <m:sub>
                          <m:r>
                            <a:rPr lang="de-AT" sz="3200" b="0" i="1" smtClean="0">
                              <a:latin typeface="Cambria Math" panose="02040503050406030204" pitchFamily="18" charset="0"/>
                            </a:rPr>
                            <m:t>𝑗</m:t>
                          </m:r>
                        </m:sub>
                      </m:sSub>
                      <m:r>
                        <a:rPr lang="de-DE" sz="3200" b="0" i="1" smtClean="0">
                          <a:latin typeface="Cambria Math" panose="02040503050406030204" pitchFamily="18" charset="0"/>
                        </a:rPr>
                        <m:t>(</m:t>
                      </m:r>
                      <m:r>
                        <a:rPr lang="de-DE" sz="3200" b="0" i="1" smtClean="0">
                          <a:latin typeface="Cambria Math" panose="02040503050406030204" pitchFamily="18" charset="0"/>
                        </a:rPr>
                        <m:t>𝑥</m:t>
                      </m:r>
                      <m:r>
                        <a:rPr lang="de-DE" sz="3200" b="0" i="1" smtClean="0">
                          <a:latin typeface="Cambria Math" panose="02040503050406030204" pitchFamily="18" charset="0"/>
                        </a:rPr>
                        <m:t>)</m:t>
                      </m:r>
                    </m:oMath>
                  </m:oMathPara>
                </a14:m>
                <a:endParaRPr lang="en-US" sz="3200" dirty="0"/>
              </a:p>
            </p:txBody>
          </p:sp>
        </mc:Choice>
        <mc:Fallback xmlns="">
          <p:sp>
            <p:nvSpPr>
              <p:cNvPr id="37" name="TextBox 36">
                <a:extLst>
                  <a:ext uri="{FF2B5EF4-FFF2-40B4-BE49-F238E27FC236}">
                    <a16:creationId xmlns:a16="http://schemas.microsoft.com/office/drawing/2014/main" id="{63720B77-FAB3-4F47-9920-CE59B05DB24A}"/>
                  </a:ext>
                </a:extLst>
              </p:cNvPr>
              <p:cNvSpPr txBox="1">
                <a:spLocks noRot="1" noChangeAspect="1" noMove="1" noResize="1" noEditPoints="1" noAdjustHandles="1" noChangeArrowheads="1" noChangeShapeType="1" noTextEdit="1"/>
              </p:cNvSpPr>
              <p:nvPr/>
            </p:nvSpPr>
            <p:spPr>
              <a:xfrm>
                <a:off x="5876950" y="2879399"/>
                <a:ext cx="1280800" cy="624338"/>
              </a:xfrm>
              <a:prstGeom prst="rect">
                <a:avLst/>
              </a:prstGeom>
              <a:blipFill>
                <a:blip r:embed="rId4"/>
                <a:stretch>
                  <a:fillRect l="-2941" r="-3922" b="-14000"/>
                </a:stretch>
              </a:blipFill>
            </p:spPr>
            <p:txBody>
              <a:bodyPr/>
              <a:lstStyle/>
              <a:p>
                <a:r>
                  <a:rPr lang="en-AT">
                    <a:noFill/>
                  </a:rPr>
                  <a:t> </a:t>
                </a:r>
              </a:p>
            </p:txBody>
          </p:sp>
        </mc:Fallback>
      </mc:AlternateContent>
      <p:cxnSp>
        <p:nvCxnSpPr>
          <p:cNvPr id="42" name="Straight Arrow Connector 41">
            <a:extLst>
              <a:ext uri="{FF2B5EF4-FFF2-40B4-BE49-F238E27FC236}">
                <a16:creationId xmlns:a16="http://schemas.microsoft.com/office/drawing/2014/main" id="{B0C4BC06-7238-1F48-AFA5-E81EF9A085FD}"/>
              </a:ext>
            </a:extLst>
          </p:cNvPr>
          <p:cNvCxnSpPr/>
          <p:nvPr/>
        </p:nvCxnSpPr>
        <p:spPr>
          <a:xfrm>
            <a:off x="7384017" y="3768385"/>
            <a:ext cx="0" cy="216738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8DCAD8B2-3FB4-5046-9747-776BD4BDD0B3}"/>
              </a:ext>
            </a:extLst>
          </p:cNvPr>
          <p:cNvSpPr txBox="1"/>
          <p:nvPr/>
        </p:nvSpPr>
        <p:spPr>
          <a:xfrm>
            <a:off x="6995754" y="4796898"/>
            <a:ext cx="393056" cy="584775"/>
          </a:xfrm>
          <a:prstGeom prst="rect">
            <a:avLst/>
          </a:prstGeom>
          <a:noFill/>
        </p:spPr>
        <p:txBody>
          <a:bodyPr wrap="none" rtlCol="0">
            <a:spAutoFit/>
          </a:bodyPr>
          <a:lstStyle/>
          <a:p>
            <a:r>
              <a:rPr lang="en-US" sz="3200" dirty="0"/>
              <a:t>1</a:t>
            </a:r>
          </a:p>
        </p:txBody>
      </p:sp>
      <p:sp>
        <p:nvSpPr>
          <p:cNvPr id="3" name="Footer Placeholder 2">
            <a:extLst>
              <a:ext uri="{FF2B5EF4-FFF2-40B4-BE49-F238E27FC236}">
                <a16:creationId xmlns:a16="http://schemas.microsoft.com/office/drawing/2014/main" id="{67EF90D9-55AA-CC49-B601-4F71AC7102EB}"/>
              </a:ext>
            </a:extLst>
          </p:cNvPr>
          <p:cNvSpPr>
            <a:spLocks noGrp="1"/>
          </p:cNvSpPr>
          <p:nvPr>
            <p:ph type="ftr" sz="quarter" idx="11"/>
          </p:nvPr>
        </p:nvSpPr>
        <p:spPr/>
        <p:txBody>
          <a:bodyPr/>
          <a:lstStyle/>
          <a:p>
            <a:r>
              <a:rPr lang="en-US"/>
              <a:t>DI Dr.techn. Alexander Jung</a:t>
            </a:r>
          </a:p>
        </p:txBody>
      </p:sp>
      <p:sp>
        <p:nvSpPr>
          <p:cNvPr id="5" name="Slide Number Placeholder 4">
            <a:extLst>
              <a:ext uri="{FF2B5EF4-FFF2-40B4-BE49-F238E27FC236}">
                <a16:creationId xmlns:a16="http://schemas.microsoft.com/office/drawing/2014/main" id="{3D799449-D12D-574E-8C9E-CFCF57420C4A}"/>
              </a:ext>
            </a:extLst>
          </p:cNvPr>
          <p:cNvSpPr>
            <a:spLocks noGrp="1"/>
          </p:cNvSpPr>
          <p:nvPr>
            <p:ph type="sldNum" sz="quarter" idx="12"/>
          </p:nvPr>
        </p:nvSpPr>
        <p:spPr>
          <a:xfrm>
            <a:off x="8450323" y="6239326"/>
            <a:ext cx="2743200" cy="365125"/>
          </a:xfrm>
        </p:spPr>
        <p:txBody>
          <a:bodyPr/>
          <a:lstStyle/>
          <a:p>
            <a:fld id="{D446F147-7846-844F-8574-65BB801963F9}" type="slidenum">
              <a:rPr lang="en-US" smtClean="0"/>
              <a:t>48</a:t>
            </a:fld>
            <a:endParaRPr lang="en-US"/>
          </a:p>
        </p:txBody>
      </p:sp>
      <p:sp>
        <p:nvSpPr>
          <p:cNvPr id="8" name="Date Placeholder 7">
            <a:extLst>
              <a:ext uri="{FF2B5EF4-FFF2-40B4-BE49-F238E27FC236}">
                <a16:creationId xmlns:a16="http://schemas.microsoft.com/office/drawing/2014/main" id="{A32F8BCB-9813-BB40-86EB-7283FA8CA5E7}"/>
              </a:ext>
            </a:extLst>
          </p:cNvPr>
          <p:cNvSpPr>
            <a:spLocks noGrp="1"/>
          </p:cNvSpPr>
          <p:nvPr>
            <p:ph type="dt" sz="half" idx="10"/>
          </p:nvPr>
        </p:nvSpPr>
        <p:spPr/>
        <p:txBody>
          <a:bodyPr/>
          <a:lstStyle/>
          <a:p>
            <a:fld id="{3892E44E-50BC-FF4D-964F-C31BDD0BA17D}" type="datetime1">
              <a:rPr lang="en-US" smtClean="0"/>
              <a:t>5/26/23</a:t>
            </a:fld>
            <a:endParaRPr lang="en-US" dirty="0"/>
          </a:p>
        </p:txBody>
      </p:sp>
      <p:pic>
        <p:nvPicPr>
          <p:cNvPr id="31" name="Picture 30">
            <a:extLst>
              <a:ext uri="{FF2B5EF4-FFF2-40B4-BE49-F238E27FC236}">
                <a16:creationId xmlns:a16="http://schemas.microsoft.com/office/drawing/2014/main" id="{68DD2AF5-DA75-D648-9403-CC612EDCED50}"/>
              </a:ext>
            </a:extLst>
          </p:cNvPr>
          <p:cNvPicPr>
            <a:picLocks noChangeAspect="1"/>
          </p:cNvPicPr>
          <p:nvPr/>
        </p:nvPicPr>
        <p:blipFill>
          <a:blip r:embed="rId5"/>
          <a:stretch>
            <a:fillRect/>
          </a:stretch>
        </p:blipFill>
        <p:spPr>
          <a:xfrm>
            <a:off x="9451541" y="2050589"/>
            <a:ext cx="2319738" cy="2476500"/>
          </a:xfrm>
          <a:prstGeom prst="rect">
            <a:avLst/>
          </a:prstGeom>
        </p:spPr>
      </p:pic>
    </p:spTree>
    <p:extLst>
      <p:ext uri="{BB962C8B-B14F-4D97-AF65-F5344CB8AC3E}">
        <p14:creationId xmlns:p14="http://schemas.microsoft.com/office/powerpoint/2010/main" val="42677221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F5522-843C-3745-8BDF-035A148518E5}"/>
              </a:ext>
            </a:extLst>
          </p:cNvPr>
          <p:cNvSpPr>
            <a:spLocks noGrp="1"/>
          </p:cNvSpPr>
          <p:nvPr>
            <p:ph type="title"/>
          </p:nvPr>
        </p:nvSpPr>
        <p:spPr>
          <a:xfrm>
            <a:off x="408368" y="208814"/>
            <a:ext cx="11353800" cy="1325563"/>
          </a:xfrm>
        </p:spPr>
        <p:txBody>
          <a:bodyPr>
            <a:noAutofit/>
          </a:bodyPr>
          <a:lstStyle/>
          <a:p>
            <a:r>
              <a:rPr lang="en-US" sz="4800" b="1" dirty="0"/>
              <a:t>You Can Do Anything with Linear Predictors! </a:t>
            </a:r>
          </a:p>
        </p:txBody>
      </p:sp>
      <p:sp>
        <p:nvSpPr>
          <p:cNvPr id="6" name="Content Placeholder 2">
            <a:extLst>
              <a:ext uri="{FF2B5EF4-FFF2-40B4-BE49-F238E27FC236}">
                <a16:creationId xmlns:a16="http://schemas.microsoft.com/office/drawing/2014/main" id="{94B27B61-E0D0-674E-8C01-37BDA3C428FF}"/>
              </a:ext>
            </a:extLst>
          </p:cNvPr>
          <p:cNvSpPr>
            <a:spLocks noGrp="1"/>
          </p:cNvSpPr>
          <p:nvPr>
            <p:ph idx="1"/>
          </p:nvPr>
        </p:nvSpPr>
        <p:spPr>
          <a:xfrm>
            <a:off x="484568" y="1302056"/>
            <a:ext cx="11538098" cy="1208046"/>
          </a:xfrm>
        </p:spPr>
        <p:txBody>
          <a:bodyPr>
            <a:normAutofit/>
          </a:bodyPr>
          <a:lstStyle/>
          <a:p>
            <a:pPr>
              <a:lnSpc>
                <a:spcPct val="150000"/>
              </a:lnSpc>
            </a:pPr>
            <a:r>
              <a:rPr lang="en-US" sz="3600" dirty="0"/>
              <a:t>h(x) is linear in new features but non-linear in raw feature x!</a:t>
            </a:r>
          </a:p>
        </p:txBody>
      </p:sp>
      <p:cxnSp>
        <p:nvCxnSpPr>
          <p:cNvPr id="4" name="Straight Arrow Connector 3">
            <a:extLst>
              <a:ext uri="{FF2B5EF4-FFF2-40B4-BE49-F238E27FC236}">
                <a16:creationId xmlns:a16="http://schemas.microsoft.com/office/drawing/2014/main" id="{B2ACA38C-1D3A-3F45-8147-C98ACA40263A}"/>
              </a:ext>
            </a:extLst>
          </p:cNvPr>
          <p:cNvCxnSpPr>
            <a:cxnSpLocks/>
          </p:cNvCxnSpPr>
          <p:nvPr/>
        </p:nvCxnSpPr>
        <p:spPr>
          <a:xfrm flipV="1">
            <a:off x="2103105" y="2624659"/>
            <a:ext cx="0" cy="344978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79911AA-D443-9745-B186-DABA19914697}"/>
              </a:ext>
            </a:extLst>
          </p:cNvPr>
          <p:cNvCxnSpPr>
            <a:cxnSpLocks/>
          </p:cNvCxnSpPr>
          <p:nvPr/>
        </p:nvCxnSpPr>
        <p:spPr>
          <a:xfrm>
            <a:off x="1222571" y="5870826"/>
            <a:ext cx="10430933"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ABF2268-B3F6-B448-84C7-D38F320B42BA}"/>
              </a:ext>
            </a:extLst>
          </p:cNvPr>
          <p:cNvSpPr txBox="1"/>
          <p:nvPr/>
        </p:nvSpPr>
        <p:spPr>
          <a:xfrm>
            <a:off x="11350570" y="5347606"/>
            <a:ext cx="340158" cy="523220"/>
          </a:xfrm>
          <a:prstGeom prst="rect">
            <a:avLst/>
          </a:prstGeom>
          <a:noFill/>
        </p:spPr>
        <p:txBody>
          <a:bodyPr wrap="none" rtlCol="0">
            <a:spAutoFit/>
          </a:bodyPr>
          <a:lstStyle/>
          <a:p>
            <a:r>
              <a:rPr lang="en-US" sz="2800" dirty="0"/>
              <a:t>x</a:t>
            </a:r>
          </a:p>
        </p:txBody>
      </p:sp>
      <p:cxnSp>
        <p:nvCxnSpPr>
          <p:cNvPr id="13" name="Straight Connector 12">
            <a:extLst>
              <a:ext uri="{FF2B5EF4-FFF2-40B4-BE49-F238E27FC236}">
                <a16:creationId xmlns:a16="http://schemas.microsoft.com/office/drawing/2014/main" id="{9D667F16-8B01-734F-A375-8BEDFF2DED3A}"/>
              </a:ext>
            </a:extLst>
          </p:cNvPr>
          <p:cNvCxnSpPr>
            <a:cxnSpLocks/>
          </p:cNvCxnSpPr>
          <p:nvPr/>
        </p:nvCxnSpPr>
        <p:spPr>
          <a:xfrm>
            <a:off x="11158990" y="5674618"/>
            <a:ext cx="0" cy="39241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5544975-0C14-CC48-88BE-EE2BE16D4AC4}"/>
              </a:ext>
            </a:extLst>
          </p:cNvPr>
          <p:cNvSpPr txBox="1"/>
          <p:nvPr/>
        </p:nvSpPr>
        <p:spPr>
          <a:xfrm>
            <a:off x="11166866" y="5972680"/>
            <a:ext cx="367408" cy="523220"/>
          </a:xfrm>
          <a:prstGeom prst="rect">
            <a:avLst/>
          </a:prstGeom>
          <a:noFill/>
        </p:spPr>
        <p:txBody>
          <a:bodyPr wrap="none" rtlCol="0">
            <a:spAutoFit/>
          </a:bodyPr>
          <a:lstStyle/>
          <a:p>
            <a:r>
              <a:rPr lang="en-US" sz="2800" dirty="0"/>
              <a:t>1</a:t>
            </a:r>
          </a:p>
        </p:txBody>
      </p:sp>
      <p:cxnSp>
        <p:nvCxnSpPr>
          <p:cNvPr id="20" name="Straight Connector 19">
            <a:extLst>
              <a:ext uri="{FF2B5EF4-FFF2-40B4-BE49-F238E27FC236}">
                <a16:creationId xmlns:a16="http://schemas.microsoft.com/office/drawing/2014/main" id="{F9C956C3-89D0-0D48-8568-23FBB13C7039}"/>
              </a:ext>
            </a:extLst>
          </p:cNvPr>
          <p:cNvCxnSpPr>
            <a:cxnSpLocks/>
          </p:cNvCxnSpPr>
          <p:nvPr/>
        </p:nvCxnSpPr>
        <p:spPr>
          <a:xfrm>
            <a:off x="7484457" y="5674618"/>
            <a:ext cx="0" cy="39241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025A1E5-461A-3A46-A2E4-28065FE57F32}"/>
              </a:ext>
            </a:extLst>
          </p:cNvPr>
          <p:cNvCxnSpPr>
            <a:cxnSpLocks/>
          </p:cNvCxnSpPr>
          <p:nvPr/>
        </p:nvCxnSpPr>
        <p:spPr>
          <a:xfrm>
            <a:off x="8522119" y="5674618"/>
            <a:ext cx="0" cy="39241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79B3FF5-27E7-2A41-9F47-DE55812BF409}"/>
              </a:ext>
            </a:extLst>
          </p:cNvPr>
          <p:cNvSpPr txBox="1"/>
          <p:nvPr/>
        </p:nvSpPr>
        <p:spPr>
          <a:xfrm>
            <a:off x="8394901" y="6004427"/>
            <a:ext cx="524503" cy="446276"/>
          </a:xfrm>
          <a:prstGeom prst="rect">
            <a:avLst/>
          </a:prstGeom>
          <a:noFill/>
        </p:spPr>
        <p:txBody>
          <a:bodyPr wrap="none" rtlCol="0">
            <a:spAutoFit/>
          </a:bodyPr>
          <a:lstStyle/>
          <a:p>
            <a:r>
              <a:rPr lang="en-US" sz="2300" dirty="0"/>
              <a:t>j/n</a:t>
            </a:r>
          </a:p>
        </p:txBody>
      </p:sp>
      <p:sp>
        <p:nvSpPr>
          <p:cNvPr id="24" name="TextBox 23">
            <a:extLst>
              <a:ext uri="{FF2B5EF4-FFF2-40B4-BE49-F238E27FC236}">
                <a16:creationId xmlns:a16="http://schemas.microsoft.com/office/drawing/2014/main" id="{64A87519-1780-F64B-A9C7-B05A74E14FD6}"/>
              </a:ext>
            </a:extLst>
          </p:cNvPr>
          <p:cNvSpPr txBox="1"/>
          <p:nvPr/>
        </p:nvSpPr>
        <p:spPr>
          <a:xfrm>
            <a:off x="7244242" y="6004427"/>
            <a:ext cx="951992" cy="446276"/>
          </a:xfrm>
          <a:prstGeom prst="rect">
            <a:avLst/>
          </a:prstGeom>
          <a:noFill/>
        </p:spPr>
        <p:txBody>
          <a:bodyPr wrap="none" rtlCol="0">
            <a:spAutoFit/>
          </a:bodyPr>
          <a:lstStyle/>
          <a:p>
            <a:r>
              <a:rPr lang="en-US" sz="2300" dirty="0"/>
              <a:t>(j-1)/n</a:t>
            </a:r>
          </a:p>
        </p:txBody>
      </p:sp>
      <p:cxnSp>
        <p:nvCxnSpPr>
          <p:cNvPr id="27" name="Straight Connector 26">
            <a:extLst>
              <a:ext uri="{FF2B5EF4-FFF2-40B4-BE49-F238E27FC236}">
                <a16:creationId xmlns:a16="http://schemas.microsoft.com/office/drawing/2014/main" id="{CE3E5820-396B-7B44-A29D-E585ECB5D2CD}"/>
              </a:ext>
            </a:extLst>
          </p:cNvPr>
          <p:cNvCxnSpPr>
            <a:cxnSpLocks/>
          </p:cNvCxnSpPr>
          <p:nvPr/>
        </p:nvCxnSpPr>
        <p:spPr>
          <a:xfrm>
            <a:off x="8518671" y="4574709"/>
            <a:ext cx="263112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002B0FB-9A1D-614C-BCBB-7F0810EA97FF}"/>
              </a:ext>
            </a:extLst>
          </p:cNvPr>
          <p:cNvCxnSpPr>
            <a:cxnSpLocks/>
          </p:cNvCxnSpPr>
          <p:nvPr/>
        </p:nvCxnSpPr>
        <p:spPr>
          <a:xfrm>
            <a:off x="7484457" y="3677243"/>
            <a:ext cx="0" cy="47413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B053E11-53F5-D34E-9F5A-0D5EFD743BF1}"/>
              </a:ext>
            </a:extLst>
          </p:cNvPr>
          <p:cNvCxnSpPr>
            <a:cxnSpLocks/>
          </p:cNvCxnSpPr>
          <p:nvPr/>
        </p:nvCxnSpPr>
        <p:spPr>
          <a:xfrm>
            <a:off x="7484457" y="3702601"/>
            <a:ext cx="103766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BECAC3D-3A42-DE4E-A4AF-0BF4B21029C0}"/>
              </a:ext>
            </a:extLst>
          </p:cNvPr>
          <p:cNvCxnSpPr>
            <a:cxnSpLocks/>
          </p:cNvCxnSpPr>
          <p:nvPr/>
        </p:nvCxnSpPr>
        <p:spPr>
          <a:xfrm>
            <a:off x="8518671" y="3702601"/>
            <a:ext cx="3448" cy="87210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3720B77-FAB3-4F47-9920-CE59B05DB24A}"/>
                  </a:ext>
                </a:extLst>
              </p:cNvPr>
              <p:cNvSpPr txBox="1"/>
              <p:nvPr/>
            </p:nvSpPr>
            <p:spPr>
              <a:xfrm>
                <a:off x="2472267" y="1998652"/>
                <a:ext cx="4275979" cy="14923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AT" sz="3200" i="1" smtClean="0">
                          <a:latin typeface="Cambria Math" panose="02040503050406030204" pitchFamily="18" charset="0"/>
                        </a:rPr>
                        <m:t>h</m:t>
                      </m:r>
                      <m:d>
                        <m:dPr>
                          <m:ctrlPr>
                            <a:rPr lang="de-AT" sz="3200" b="0" i="1" smtClean="0">
                              <a:latin typeface="Cambria Math" panose="02040503050406030204" pitchFamily="18" charset="0"/>
                            </a:rPr>
                          </m:ctrlPr>
                        </m:dPr>
                        <m:e>
                          <m:sSub>
                            <m:sSubPr>
                              <m:ctrlPr>
                                <a:rPr lang="de-AT" sz="3200" b="0" i="1" smtClean="0">
                                  <a:latin typeface="Cambria Math" panose="02040503050406030204" pitchFamily="18" charset="0"/>
                                </a:rPr>
                              </m:ctrlPr>
                            </m:sSubPr>
                            <m:e>
                              <m:r>
                                <a:rPr lang="de-AT" sz="3200" b="0" i="1" smtClean="0">
                                  <a:latin typeface="Cambria Math" panose="02040503050406030204" pitchFamily="18" charset="0"/>
                                </a:rPr>
                                <m:t>𝑥</m:t>
                              </m:r>
                            </m:e>
                            <m:sub>
                              <m:r>
                                <a:rPr lang="de-AT" sz="3200" b="0" i="1" smtClean="0">
                                  <a:latin typeface="Cambria Math" panose="02040503050406030204" pitchFamily="18" charset="0"/>
                                </a:rPr>
                                <m:t>1</m:t>
                              </m:r>
                            </m:sub>
                          </m:sSub>
                          <m:r>
                            <a:rPr lang="de-AT" sz="3200" b="0" i="1" smtClean="0">
                              <a:latin typeface="Cambria Math" panose="02040503050406030204" pitchFamily="18" charset="0"/>
                            </a:rPr>
                            <m:t>,…,</m:t>
                          </m:r>
                          <m:sSub>
                            <m:sSubPr>
                              <m:ctrlPr>
                                <a:rPr lang="de-AT" sz="3200" i="1">
                                  <a:latin typeface="Cambria Math" panose="02040503050406030204" pitchFamily="18" charset="0"/>
                                </a:rPr>
                              </m:ctrlPr>
                            </m:sSubPr>
                            <m:e>
                              <m:r>
                                <a:rPr lang="de-AT" sz="3200" i="1">
                                  <a:latin typeface="Cambria Math" panose="02040503050406030204" pitchFamily="18" charset="0"/>
                                </a:rPr>
                                <m:t>𝑥</m:t>
                              </m:r>
                            </m:e>
                            <m:sub>
                              <m:r>
                                <a:rPr lang="de-AT" sz="3200" b="0" i="1" smtClean="0">
                                  <a:latin typeface="Cambria Math" panose="02040503050406030204" pitchFamily="18" charset="0"/>
                                </a:rPr>
                                <m:t>𝑛</m:t>
                              </m:r>
                            </m:sub>
                          </m:sSub>
                        </m:e>
                      </m:d>
                      <m:r>
                        <a:rPr lang="de-AT" sz="3200" b="0" i="1" smtClean="0">
                          <a:latin typeface="Cambria Math" panose="02040503050406030204" pitchFamily="18" charset="0"/>
                        </a:rPr>
                        <m:t>=</m:t>
                      </m:r>
                      <m:nary>
                        <m:naryPr>
                          <m:chr m:val="∑"/>
                          <m:ctrlPr>
                            <a:rPr lang="de-AT" sz="3200" b="0" i="1" smtClean="0">
                              <a:latin typeface="Cambria Math" panose="02040503050406030204" pitchFamily="18" charset="0"/>
                            </a:rPr>
                          </m:ctrlPr>
                        </m:naryPr>
                        <m:sub>
                          <m:r>
                            <m:rPr>
                              <m:brk m:alnAt="23"/>
                            </m:rPr>
                            <a:rPr lang="de-AT" sz="3200" b="0" i="1" smtClean="0">
                              <a:latin typeface="Cambria Math" panose="02040503050406030204" pitchFamily="18" charset="0"/>
                            </a:rPr>
                            <m:t>𝑗</m:t>
                          </m:r>
                          <m:r>
                            <a:rPr lang="de-AT" sz="3200" b="0" i="1" smtClean="0">
                              <a:latin typeface="Cambria Math" panose="02040503050406030204" pitchFamily="18" charset="0"/>
                            </a:rPr>
                            <m:t>=1</m:t>
                          </m:r>
                        </m:sub>
                        <m:sup>
                          <m:r>
                            <a:rPr lang="de-AT" sz="3200" b="0" i="1" smtClean="0">
                              <a:latin typeface="Cambria Math" panose="02040503050406030204" pitchFamily="18" charset="0"/>
                            </a:rPr>
                            <m:t>𝑛</m:t>
                          </m:r>
                        </m:sup>
                        <m:e>
                          <m:sSub>
                            <m:sSubPr>
                              <m:ctrlPr>
                                <a:rPr lang="de-AT" sz="3200" b="0" i="1" smtClean="0">
                                  <a:latin typeface="Cambria Math" panose="02040503050406030204" pitchFamily="18" charset="0"/>
                                </a:rPr>
                              </m:ctrlPr>
                            </m:sSubPr>
                            <m:e>
                              <m:r>
                                <a:rPr lang="de-AT" sz="3200" b="0" i="1" smtClean="0">
                                  <a:latin typeface="Cambria Math" panose="02040503050406030204" pitchFamily="18" charset="0"/>
                                </a:rPr>
                                <m:t>𝑤</m:t>
                              </m:r>
                            </m:e>
                            <m:sub>
                              <m:r>
                                <a:rPr lang="de-AT" sz="3200" b="0" i="1" smtClean="0">
                                  <a:latin typeface="Cambria Math" panose="02040503050406030204" pitchFamily="18" charset="0"/>
                                </a:rPr>
                                <m:t>𝑗</m:t>
                              </m:r>
                            </m:sub>
                          </m:sSub>
                          <m:sSub>
                            <m:sSubPr>
                              <m:ctrlPr>
                                <a:rPr lang="de-AT" sz="3200" b="0" i="1" smtClean="0">
                                  <a:latin typeface="Cambria Math" panose="02040503050406030204" pitchFamily="18" charset="0"/>
                                </a:rPr>
                              </m:ctrlPr>
                            </m:sSubPr>
                            <m:e>
                              <m:r>
                                <a:rPr lang="de-AT" sz="3200" b="0" i="1" smtClean="0">
                                  <a:latin typeface="Cambria Math" panose="02040503050406030204" pitchFamily="18" charset="0"/>
                                </a:rPr>
                                <m:t>𝑥</m:t>
                              </m:r>
                            </m:e>
                            <m:sub>
                              <m:r>
                                <a:rPr lang="de-AT" sz="3200" b="0" i="1" smtClean="0">
                                  <a:latin typeface="Cambria Math" panose="02040503050406030204" pitchFamily="18" charset="0"/>
                                </a:rPr>
                                <m:t>𝑗</m:t>
                              </m:r>
                            </m:sub>
                          </m:sSub>
                        </m:e>
                      </m:nary>
                    </m:oMath>
                  </m:oMathPara>
                </a14:m>
                <a:endParaRPr lang="en-US" sz="3200" dirty="0"/>
              </a:p>
            </p:txBody>
          </p:sp>
        </mc:Choice>
        <mc:Fallback xmlns="">
          <p:sp>
            <p:nvSpPr>
              <p:cNvPr id="37" name="TextBox 36">
                <a:extLst>
                  <a:ext uri="{FF2B5EF4-FFF2-40B4-BE49-F238E27FC236}">
                    <a16:creationId xmlns:a16="http://schemas.microsoft.com/office/drawing/2014/main" id="{63720B77-FAB3-4F47-9920-CE59B05DB24A}"/>
                  </a:ext>
                </a:extLst>
              </p:cNvPr>
              <p:cNvSpPr txBox="1">
                <a:spLocks noRot="1" noChangeAspect="1" noMove="1" noResize="1" noEditPoints="1" noAdjustHandles="1" noChangeArrowheads="1" noChangeShapeType="1" noTextEdit="1"/>
              </p:cNvSpPr>
              <p:nvPr/>
            </p:nvSpPr>
            <p:spPr>
              <a:xfrm>
                <a:off x="2472267" y="1998652"/>
                <a:ext cx="4275979" cy="1492396"/>
              </a:xfrm>
              <a:prstGeom prst="rect">
                <a:avLst/>
              </a:prstGeom>
              <a:blipFill>
                <a:blip r:embed="rId3"/>
                <a:stretch>
                  <a:fillRect t="-104202" r="-890" b="-155462"/>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id="{88F852F7-54D1-594E-928C-66FC4081D9E4}"/>
              </a:ext>
            </a:extLst>
          </p:cNvPr>
          <p:cNvCxnSpPr>
            <a:cxnSpLocks/>
          </p:cNvCxnSpPr>
          <p:nvPr/>
        </p:nvCxnSpPr>
        <p:spPr>
          <a:xfrm>
            <a:off x="6446795" y="4151376"/>
            <a:ext cx="103766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F5C45AF-BAF9-BC40-A1D9-01DC3AE7C499}"/>
                  </a:ext>
                </a:extLst>
              </p:cNvPr>
              <p:cNvSpPr txBox="1"/>
              <p:nvPr/>
            </p:nvSpPr>
            <p:spPr>
              <a:xfrm>
                <a:off x="1123991" y="3222824"/>
                <a:ext cx="634276" cy="5579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AT" sz="2800" i="1">
                              <a:latin typeface="Cambria Math" panose="02040503050406030204" pitchFamily="18" charset="0"/>
                            </a:rPr>
                          </m:ctrlPr>
                        </m:sSubPr>
                        <m:e>
                          <m:r>
                            <a:rPr lang="de-AT" sz="2800" i="1">
                              <a:latin typeface="Cambria Math" panose="02040503050406030204" pitchFamily="18" charset="0"/>
                            </a:rPr>
                            <m:t>𝑤</m:t>
                          </m:r>
                        </m:e>
                        <m:sub>
                          <m:r>
                            <a:rPr lang="de-AT" sz="2800" i="1">
                              <a:latin typeface="Cambria Math" panose="02040503050406030204" pitchFamily="18" charset="0"/>
                            </a:rPr>
                            <m:t>𝑗</m:t>
                          </m:r>
                        </m:sub>
                      </m:sSub>
                    </m:oMath>
                  </m:oMathPara>
                </a14:m>
                <a:endParaRPr lang="en-US" sz="2800" dirty="0"/>
              </a:p>
            </p:txBody>
          </p:sp>
        </mc:Choice>
        <mc:Fallback xmlns="">
          <p:sp>
            <p:nvSpPr>
              <p:cNvPr id="10" name="TextBox 9">
                <a:extLst>
                  <a:ext uri="{FF2B5EF4-FFF2-40B4-BE49-F238E27FC236}">
                    <a16:creationId xmlns:a16="http://schemas.microsoft.com/office/drawing/2014/main" id="{3F5C45AF-BAF9-BC40-A1D9-01DC3AE7C499}"/>
                  </a:ext>
                </a:extLst>
              </p:cNvPr>
              <p:cNvSpPr txBox="1">
                <a:spLocks noRot="1" noChangeAspect="1" noMove="1" noResize="1" noEditPoints="1" noAdjustHandles="1" noChangeArrowheads="1" noChangeShapeType="1" noTextEdit="1"/>
              </p:cNvSpPr>
              <p:nvPr/>
            </p:nvSpPr>
            <p:spPr>
              <a:xfrm>
                <a:off x="1123991" y="3222824"/>
                <a:ext cx="634276" cy="557910"/>
              </a:xfrm>
              <a:prstGeom prst="rect">
                <a:avLst/>
              </a:prstGeom>
              <a:blipFill>
                <a:blip r:embed="rId4"/>
                <a:stretch>
                  <a:fillRect b="-13333"/>
                </a:stretch>
              </a:blipFill>
            </p:spPr>
            <p:txBody>
              <a:bodyPr/>
              <a:lstStyle/>
              <a:p>
                <a:r>
                  <a:rPr lang="en-AT">
                    <a:noFill/>
                  </a:rPr>
                  <a:t> </a:t>
                </a:r>
              </a:p>
            </p:txBody>
          </p:sp>
        </mc:Fallback>
      </mc:AlternateContent>
      <p:cxnSp>
        <p:nvCxnSpPr>
          <p:cNvPr id="25" name="Straight Connector 24">
            <a:extLst>
              <a:ext uri="{FF2B5EF4-FFF2-40B4-BE49-F238E27FC236}">
                <a16:creationId xmlns:a16="http://schemas.microsoft.com/office/drawing/2014/main" id="{65757BF7-52FA-ED42-B1B1-3D42E0FC3CAF}"/>
              </a:ext>
            </a:extLst>
          </p:cNvPr>
          <p:cNvCxnSpPr>
            <a:cxnSpLocks/>
          </p:cNvCxnSpPr>
          <p:nvPr/>
        </p:nvCxnSpPr>
        <p:spPr>
          <a:xfrm>
            <a:off x="1612038" y="3702601"/>
            <a:ext cx="5863661"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D494165-DBB6-9049-926E-2EF8A0CD1109}"/>
              </a:ext>
            </a:extLst>
          </p:cNvPr>
          <p:cNvCxnSpPr>
            <a:cxnSpLocks/>
          </p:cNvCxnSpPr>
          <p:nvPr/>
        </p:nvCxnSpPr>
        <p:spPr>
          <a:xfrm>
            <a:off x="3815673" y="5034471"/>
            <a:ext cx="263112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FD801D7-6116-E547-B2C9-4EF08E178201}"/>
              </a:ext>
            </a:extLst>
          </p:cNvPr>
          <p:cNvCxnSpPr>
            <a:cxnSpLocks/>
          </p:cNvCxnSpPr>
          <p:nvPr/>
        </p:nvCxnSpPr>
        <p:spPr>
          <a:xfrm>
            <a:off x="6446795" y="4176735"/>
            <a:ext cx="3448" cy="87210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CEF91A0-D342-7449-8C74-9591728D577D}"/>
              </a:ext>
            </a:extLst>
          </p:cNvPr>
          <p:cNvCxnSpPr>
            <a:cxnSpLocks/>
          </p:cNvCxnSpPr>
          <p:nvPr/>
        </p:nvCxnSpPr>
        <p:spPr>
          <a:xfrm>
            <a:off x="1612037" y="4151376"/>
            <a:ext cx="5863661"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F1023DA3-B224-144A-8230-17938A07F913}"/>
                  </a:ext>
                </a:extLst>
              </p:cNvPr>
              <p:cNvSpPr txBox="1"/>
              <p:nvPr/>
            </p:nvSpPr>
            <p:spPr>
              <a:xfrm>
                <a:off x="780948" y="3820754"/>
                <a:ext cx="977319" cy="5579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AT" sz="2800" i="1" smtClean="0">
                              <a:latin typeface="Cambria Math" panose="02040503050406030204" pitchFamily="18" charset="0"/>
                            </a:rPr>
                          </m:ctrlPr>
                        </m:sSubPr>
                        <m:e>
                          <m:r>
                            <a:rPr lang="de-AT" sz="2800" i="1">
                              <a:latin typeface="Cambria Math" panose="02040503050406030204" pitchFamily="18" charset="0"/>
                            </a:rPr>
                            <m:t>𝑤</m:t>
                          </m:r>
                        </m:e>
                        <m:sub>
                          <m:r>
                            <a:rPr lang="de-AT" sz="2800" i="1">
                              <a:latin typeface="Cambria Math" panose="02040503050406030204" pitchFamily="18" charset="0"/>
                            </a:rPr>
                            <m:t>𝑗</m:t>
                          </m:r>
                          <m:r>
                            <a:rPr lang="de-AT" sz="2800" b="0" i="1" smtClean="0">
                              <a:latin typeface="Cambria Math" panose="02040503050406030204" pitchFamily="18" charset="0"/>
                            </a:rPr>
                            <m:t>−1</m:t>
                          </m:r>
                        </m:sub>
                      </m:sSub>
                    </m:oMath>
                  </m:oMathPara>
                </a14:m>
                <a:endParaRPr lang="en-US" sz="2800" dirty="0"/>
              </a:p>
            </p:txBody>
          </p:sp>
        </mc:Choice>
        <mc:Fallback xmlns="">
          <p:sp>
            <p:nvSpPr>
              <p:cNvPr id="32" name="TextBox 31">
                <a:extLst>
                  <a:ext uri="{FF2B5EF4-FFF2-40B4-BE49-F238E27FC236}">
                    <a16:creationId xmlns:a16="http://schemas.microsoft.com/office/drawing/2014/main" id="{F1023DA3-B224-144A-8230-17938A07F913}"/>
                  </a:ext>
                </a:extLst>
              </p:cNvPr>
              <p:cNvSpPr txBox="1">
                <a:spLocks noRot="1" noChangeAspect="1" noMove="1" noResize="1" noEditPoints="1" noAdjustHandles="1" noChangeArrowheads="1" noChangeShapeType="1" noTextEdit="1"/>
              </p:cNvSpPr>
              <p:nvPr/>
            </p:nvSpPr>
            <p:spPr>
              <a:xfrm>
                <a:off x="780948" y="3820754"/>
                <a:ext cx="977319" cy="557910"/>
              </a:xfrm>
              <a:prstGeom prst="rect">
                <a:avLst/>
              </a:prstGeom>
              <a:blipFill>
                <a:blip r:embed="rId5"/>
                <a:stretch>
                  <a:fillRect b="-13333"/>
                </a:stretch>
              </a:blipFill>
            </p:spPr>
            <p:txBody>
              <a:bodyPr/>
              <a:lstStyle/>
              <a:p>
                <a:r>
                  <a:rPr lang="en-AT">
                    <a:noFill/>
                  </a:rPr>
                  <a:t> </a:t>
                </a:r>
              </a:p>
            </p:txBody>
          </p:sp>
        </mc:Fallback>
      </mc:AlternateContent>
      <p:cxnSp>
        <p:nvCxnSpPr>
          <p:cNvPr id="33" name="Straight Connector 32">
            <a:extLst>
              <a:ext uri="{FF2B5EF4-FFF2-40B4-BE49-F238E27FC236}">
                <a16:creationId xmlns:a16="http://schemas.microsoft.com/office/drawing/2014/main" id="{655106AD-EEF3-B242-A41B-5D268D5BD6DF}"/>
              </a:ext>
            </a:extLst>
          </p:cNvPr>
          <p:cNvCxnSpPr>
            <a:cxnSpLocks/>
          </p:cNvCxnSpPr>
          <p:nvPr/>
        </p:nvCxnSpPr>
        <p:spPr>
          <a:xfrm>
            <a:off x="6446795" y="5674618"/>
            <a:ext cx="0" cy="39241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5EC511D-6DDD-AC41-985D-00ADB4C02C7C}"/>
              </a:ext>
            </a:extLst>
          </p:cNvPr>
          <p:cNvSpPr txBox="1"/>
          <p:nvPr/>
        </p:nvSpPr>
        <p:spPr>
          <a:xfrm>
            <a:off x="5970400" y="6004427"/>
            <a:ext cx="951992" cy="446276"/>
          </a:xfrm>
          <a:prstGeom prst="rect">
            <a:avLst/>
          </a:prstGeom>
          <a:noFill/>
        </p:spPr>
        <p:txBody>
          <a:bodyPr wrap="none" rtlCol="0">
            <a:spAutoFit/>
          </a:bodyPr>
          <a:lstStyle/>
          <a:p>
            <a:r>
              <a:rPr lang="en-US" sz="2300" dirty="0"/>
              <a:t>(j-2)/n</a:t>
            </a:r>
          </a:p>
        </p:txBody>
      </p:sp>
      <p:sp>
        <p:nvSpPr>
          <p:cNvPr id="3" name="Footer Placeholder 2">
            <a:extLst>
              <a:ext uri="{FF2B5EF4-FFF2-40B4-BE49-F238E27FC236}">
                <a16:creationId xmlns:a16="http://schemas.microsoft.com/office/drawing/2014/main" id="{3D58EC30-881B-B44D-B8F8-23FB117E4AA6}"/>
              </a:ext>
            </a:extLst>
          </p:cNvPr>
          <p:cNvSpPr>
            <a:spLocks noGrp="1"/>
          </p:cNvSpPr>
          <p:nvPr>
            <p:ph type="ftr" sz="quarter" idx="11"/>
          </p:nvPr>
        </p:nvSpPr>
        <p:spPr/>
        <p:txBody>
          <a:bodyPr/>
          <a:lstStyle/>
          <a:p>
            <a:r>
              <a:rPr lang="en-US"/>
              <a:t>DI Dr.techn. Alexander Jung</a:t>
            </a:r>
            <a:endParaRPr lang="en-US" dirty="0"/>
          </a:p>
        </p:txBody>
      </p:sp>
      <p:sp>
        <p:nvSpPr>
          <p:cNvPr id="5" name="Slide Number Placeholder 4">
            <a:extLst>
              <a:ext uri="{FF2B5EF4-FFF2-40B4-BE49-F238E27FC236}">
                <a16:creationId xmlns:a16="http://schemas.microsoft.com/office/drawing/2014/main" id="{A076E86B-4A01-A24D-909A-B451924673D3}"/>
              </a:ext>
            </a:extLst>
          </p:cNvPr>
          <p:cNvSpPr>
            <a:spLocks noGrp="1"/>
          </p:cNvSpPr>
          <p:nvPr>
            <p:ph type="sldNum" sz="quarter" idx="12"/>
          </p:nvPr>
        </p:nvSpPr>
        <p:spPr/>
        <p:txBody>
          <a:bodyPr/>
          <a:lstStyle/>
          <a:p>
            <a:fld id="{D446F147-7846-844F-8574-65BB801963F9}" type="slidenum">
              <a:rPr lang="en-US" smtClean="0"/>
              <a:t>49</a:t>
            </a:fld>
            <a:endParaRPr lang="en-US"/>
          </a:p>
        </p:txBody>
      </p:sp>
      <p:sp>
        <p:nvSpPr>
          <p:cNvPr id="8" name="Date Placeholder 7">
            <a:extLst>
              <a:ext uri="{FF2B5EF4-FFF2-40B4-BE49-F238E27FC236}">
                <a16:creationId xmlns:a16="http://schemas.microsoft.com/office/drawing/2014/main" id="{64BFB4AC-B31F-124F-BC2D-5469A9B32D07}"/>
              </a:ext>
            </a:extLst>
          </p:cNvPr>
          <p:cNvSpPr>
            <a:spLocks noGrp="1"/>
          </p:cNvSpPr>
          <p:nvPr>
            <p:ph type="dt" sz="half" idx="10"/>
          </p:nvPr>
        </p:nvSpPr>
        <p:spPr/>
        <p:txBody>
          <a:bodyPr/>
          <a:lstStyle/>
          <a:p>
            <a:fld id="{60170FFE-5D04-AC44-8614-8644FE4CF792}" type="datetime1">
              <a:rPr lang="en-US" smtClean="0"/>
              <a:t>5/26/23</a:t>
            </a:fld>
            <a:endParaRPr lang="en-US"/>
          </a:p>
        </p:txBody>
      </p:sp>
    </p:spTree>
    <p:extLst>
      <p:ext uri="{BB962C8B-B14F-4D97-AF65-F5344CB8AC3E}">
        <p14:creationId xmlns:p14="http://schemas.microsoft.com/office/powerpoint/2010/main" val="88969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25FF-5E24-4943-A861-2AEF5B3BF7F2}"/>
              </a:ext>
            </a:extLst>
          </p:cNvPr>
          <p:cNvSpPr>
            <a:spLocks noGrp="1"/>
          </p:cNvSpPr>
          <p:nvPr>
            <p:ph type="title"/>
          </p:nvPr>
        </p:nvSpPr>
        <p:spPr>
          <a:xfrm>
            <a:off x="423862" y="-192089"/>
            <a:ext cx="11135497" cy="1661383"/>
          </a:xfrm>
        </p:spPr>
        <p:txBody>
          <a:bodyPr>
            <a:normAutofit/>
          </a:bodyPr>
          <a:lstStyle/>
          <a:p>
            <a:r>
              <a:rPr lang="en-US" sz="5400" b="1" dirty="0">
                <a:latin typeface="+mn-lt"/>
              </a:rPr>
              <a:t>RA2: Explainable Machine Learning.</a:t>
            </a:r>
          </a:p>
        </p:txBody>
      </p:sp>
      <p:sp>
        <p:nvSpPr>
          <p:cNvPr id="4" name="Slide Number Placeholder 3">
            <a:extLst>
              <a:ext uri="{FF2B5EF4-FFF2-40B4-BE49-F238E27FC236}">
                <a16:creationId xmlns:a16="http://schemas.microsoft.com/office/drawing/2014/main" id="{09F37F70-F2D7-0C44-BBE2-A3708A9B0F85}"/>
              </a:ext>
            </a:extLst>
          </p:cNvPr>
          <p:cNvSpPr>
            <a:spLocks noGrp="1"/>
          </p:cNvSpPr>
          <p:nvPr>
            <p:ph type="sldNum" sz="quarter" idx="12"/>
          </p:nvPr>
        </p:nvSpPr>
        <p:spPr/>
        <p:txBody>
          <a:bodyPr/>
          <a:lstStyle/>
          <a:p>
            <a:fld id="{D75B69EA-F5F3-9148-B3D2-85669F9D4A27}" type="slidenum">
              <a:rPr lang="en-US" smtClean="0"/>
              <a:pPr/>
              <a:t>5</a:t>
            </a:fld>
            <a:endParaRPr lang="en-US" dirty="0"/>
          </a:p>
        </p:txBody>
      </p:sp>
      <p:pic>
        <p:nvPicPr>
          <p:cNvPr id="5" name="Picture 4" descr="Diagram&#10;&#10;Description automatically generated">
            <a:extLst>
              <a:ext uri="{FF2B5EF4-FFF2-40B4-BE49-F238E27FC236}">
                <a16:creationId xmlns:a16="http://schemas.microsoft.com/office/drawing/2014/main" id="{DBD35092-A077-6148-97FC-9530102432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641" y="1469294"/>
            <a:ext cx="5626100" cy="3035300"/>
          </a:xfrm>
          <a:prstGeom prst="rect">
            <a:avLst/>
          </a:prstGeom>
        </p:spPr>
      </p:pic>
      <p:sp>
        <p:nvSpPr>
          <p:cNvPr id="6" name="TextBox 5">
            <a:extLst>
              <a:ext uri="{FF2B5EF4-FFF2-40B4-BE49-F238E27FC236}">
                <a16:creationId xmlns:a16="http://schemas.microsoft.com/office/drawing/2014/main" id="{45C4A606-BD9A-9A43-A8D1-D693A3BE0758}"/>
              </a:ext>
            </a:extLst>
          </p:cNvPr>
          <p:cNvSpPr txBox="1"/>
          <p:nvPr/>
        </p:nvSpPr>
        <p:spPr>
          <a:xfrm>
            <a:off x="397089" y="5170269"/>
            <a:ext cx="10701337" cy="1338828"/>
          </a:xfrm>
          <a:prstGeom prst="rect">
            <a:avLst/>
          </a:prstGeom>
          <a:noFill/>
        </p:spPr>
        <p:txBody>
          <a:bodyPr wrap="square" rtlCol="0">
            <a:spAutoFit/>
          </a:bodyPr>
          <a:lstStyle/>
          <a:p>
            <a:pPr>
              <a:lnSpc>
                <a:spcPct val="150000"/>
              </a:lnSpc>
            </a:pPr>
            <a:r>
              <a:rPr lang="en-GB" dirty="0"/>
              <a:t>AJ, “Explainable Empirical Risk Minimization”, </a:t>
            </a:r>
            <a:r>
              <a:rPr lang="en-GB" dirty="0" err="1"/>
              <a:t>arXiv</a:t>
            </a:r>
            <a:r>
              <a:rPr lang="en-GB" dirty="0"/>
              <a:t> </a:t>
            </a:r>
            <a:r>
              <a:rPr lang="en-GB" dirty="0" err="1"/>
              <a:t>eprint</a:t>
            </a:r>
            <a:r>
              <a:rPr lang="en-GB" dirty="0"/>
              <a:t>, 2020. </a:t>
            </a:r>
            <a:r>
              <a:rPr lang="en-GB" dirty="0">
                <a:hlinkClick r:id="rId4"/>
              </a:rPr>
              <a:t>weblink</a:t>
            </a:r>
            <a:endParaRPr lang="en-GB" dirty="0"/>
          </a:p>
          <a:p>
            <a:r>
              <a:rPr lang="en-GB" dirty="0"/>
              <a:t>AJ Jung and P. H. J. Nardelli, “An Information-Theoretic Approach to Personalized Explainable Machine Learning,” in IEEE SPL, 2020, </a:t>
            </a:r>
            <a:r>
              <a:rPr lang="en-GB" dirty="0" err="1"/>
              <a:t>doi</a:t>
            </a:r>
            <a:r>
              <a:rPr lang="en-GB" dirty="0"/>
              <a:t>: 10.1109/LSP.2020.2993176.</a:t>
            </a:r>
          </a:p>
          <a:p>
            <a:endParaRPr lang="en-US" dirty="0"/>
          </a:p>
        </p:txBody>
      </p:sp>
      <p:sp>
        <p:nvSpPr>
          <p:cNvPr id="3" name="TextBox 2">
            <a:extLst>
              <a:ext uri="{FF2B5EF4-FFF2-40B4-BE49-F238E27FC236}">
                <a16:creationId xmlns:a16="http://schemas.microsoft.com/office/drawing/2014/main" id="{0C514B26-03C8-E148-8F56-1EF24DA16A8C}"/>
              </a:ext>
            </a:extLst>
          </p:cNvPr>
          <p:cNvSpPr txBox="1"/>
          <p:nvPr/>
        </p:nvSpPr>
        <p:spPr>
          <a:xfrm>
            <a:off x="6611983" y="1432672"/>
            <a:ext cx="5156155" cy="2677656"/>
          </a:xfrm>
          <a:prstGeom prst="rect">
            <a:avLst/>
          </a:prstGeom>
          <a:noFill/>
        </p:spPr>
        <p:txBody>
          <a:bodyPr wrap="none" rtlCol="0">
            <a:spAutoFit/>
          </a:bodyPr>
          <a:lstStyle/>
          <a:p>
            <a:r>
              <a:rPr lang="en-US" sz="2800" dirty="0"/>
              <a:t>explanation can be</a:t>
            </a:r>
            <a:r>
              <a:rPr lang="en-US" sz="2800"/>
              <a:t>: </a:t>
            </a:r>
            <a:endParaRPr lang="en-US" sz="2800" dirty="0"/>
          </a:p>
          <a:p>
            <a:pPr marL="285750" indent="-285750">
              <a:buFontTx/>
              <a:buChar char="-"/>
            </a:pPr>
            <a:r>
              <a:rPr lang="en-US" sz="2800" dirty="0"/>
              <a:t>relevant example of training set </a:t>
            </a:r>
          </a:p>
          <a:p>
            <a:pPr marL="285750" indent="-285750">
              <a:buFontTx/>
              <a:buChar char="-"/>
            </a:pPr>
            <a:r>
              <a:rPr lang="en-US" sz="2800" dirty="0"/>
              <a:t>subset of features </a:t>
            </a:r>
          </a:p>
          <a:p>
            <a:pPr marL="285750" indent="-285750">
              <a:buFontTx/>
              <a:buChar char="-"/>
            </a:pPr>
            <a:r>
              <a:rPr lang="en-US" sz="2800" dirty="0"/>
              <a:t>counterfactuals </a:t>
            </a:r>
          </a:p>
          <a:p>
            <a:pPr marL="285750" indent="-285750">
              <a:buFontTx/>
              <a:buChar char="-"/>
            </a:pPr>
            <a:r>
              <a:rPr lang="en-US" sz="2800" dirty="0"/>
              <a:t>a free text explanation</a:t>
            </a:r>
          </a:p>
          <a:p>
            <a:pPr marL="285750" indent="-285750">
              <a:buFontTx/>
              <a:buChar char="-"/>
            </a:pPr>
            <a:r>
              <a:rPr lang="en-US" sz="2800" dirty="0"/>
              <a:t>court sentence </a:t>
            </a:r>
          </a:p>
        </p:txBody>
      </p:sp>
      <p:pic>
        <p:nvPicPr>
          <p:cNvPr id="8" name="Picture 7" descr="A picture containing text, font, algebra&#10;&#10;Description automatically generated">
            <a:extLst>
              <a:ext uri="{FF2B5EF4-FFF2-40B4-BE49-F238E27FC236}">
                <a16:creationId xmlns:a16="http://schemas.microsoft.com/office/drawing/2014/main" id="{01462C3C-B22B-F688-4A73-B32504E9BC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4400" y="2184400"/>
            <a:ext cx="7772400" cy="1866900"/>
          </a:xfrm>
          <a:prstGeom prst="rect">
            <a:avLst/>
          </a:prstGeom>
        </p:spPr>
      </p:pic>
    </p:spTree>
    <p:extLst>
      <p:ext uri="{BB962C8B-B14F-4D97-AF65-F5344CB8AC3E}">
        <p14:creationId xmlns:p14="http://schemas.microsoft.com/office/powerpoint/2010/main" val="32237360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F5522-843C-3745-8BDF-035A148518E5}"/>
              </a:ext>
            </a:extLst>
          </p:cNvPr>
          <p:cNvSpPr>
            <a:spLocks noGrp="1"/>
          </p:cNvSpPr>
          <p:nvPr>
            <p:ph type="title"/>
          </p:nvPr>
        </p:nvSpPr>
        <p:spPr>
          <a:xfrm>
            <a:off x="408368" y="208814"/>
            <a:ext cx="11353800" cy="1325563"/>
          </a:xfrm>
        </p:spPr>
        <p:txBody>
          <a:bodyPr>
            <a:noAutofit/>
          </a:bodyPr>
          <a:lstStyle/>
          <a:p>
            <a:r>
              <a:rPr lang="en-US" sz="4800" b="1" dirty="0"/>
              <a:t>Foundation Model = Feature Map!</a:t>
            </a:r>
          </a:p>
        </p:txBody>
      </p:sp>
      <p:sp>
        <p:nvSpPr>
          <p:cNvPr id="3" name="Footer Placeholder 2">
            <a:extLst>
              <a:ext uri="{FF2B5EF4-FFF2-40B4-BE49-F238E27FC236}">
                <a16:creationId xmlns:a16="http://schemas.microsoft.com/office/drawing/2014/main" id="{3D58EC30-881B-B44D-B8F8-23FB117E4AA6}"/>
              </a:ext>
            </a:extLst>
          </p:cNvPr>
          <p:cNvSpPr>
            <a:spLocks noGrp="1"/>
          </p:cNvSpPr>
          <p:nvPr>
            <p:ph type="ftr" sz="quarter" idx="11"/>
          </p:nvPr>
        </p:nvSpPr>
        <p:spPr/>
        <p:txBody>
          <a:bodyPr/>
          <a:lstStyle/>
          <a:p>
            <a:r>
              <a:rPr lang="en-US"/>
              <a:t>DI Dr.techn. Alexander Jung</a:t>
            </a:r>
            <a:endParaRPr lang="en-US" dirty="0"/>
          </a:p>
        </p:txBody>
      </p:sp>
      <p:sp>
        <p:nvSpPr>
          <p:cNvPr id="5" name="Slide Number Placeholder 4">
            <a:extLst>
              <a:ext uri="{FF2B5EF4-FFF2-40B4-BE49-F238E27FC236}">
                <a16:creationId xmlns:a16="http://schemas.microsoft.com/office/drawing/2014/main" id="{A076E86B-4A01-A24D-909A-B451924673D3}"/>
              </a:ext>
            </a:extLst>
          </p:cNvPr>
          <p:cNvSpPr>
            <a:spLocks noGrp="1"/>
          </p:cNvSpPr>
          <p:nvPr>
            <p:ph type="sldNum" sz="quarter" idx="12"/>
          </p:nvPr>
        </p:nvSpPr>
        <p:spPr/>
        <p:txBody>
          <a:bodyPr/>
          <a:lstStyle/>
          <a:p>
            <a:fld id="{D446F147-7846-844F-8574-65BB801963F9}" type="slidenum">
              <a:rPr lang="en-US" smtClean="0"/>
              <a:t>50</a:t>
            </a:fld>
            <a:endParaRPr lang="en-US"/>
          </a:p>
        </p:txBody>
      </p:sp>
      <p:sp>
        <p:nvSpPr>
          <p:cNvPr id="8" name="Date Placeholder 7">
            <a:extLst>
              <a:ext uri="{FF2B5EF4-FFF2-40B4-BE49-F238E27FC236}">
                <a16:creationId xmlns:a16="http://schemas.microsoft.com/office/drawing/2014/main" id="{64BFB4AC-B31F-124F-BC2D-5469A9B32D07}"/>
              </a:ext>
            </a:extLst>
          </p:cNvPr>
          <p:cNvSpPr>
            <a:spLocks noGrp="1"/>
          </p:cNvSpPr>
          <p:nvPr>
            <p:ph type="dt" sz="half" idx="10"/>
          </p:nvPr>
        </p:nvSpPr>
        <p:spPr/>
        <p:txBody>
          <a:bodyPr/>
          <a:lstStyle/>
          <a:p>
            <a:fld id="{60170FFE-5D04-AC44-8614-8644FE4CF792}" type="datetime1">
              <a:rPr lang="en-US" smtClean="0"/>
              <a:t>5/26/23</a:t>
            </a:fld>
            <a:endParaRPr lang="en-US"/>
          </a:p>
        </p:txBody>
      </p:sp>
      <p:sp>
        <p:nvSpPr>
          <p:cNvPr id="14" name="TextBox 13">
            <a:extLst>
              <a:ext uri="{FF2B5EF4-FFF2-40B4-BE49-F238E27FC236}">
                <a16:creationId xmlns:a16="http://schemas.microsoft.com/office/drawing/2014/main" id="{5321FF78-D29D-3F4D-B3A8-C8F626E1E585}"/>
              </a:ext>
            </a:extLst>
          </p:cNvPr>
          <p:cNvSpPr txBox="1"/>
          <p:nvPr/>
        </p:nvSpPr>
        <p:spPr>
          <a:xfrm>
            <a:off x="570044" y="5997182"/>
            <a:ext cx="3681905" cy="369332"/>
          </a:xfrm>
          <a:prstGeom prst="rect">
            <a:avLst/>
          </a:prstGeom>
          <a:noFill/>
        </p:spPr>
        <p:txBody>
          <a:bodyPr wrap="none" rtlCol="0">
            <a:spAutoFit/>
          </a:bodyPr>
          <a:lstStyle/>
          <a:p>
            <a:r>
              <a:rPr lang="en-GB" dirty="0"/>
              <a:t>https://</a:t>
            </a:r>
            <a:r>
              <a:rPr lang="en-GB" dirty="0" err="1"/>
              <a:t>arxiv.org</a:t>
            </a:r>
            <a:r>
              <a:rPr lang="en-GB" dirty="0"/>
              <a:t>/pdf/2108.07258.pdf</a:t>
            </a:r>
          </a:p>
        </p:txBody>
      </p:sp>
      <p:cxnSp>
        <p:nvCxnSpPr>
          <p:cNvPr id="4" name="Straight Arrow Connector 3">
            <a:extLst>
              <a:ext uri="{FF2B5EF4-FFF2-40B4-BE49-F238E27FC236}">
                <a16:creationId xmlns:a16="http://schemas.microsoft.com/office/drawing/2014/main" id="{A375F596-DA89-CE7E-5133-0D8DBD1F1F3F}"/>
              </a:ext>
            </a:extLst>
          </p:cNvPr>
          <p:cNvCxnSpPr/>
          <p:nvPr/>
        </p:nvCxnSpPr>
        <p:spPr>
          <a:xfrm>
            <a:off x="1389479" y="2557227"/>
            <a:ext cx="724593"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B78F982-3837-BDFD-C54D-C10167C43960}"/>
              </a:ext>
            </a:extLst>
          </p:cNvPr>
          <p:cNvSpPr/>
          <p:nvPr/>
        </p:nvSpPr>
        <p:spPr>
          <a:xfrm>
            <a:off x="2114072" y="1685368"/>
            <a:ext cx="4275755" cy="1325564"/>
          </a:xfrm>
          <a:prstGeom prst="rect">
            <a:avLst/>
          </a:prstGeom>
          <a:solidFill>
            <a:schemeClr val="accent1">
              <a:alpha val="48000"/>
            </a:schemeClr>
          </a:solidFill>
          <a:ln>
            <a:solidFill>
              <a:schemeClr val="accent1">
                <a:shade val="50000"/>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lumMod val="75000"/>
                    <a:lumOff val="25000"/>
                  </a:schemeClr>
                </a:solidFill>
              </a:rPr>
              <a:t>Foundation Model</a:t>
            </a:r>
          </a:p>
          <a:p>
            <a:pPr algn="ctr"/>
            <a:r>
              <a:rPr lang="en-US" sz="4000" dirty="0">
                <a:solidFill>
                  <a:schemeClr val="tx1">
                    <a:lumMod val="75000"/>
                    <a:lumOff val="25000"/>
                  </a:schemeClr>
                </a:solidFill>
              </a:rPr>
              <a:t>g(.)</a:t>
            </a:r>
          </a:p>
        </p:txBody>
      </p:sp>
      <p:cxnSp>
        <p:nvCxnSpPr>
          <p:cNvPr id="7" name="Straight Arrow Connector 6">
            <a:extLst>
              <a:ext uri="{FF2B5EF4-FFF2-40B4-BE49-F238E27FC236}">
                <a16:creationId xmlns:a16="http://schemas.microsoft.com/office/drawing/2014/main" id="{40C4EE91-AB73-DC2F-808C-B9439A9E3095}"/>
              </a:ext>
            </a:extLst>
          </p:cNvPr>
          <p:cNvCxnSpPr>
            <a:cxnSpLocks/>
          </p:cNvCxnSpPr>
          <p:nvPr/>
        </p:nvCxnSpPr>
        <p:spPr>
          <a:xfrm>
            <a:off x="6389827" y="2436451"/>
            <a:ext cx="913708"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F6AC8DD-1F21-9C7B-8D06-9A68EAD3B159}"/>
              </a:ext>
            </a:extLst>
          </p:cNvPr>
          <p:cNvSpPr txBox="1"/>
          <p:nvPr/>
        </p:nvSpPr>
        <p:spPr>
          <a:xfrm>
            <a:off x="820964" y="1973519"/>
            <a:ext cx="535478" cy="830997"/>
          </a:xfrm>
          <a:prstGeom prst="rect">
            <a:avLst/>
          </a:prstGeom>
          <a:noFill/>
        </p:spPr>
        <p:txBody>
          <a:bodyPr wrap="square" rtlCol="0">
            <a:spAutoFit/>
          </a:bodyPr>
          <a:lstStyle/>
          <a:p>
            <a:r>
              <a:rPr lang="en-US" sz="4800" dirty="0"/>
              <a:t>x</a:t>
            </a:r>
          </a:p>
        </p:txBody>
      </p:sp>
      <p:sp>
        <p:nvSpPr>
          <p:cNvPr id="10" name="TextBox 9">
            <a:extLst>
              <a:ext uri="{FF2B5EF4-FFF2-40B4-BE49-F238E27FC236}">
                <a16:creationId xmlns:a16="http://schemas.microsoft.com/office/drawing/2014/main" id="{B2399F33-1838-7FFB-1DE3-6FADBAC9F44F}"/>
              </a:ext>
            </a:extLst>
          </p:cNvPr>
          <p:cNvSpPr txBox="1"/>
          <p:nvPr/>
        </p:nvSpPr>
        <p:spPr>
          <a:xfrm>
            <a:off x="6389828" y="1620739"/>
            <a:ext cx="535478" cy="830997"/>
          </a:xfrm>
          <a:prstGeom prst="rect">
            <a:avLst/>
          </a:prstGeom>
          <a:noFill/>
        </p:spPr>
        <p:txBody>
          <a:bodyPr wrap="square" rtlCol="0">
            <a:spAutoFit/>
          </a:bodyPr>
          <a:lstStyle/>
          <a:p>
            <a:r>
              <a:rPr lang="en-US" sz="4800" dirty="0"/>
              <a:t>z</a:t>
            </a:r>
          </a:p>
        </p:txBody>
      </p:sp>
      <p:sp>
        <p:nvSpPr>
          <p:cNvPr id="11" name="Rectangle 10">
            <a:extLst>
              <a:ext uri="{FF2B5EF4-FFF2-40B4-BE49-F238E27FC236}">
                <a16:creationId xmlns:a16="http://schemas.microsoft.com/office/drawing/2014/main" id="{99D2EC54-2056-5D1C-E0B2-DD5ED13BF258}"/>
              </a:ext>
            </a:extLst>
          </p:cNvPr>
          <p:cNvSpPr/>
          <p:nvPr/>
        </p:nvSpPr>
        <p:spPr>
          <a:xfrm>
            <a:off x="7303535" y="1685368"/>
            <a:ext cx="2349215" cy="1325564"/>
          </a:xfrm>
          <a:prstGeom prst="rect">
            <a:avLst/>
          </a:prstGeom>
          <a:solidFill>
            <a:schemeClr val="accent1">
              <a:alpha val="48000"/>
            </a:schemeClr>
          </a:solidFill>
          <a:ln>
            <a:solidFill>
              <a:schemeClr val="accent1">
                <a:shade val="50000"/>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lumMod val="75000"/>
                    <a:lumOff val="25000"/>
                  </a:schemeClr>
                </a:solidFill>
              </a:rPr>
              <a:t>lin. map</a:t>
            </a:r>
          </a:p>
          <a:p>
            <a:pPr algn="ctr"/>
            <a:r>
              <a:rPr lang="en-US" sz="4000" dirty="0">
                <a:solidFill>
                  <a:schemeClr val="tx1">
                    <a:lumMod val="75000"/>
                    <a:lumOff val="25000"/>
                  </a:schemeClr>
                </a:solidFill>
              </a:rPr>
              <a:t>f(.)</a:t>
            </a:r>
          </a:p>
        </p:txBody>
      </p:sp>
      <p:cxnSp>
        <p:nvCxnSpPr>
          <p:cNvPr id="12" name="Straight Arrow Connector 11">
            <a:extLst>
              <a:ext uri="{FF2B5EF4-FFF2-40B4-BE49-F238E27FC236}">
                <a16:creationId xmlns:a16="http://schemas.microsoft.com/office/drawing/2014/main" id="{3B9CCFA3-69F2-C467-54D0-45E2AE53D62F}"/>
              </a:ext>
            </a:extLst>
          </p:cNvPr>
          <p:cNvCxnSpPr>
            <a:cxnSpLocks/>
          </p:cNvCxnSpPr>
          <p:nvPr/>
        </p:nvCxnSpPr>
        <p:spPr>
          <a:xfrm>
            <a:off x="9652750" y="2436451"/>
            <a:ext cx="913708"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25CFC4F-EA6C-00D6-0E08-5E9F6DCD481A}"/>
              </a:ext>
            </a:extLst>
          </p:cNvPr>
          <p:cNvSpPr txBox="1"/>
          <p:nvPr/>
        </p:nvSpPr>
        <p:spPr>
          <a:xfrm>
            <a:off x="10543767" y="2036237"/>
            <a:ext cx="1217468" cy="646331"/>
          </a:xfrm>
          <a:prstGeom prst="rect">
            <a:avLst/>
          </a:prstGeom>
          <a:noFill/>
        </p:spPr>
        <p:txBody>
          <a:bodyPr wrap="square" rtlCol="0">
            <a:spAutoFit/>
          </a:bodyPr>
          <a:lstStyle/>
          <a:p>
            <a:r>
              <a:rPr lang="en-US" sz="3600" dirty="0"/>
              <a:t>h(x)</a:t>
            </a:r>
          </a:p>
        </p:txBody>
      </p:sp>
      <p:sp>
        <p:nvSpPr>
          <p:cNvPr id="16" name="TextBox 15">
            <a:extLst>
              <a:ext uri="{FF2B5EF4-FFF2-40B4-BE49-F238E27FC236}">
                <a16:creationId xmlns:a16="http://schemas.microsoft.com/office/drawing/2014/main" id="{B91600BE-41BE-6575-EEAF-82C4AFA084BA}"/>
              </a:ext>
            </a:extLst>
          </p:cNvPr>
          <p:cNvSpPr txBox="1"/>
          <p:nvPr/>
        </p:nvSpPr>
        <p:spPr>
          <a:xfrm>
            <a:off x="1620446" y="2964050"/>
            <a:ext cx="3476593" cy="923330"/>
          </a:xfrm>
          <a:prstGeom prst="rect">
            <a:avLst/>
          </a:prstGeom>
          <a:noFill/>
        </p:spPr>
        <p:txBody>
          <a:bodyPr wrap="none" rtlCol="0">
            <a:spAutoFit/>
          </a:bodyPr>
          <a:lstStyle/>
          <a:p>
            <a:r>
              <a:rPr lang="en-GB" dirty="0"/>
              <a:t>pretrain foundation model </a:t>
            </a:r>
          </a:p>
          <a:p>
            <a:r>
              <a:rPr lang="en-GB" dirty="0"/>
              <a:t>on large “low-quality” (unlabelled) </a:t>
            </a:r>
          </a:p>
          <a:p>
            <a:r>
              <a:rPr lang="en-GB" dirty="0"/>
              <a:t>dataset</a:t>
            </a:r>
          </a:p>
        </p:txBody>
      </p:sp>
      <p:pic>
        <p:nvPicPr>
          <p:cNvPr id="17" name="Picture 16" descr="A collage of animals&#10;&#10;Description automatically generated with low confidence">
            <a:extLst>
              <a:ext uri="{FF2B5EF4-FFF2-40B4-BE49-F238E27FC236}">
                <a16:creationId xmlns:a16="http://schemas.microsoft.com/office/drawing/2014/main" id="{B6C25C9F-6F05-1B7F-57EE-21D45B37FB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4531" y="3835910"/>
            <a:ext cx="4275756" cy="1979444"/>
          </a:xfrm>
          <a:prstGeom prst="rect">
            <a:avLst/>
          </a:prstGeom>
        </p:spPr>
      </p:pic>
      <p:pic>
        <p:nvPicPr>
          <p:cNvPr id="18" name="Picture 2">
            <a:extLst>
              <a:ext uri="{FF2B5EF4-FFF2-40B4-BE49-F238E27FC236}">
                <a16:creationId xmlns:a16="http://schemas.microsoft.com/office/drawing/2014/main" id="{9A5FEBA0-891B-D19C-99A4-68DC84607C0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41085" y="4541871"/>
            <a:ext cx="739030" cy="103555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F12BF820-70BB-587C-EA53-1C4A8821BB6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218251" y="3959573"/>
            <a:ext cx="868997" cy="105097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7AB8C688-CAA2-D9B7-3A51-6F185690CB32}"/>
              </a:ext>
            </a:extLst>
          </p:cNvPr>
          <p:cNvSpPr txBox="1"/>
          <p:nvPr/>
        </p:nvSpPr>
        <p:spPr>
          <a:xfrm>
            <a:off x="7303535" y="3057498"/>
            <a:ext cx="3939155" cy="646331"/>
          </a:xfrm>
          <a:prstGeom prst="rect">
            <a:avLst/>
          </a:prstGeom>
          <a:noFill/>
        </p:spPr>
        <p:txBody>
          <a:bodyPr wrap="none" rtlCol="0">
            <a:spAutoFit/>
          </a:bodyPr>
          <a:lstStyle/>
          <a:p>
            <a:r>
              <a:rPr lang="en-GB" dirty="0"/>
              <a:t>fine-tune output of model </a:t>
            </a:r>
          </a:p>
          <a:p>
            <a:r>
              <a:rPr lang="en-GB" dirty="0"/>
              <a:t>on a small high-quality (</a:t>
            </a:r>
            <a:r>
              <a:rPr lang="en-GB" dirty="0" err="1"/>
              <a:t>labeled</a:t>
            </a:r>
            <a:r>
              <a:rPr lang="en-GB" dirty="0"/>
              <a:t>) dataset</a:t>
            </a:r>
          </a:p>
        </p:txBody>
      </p:sp>
    </p:spTree>
    <p:extLst>
      <p:ext uri="{BB962C8B-B14F-4D97-AF65-F5344CB8AC3E}">
        <p14:creationId xmlns:p14="http://schemas.microsoft.com/office/powerpoint/2010/main" val="6307127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16D81AD-9B6A-FB42-917A-434ED9F2100A}"/>
              </a:ext>
            </a:extLst>
          </p:cNvPr>
          <p:cNvSpPr>
            <a:spLocks noGrp="1"/>
          </p:cNvSpPr>
          <p:nvPr>
            <p:ph type="ftr" sz="quarter" idx="11"/>
          </p:nvPr>
        </p:nvSpPr>
        <p:spPr/>
        <p:txBody>
          <a:bodyPr/>
          <a:lstStyle/>
          <a:p>
            <a:r>
              <a:rPr lang="en-GB"/>
              <a:t>DI Dr.techn. Alexander Jung</a:t>
            </a:r>
            <a:endParaRPr lang="en-GB" dirty="0"/>
          </a:p>
        </p:txBody>
      </p:sp>
      <p:sp>
        <p:nvSpPr>
          <p:cNvPr id="6" name="Slide Number Placeholder 5">
            <a:extLst>
              <a:ext uri="{FF2B5EF4-FFF2-40B4-BE49-F238E27FC236}">
                <a16:creationId xmlns:a16="http://schemas.microsoft.com/office/drawing/2014/main" id="{AC1E080D-8B95-6B44-85F0-08C3BD05530A}"/>
              </a:ext>
            </a:extLst>
          </p:cNvPr>
          <p:cNvSpPr>
            <a:spLocks noGrp="1"/>
          </p:cNvSpPr>
          <p:nvPr>
            <p:ph type="sldNum" sz="quarter" idx="12"/>
          </p:nvPr>
        </p:nvSpPr>
        <p:spPr/>
        <p:txBody>
          <a:bodyPr/>
          <a:lstStyle/>
          <a:p>
            <a:fld id="{AC1633F7-ACB1-754E-B76E-ED72C708EAF6}" type="slidenum">
              <a:rPr lang="en-AT" smtClean="0"/>
              <a:pPr/>
              <a:t>51</a:t>
            </a:fld>
            <a:endParaRPr lang="en-AT" dirty="0"/>
          </a:p>
        </p:txBody>
      </p:sp>
      <p:pic>
        <p:nvPicPr>
          <p:cNvPr id="11" name="Picture 10" descr="Icon&#10;&#10;Description automatically generated">
            <a:extLst>
              <a:ext uri="{FF2B5EF4-FFF2-40B4-BE49-F238E27FC236}">
                <a16:creationId xmlns:a16="http://schemas.microsoft.com/office/drawing/2014/main" id="{BBA26C1F-0AA4-0343-8887-09ECCFB6382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3887" y="317145"/>
            <a:ext cx="2913011" cy="2573012"/>
          </a:xfrm>
          <a:prstGeom prst="rect">
            <a:avLst/>
          </a:prstGeom>
        </p:spPr>
      </p:pic>
      <p:pic>
        <p:nvPicPr>
          <p:cNvPr id="3074" name="Picture 2" descr="upload.wikimedia.org/wikipedia/commons/thumb/5/...">
            <a:extLst>
              <a:ext uri="{FF2B5EF4-FFF2-40B4-BE49-F238E27FC236}">
                <a16:creationId xmlns:a16="http://schemas.microsoft.com/office/drawing/2014/main" id="{114D8D85-A613-4E42-AB79-48C88B5E1EB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050409" y="746783"/>
            <a:ext cx="1451153" cy="15310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upload.wikimedia.org/wikipedia/commons/thumb/5/...">
            <a:extLst>
              <a:ext uri="{FF2B5EF4-FFF2-40B4-BE49-F238E27FC236}">
                <a16:creationId xmlns:a16="http://schemas.microsoft.com/office/drawing/2014/main" id="{BFFA2B6A-36D6-F345-882E-64F30D658D4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4017142">
            <a:off x="7715282" y="411789"/>
            <a:ext cx="1451153" cy="15310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upload.wikimedia.org/wikipedia/commons/thumb/5/...">
            <a:extLst>
              <a:ext uri="{FF2B5EF4-FFF2-40B4-BE49-F238E27FC236}">
                <a16:creationId xmlns:a16="http://schemas.microsoft.com/office/drawing/2014/main" id="{8BCE58B7-D685-DC4F-ACE7-E8BF6BE26A8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18288793">
            <a:off x="6296709" y="1851611"/>
            <a:ext cx="1451153" cy="15310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upload.wikimedia.org/wikipedia/commons/thumb/5/...">
            <a:extLst>
              <a:ext uri="{FF2B5EF4-FFF2-40B4-BE49-F238E27FC236}">
                <a16:creationId xmlns:a16="http://schemas.microsoft.com/office/drawing/2014/main" id="{167371D3-82E4-0A47-8E58-0A48076E6A9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10800000">
            <a:off x="8703781" y="1851611"/>
            <a:ext cx="1451153" cy="1531088"/>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929FC8F7-E8D7-AF98-F462-FAFEC4CC8AE5}"/>
              </a:ext>
            </a:extLst>
          </p:cNvPr>
          <p:cNvSpPr>
            <a:spLocks noGrp="1"/>
          </p:cNvSpPr>
          <p:nvPr>
            <p:ph type="dt" sz="half" idx="10"/>
          </p:nvPr>
        </p:nvSpPr>
        <p:spPr/>
        <p:txBody>
          <a:bodyPr/>
          <a:lstStyle/>
          <a:p>
            <a:fld id="{EA9B1FC2-7F0F-754D-8E74-6DACC3B955A1}" type="datetime1">
              <a:rPr lang="en-US" smtClean="0"/>
              <a:t>5/26/23</a:t>
            </a:fld>
            <a:endParaRPr lang="en-GB"/>
          </a:p>
        </p:txBody>
      </p:sp>
      <p:pic>
        <p:nvPicPr>
          <p:cNvPr id="5" name="Picture 4" descr="Text, letter&#10;&#10;Description automatically generated">
            <a:extLst>
              <a:ext uri="{FF2B5EF4-FFF2-40B4-BE49-F238E27FC236}">
                <a16:creationId xmlns:a16="http://schemas.microsoft.com/office/drawing/2014/main" id="{662E9475-3166-8EB3-3B6A-28D7AE4FA9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199" y="3382699"/>
            <a:ext cx="8177643" cy="2903135"/>
          </a:xfrm>
          <a:prstGeom prst="rect">
            <a:avLst/>
          </a:prstGeom>
        </p:spPr>
      </p:pic>
    </p:spTree>
    <p:extLst>
      <p:ext uri="{BB962C8B-B14F-4D97-AF65-F5344CB8AC3E}">
        <p14:creationId xmlns:p14="http://schemas.microsoft.com/office/powerpoint/2010/main" val="12442435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4DA9A-0E56-5846-8D30-1992A24A766E}"/>
              </a:ext>
            </a:extLst>
          </p:cNvPr>
          <p:cNvSpPr>
            <a:spLocks noGrp="1"/>
          </p:cNvSpPr>
          <p:nvPr>
            <p:ph type="title"/>
          </p:nvPr>
        </p:nvSpPr>
        <p:spPr>
          <a:xfrm>
            <a:off x="709613" y="365126"/>
            <a:ext cx="10515600" cy="1325563"/>
          </a:xfrm>
        </p:spPr>
        <p:txBody>
          <a:bodyPr>
            <a:normAutofit/>
          </a:bodyPr>
          <a:lstStyle/>
          <a:p>
            <a:r>
              <a:rPr lang="en-AT" sz="7200" b="1" dirty="0"/>
              <a:t>Which Hypothesis is Better?</a:t>
            </a:r>
          </a:p>
        </p:txBody>
      </p:sp>
      <p:sp>
        <p:nvSpPr>
          <p:cNvPr id="4" name="Footer Placeholder 3">
            <a:extLst>
              <a:ext uri="{FF2B5EF4-FFF2-40B4-BE49-F238E27FC236}">
                <a16:creationId xmlns:a16="http://schemas.microsoft.com/office/drawing/2014/main" id="{BF4B43C6-86B5-144B-9040-4829B6385EE3}"/>
              </a:ext>
            </a:extLst>
          </p:cNvPr>
          <p:cNvSpPr>
            <a:spLocks noGrp="1"/>
          </p:cNvSpPr>
          <p:nvPr>
            <p:ph type="ftr" sz="quarter" idx="11"/>
          </p:nvPr>
        </p:nvSpPr>
        <p:spPr/>
        <p:txBody>
          <a:bodyPr/>
          <a:lstStyle/>
          <a:p>
            <a:r>
              <a:rPr lang="en-GB"/>
              <a:t>DI Dr.techn. Alexander Jung</a:t>
            </a:r>
            <a:endParaRPr lang="en-GB"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F9C0695-F168-374B-B8FB-2A626DA74747}"/>
                  </a:ext>
                </a:extLst>
              </p:cNvPr>
              <p:cNvSpPr txBox="1"/>
              <p:nvPr/>
            </p:nvSpPr>
            <p:spPr>
              <a:xfrm>
                <a:off x="7532420" y="1527512"/>
                <a:ext cx="3905251"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sz="6000" i="1" smtClean="0">
                              <a:solidFill>
                                <a:schemeClr val="accent2"/>
                              </a:solidFill>
                              <a:latin typeface="Cambria Math" panose="02040503050406030204" pitchFamily="18" charset="0"/>
                            </a:rPr>
                          </m:ctrlPr>
                        </m:accPr>
                        <m:e>
                          <m:r>
                            <a:rPr lang="de-DE" sz="6000" b="0" i="1" smtClean="0">
                              <a:solidFill>
                                <a:schemeClr val="accent2"/>
                              </a:solidFill>
                              <a:latin typeface="Cambria Math" panose="02040503050406030204" pitchFamily="18" charset="0"/>
                            </a:rPr>
                            <m:t>𝑦</m:t>
                          </m:r>
                        </m:e>
                      </m:acc>
                      <m:r>
                        <a:rPr lang="de-DE" sz="6000" b="0" i="1" smtClean="0">
                          <a:solidFill>
                            <a:schemeClr val="accent2"/>
                          </a:solidFill>
                          <a:latin typeface="Cambria Math" panose="02040503050406030204" pitchFamily="18" charset="0"/>
                        </a:rPr>
                        <m:t>=</m:t>
                      </m:r>
                      <m:r>
                        <a:rPr lang="de-DE" sz="6000" b="0" i="1" smtClean="0">
                          <a:solidFill>
                            <a:schemeClr val="accent2"/>
                          </a:solidFill>
                          <a:latin typeface="Cambria Math" panose="02040503050406030204" pitchFamily="18" charset="0"/>
                        </a:rPr>
                        <m:t>h</m:t>
                      </m:r>
                      <m:r>
                        <a:rPr lang="de-DE" sz="6000" b="0" i="1" smtClean="0">
                          <a:solidFill>
                            <a:schemeClr val="accent2"/>
                          </a:solidFill>
                          <a:latin typeface="Cambria Math" panose="02040503050406030204" pitchFamily="18" charset="0"/>
                        </a:rPr>
                        <m:t>(</m:t>
                      </m:r>
                      <m:r>
                        <a:rPr lang="de-DE" sz="6000" b="0" i="1" smtClean="0">
                          <a:solidFill>
                            <a:schemeClr val="accent2"/>
                          </a:solidFill>
                          <a:latin typeface="Cambria Math" panose="02040503050406030204" pitchFamily="18" charset="0"/>
                        </a:rPr>
                        <m:t>𝑥</m:t>
                      </m:r>
                      <m:r>
                        <a:rPr lang="de-DE" sz="6000" b="0" i="1" smtClean="0">
                          <a:solidFill>
                            <a:schemeClr val="accent2"/>
                          </a:solidFill>
                          <a:latin typeface="Cambria Math" panose="02040503050406030204" pitchFamily="18" charset="0"/>
                        </a:rPr>
                        <m:t>)</m:t>
                      </m:r>
                    </m:oMath>
                  </m:oMathPara>
                </a14:m>
                <a:endParaRPr lang="en-GB" sz="6000" dirty="0">
                  <a:solidFill>
                    <a:schemeClr val="accent2"/>
                  </a:solidFill>
                </a:endParaRPr>
              </a:p>
            </p:txBody>
          </p:sp>
        </mc:Choice>
        <mc:Fallback xmlns="">
          <p:sp>
            <p:nvSpPr>
              <p:cNvPr id="3" name="TextBox 2">
                <a:extLst>
                  <a:ext uri="{FF2B5EF4-FFF2-40B4-BE49-F238E27FC236}">
                    <a16:creationId xmlns:a16="http://schemas.microsoft.com/office/drawing/2014/main" id="{9F9C0695-F168-374B-B8FB-2A626DA74747}"/>
                  </a:ext>
                </a:extLst>
              </p:cNvPr>
              <p:cNvSpPr txBox="1">
                <a:spLocks noRot="1" noChangeAspect="1" noMove="1" noResize="1" noEditPoints="1" noAdjustHandles="1" noChangeArrowheads="1" noChangeShapeType="1" noTextEdit="1"/>
              </p:cNvSpPr>
              <p:nvPr/>
            </p:nvSpPr>
            <p:spPr>
              <a:xfrm>
                <a:off x="7532420" y="1527512"/>
                <a:ext cx="3905251" cy="1015663"/>
              </a:xfrm>
              <a:prstGeom prst="rect">
                <a:avLst/>
              </a:prstGeom>
              <a:blipFill>
                <a:blip r:embed="rId2"/>
                <a:stretch>
                  <a:fillRect t="-12346" b="-24691"/>
                </a:stretch>
              </a:blipFill>
            </p:spPr>
            <p:txBody>
              <a:bodyPr/>
              <a:lstStyle/>
              <a:p>
                <a:r>
                  <a:rPr lang="en-AT">
                    <a:noFill/>
                  </a:rPr>
                  <a:t> </a:t>
                </a:r>
              </a:p>
            </p:txBody>
          </p:sp>
        </mc:Fallback>
      </mc:AlternateContent>
      <p:cxnSp>
        <p:nvCxnSpPr>
          <p:cNvPr id="6" name="Straight Arrow Connector 5">
            <a:extLst>
              <a:ext uri="{FF2B5EF4-FFF2-40B4-BE49-F238E27FC236}">
                <a16:creationId xmlns:a16="http://schemas.microsoft.com/office/drawing/2014/main" id="{C2C78ED2-5B69-D642-AF78-79B98BD6957B}"/>
              </a:ext>
            </a:extLst>
          </p:cNvPr>
          <p:cNvCxnSpPr/>
          <p:nvPr/>
        </p:nvCxnSpPr>
        <p:spPr>
          <a:xfrm>
            <a:off x="1038074" y="5763134"/>
            <a:ext cx="8815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FF01C41-BC12-BE4E-9E83-5462196C9D0C}"/>
              </a:ext>
            </a:extLst>
          </p:cNvPr>
          <p:cNvCxnSpPr>
            <a:cxnSpLocks/>
          </p:cNvCxnSpPr>
          <p:nvPr/>
        </p:nvCxnSpPr>
        <p:spPr>
          <a:xfrm flipV="1">
            <a:off x="1205102" y="2405573"/>
            <a:ext cx="0" cy="367686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1A36329-F5B4-BF49-A58F-655E12ACD653}"/>
              </a:ext>
            </a:extLst>
          </p:cNvPr>
          <p:cNvSpPr txBox="1"/>
          <p:nvPr/>
        </p:nvSpPr>
        <p:spPr>
          <a:xfrm>
            <a:off x="9934970" y="5497666"/>
            <a:ext cx="1662506" cy="584775"/>
          </a:xfrm>
          <a:prstGeom prst="rect">
            <a:avLst/>
          </a:prstGeom>
          <a:noFill/>
        </p:spPr>
        <p:txBody>
          <a:bodyPr wrap="none" rtlCol="0">
            <a:spAutoFit/>
          </a:bodyPr>
          <a:lstStyle/>
          <a:p>
            <a:r>
              <a:rPr lang="en-GB" sz="3200" dirty="0"/>
              <a:t>f</a:t>
            </a:r>
            <a:r>
              <a:rPr lang="en-AT" sz="3200" dirty="0"/>
              <a:t>eature x</a:t>
            </a:r>
          </a:p>
        </p:txBody>
      </p:sp>
      <p:sp>
        <p:nvSpPr>
          <p:cNvPr id="9" name="TextBox 8">
            <a:extLst>
              <a:ext uri="{FF2B5EF4-FFF2-40B4-BE49-F238E27FC236}">
                <a16:creationId xmlns:a16="http://schemas.microsoft.com/office/drawing/2014/main" id="{90BDE1AC-EED5-104B-BCF5-A0B0D37A2E1D}"/>
              </a:ext>
            </a:extLst>
          </p:cNvPr>
          <p:cNvSpPr txBox="1"/>
          <p:nvPr/>
        </p:nvSpPr>
        <p:spPr>
          <a:xfrm>
            <a:off x="709613" y="1830884"/>
            <a:ext cx="1269899" cy="584775"/>
          </a:xfrm>
          <a:prstGeom prst="rect">
            <a:avLst/>
          </a:prstGeom>
          <a:noFill/>
        </p:spPr>
        <p:txBody>
          <a:bodyPr wrap="none" rtlCol="0">
            <a:spAutoFit/>
          </a:bodyPr>
          <a:lstStyle/>
          <a:p>
            <a:r>
              <a:rPr lang="en-GB" sz="3200" dirty="0"/>
              <a:t>l</a:t>
            </a:r>
            <a:r>
              <a:rPr lang="en-AT" sz="3200" dirty="0"/>
              <a:t>abel y</a:t>
            </a:r>
          </a:p>
        </p:txBody>
      </p:sp>
      <p:sp>
        <p:nvSpPr>
          <p:cNvPr id="10" name="Oval 9">
            <a:extLst>
              <a:ext uri="{FF2B5EF4-FFF2-40B4-BE49-F238E27FC236}">
                <a16:creationId xmlns:a16="http://schemas.microsoft.com/office/drawing/2014/main" id="{5BF70864-6C6F-C446-B710-C239A19CED86}"/>
              </a:ext>
            </a:extLst>
          </p:cNvPr>
          <p:cNvSpPr/>
          <p:nvPr/>
        </p:nvSpPr>
        <p:spPr>
          <a:xfrm>
            <a:off x="2152840" y="3048509"/>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1" name="Oval 10">
            <a:extLst>
              <a:ext uri="{FF2B5EF4-FFF2-40B4-BE49-F238E27FC236}">
                <a16:creationId xmlns:a16="http://schemas.microsoft.com/office/drawing/2014/main" id="{62881F0B-448A-864D-9D26-C73161A1A502}"/>
              </a:ext>
            </a:extLst>
          </p:cNvPr>
          <p:cNvSpPr/>
          <p:nvPr/>
        </p:nvSpPr>
        <p:spPr>
          <a:xfrm>
            <a:off x="3019615" y="3362834"/>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2" name="Oval 11">
            <a:extLst>
              <a:ext uri="{FF2B5EF4-FFF2-40B4-BE49-F238E27FC236}">
                <a16:creationId xmlns:a16="http://schemas.microsoft.com/office/drawing/2014/main" id="{19B1B834-C3BA-584E-9BC4-8F9A283BCD15}"/>
              </a:ext>
            </a:extLst>
          </p:cNvPr>
          <p:cNvSpPr/>
          <p:nvPr/>
        </p:nvSpPr>
        <p:spPr>
          <a:xfrm>
            <a:off x="3842846" y="3915284"/>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3" name="Oval 12">
            <a:extLst>
              <a:ext uri="{FF2B5EF4-FFF2-40B4-BE49-F238E27FC236}">
                <a16:creationId xmlns:a16="http://schemas.microsoft.com/office/drawing/2014/main" id="{83749CB2-552A-BC4F-ADE8-E2AF8585D134}"/>
              </a:ext>
            </a:extLst>
          </p:cNvPr>
          <p:cNvSpPr/>
          <p:nvPr/>
        </p:nvSpPr>
        <p:spPr>
          <a:xfrm>
            <a:off x="4591240" y="3491421"/>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4" name="Oval 13">
            <a:extLst>
              <a:ext uri="{FF2B5EF4-FFF2-40B4-BE49-F238E27FC236}">
                <a16:creationId xmlns:a16="http://schemas.microsoft.com/office/drawing/2014/main" id="{B66EF98C-3A48-F843-A4F3-5940141A7DAA}"/>
              </a:ext>
            </a:extLst>
          </p:cNvPr>
          <p:cNvSpPr/>
          <p:nvPr/>
        </p:nvSpPr>
        <p:spPr>
          <a:xfrm>
            <a:off x="3570022" y="3362834"/>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5" name="Oval 14">
            <a:extLst>
              <a:ext uri="{FF2B5EF4-FFF2-40B4-BE49-F238E27FC236}">
                <a16:creationId xmlns:a16="http://schemas.microsoft.com/office/drawing/2014/main" id="{A2C3D1F7-C2B3-6943-AC76-AB7A199D7ACE}"/>
              </a:ext>
            </a:extLst>
          </p:cNvPr>
          <p:cNvSpPr/>
          <p:nvPr/>
        </p:nvSpPr>
        <p:spPr>
          <a:xfrm>
            <a:off x="2621265" y="2919921"/>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6" name="Oval 15">
            <a:extLst>
              <a:ext uri="{FF2B5EF4-FFF2-40B4-BE49-F238E27FC236}">
                <a16:creationId xmlns:a16="http://schemas.microsoft.com/office/drawing/2014/main" id="{DFD73F66-8AB5-BB4B-9AF3-ABCAF6B50363}"/>
              </a:ext>
            </a:extLst>
          </p:cNvPr>
          <p:cNvSpPr/>
          <p:nvPr/>
        </p:nvSpPr>
        <p:spPr>
          <a:xfrm>
            <a:off x="4886516" y="4162935"/>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7" name="Oval 16">
            <a:extLst>
              <a:ext uri="{FF2B5EF4-FFF2-40B4-BE49-F238E27FC236}">
                <a16:creationId xmlns:a16="http://schemas.microsoft.com/office/drawing/2014/main" id="{19BD77BF-28A5-FA49-9BED-DAF9DA9068CE}"/>
              </a:ext>
            </a:extLst>
          </p:cNvPr>
          <p:cNvSpPr/>
          <p:nvPr/>
        </p:nvSpPr>
        <p:spPr>
          <a:xfrm>
            <a:off x="5653280" y="3877185"/>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8" name="Oval 17">
            <a:extLst>
              <a:ext uri="{FF2B5EF4-FFF2-40B4-BE49-F238E27FC236}">
                <a16:creationId xmlns:a16="http://schemas.microsoft.com/office/drawing/2014/main" id="{921FEC83-5BF8-8F40-A126-E3C3DF030E54}"/>
              </a:ext>
            </a:extLst>
          </p:cNvPr>
          <p:cNvSpPr/>
          <p:nvPr/>
        </p:nvSpPr>
        <p:spPr>
          <a:xfrm>
            <a:off x="6281591" y="4662203"/>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9" name="Oval 18">
            <a:extLst>
              <a:ext uri="{FF2B5EF4-FFF2-40B4-BE49-F238E27FC236}">
                <a16:creationId xmlns:a16="http://schemas.microsoft.com/office/drawing/2014/main" id="{77D7F382-B5D4-7A42-986A-097AAD7EDDCE}"/>
              </a:ext>
            </a:extLst>
          </p:cNvPr>
          <p:cNvSpPr/>
          <p:nvPr/>
        </p:nvSpPr>
        <p:spPr>
          <a:xfrm>
            <a:off x="6696950" y="4162935"/>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0" name="Oval 19">
            <a:extLst>
              <a:ext uri="{FF2B5EF4-FFF2-40B4-BE49-F238E27FC236}">
                <a16:creationId xmlns:a16="http://schemas.microsoft.com/office/drawing/2014/main" id="{683B66BA-5832-EF49-B18D-F7355EE175BC}"/>
              </a:ext>
            </a:extLst>
          </p:cNvPr>
          <p:cNvSpPr/>
          <p:nvPr/>
        </p:nvSpPr>
        <p:spPr>
          <a:xfrm>
            <a:off x="4226228" y="3677160"/>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1" name="Oval 20">
            <a:extLst>
              <a:ext uri="{FF2B5EF4-FFF2-40B4-BE49-F238E27FC236}">
                <a16:creationId xmlns:a16="http://schemas.microsoft.com/office/drawing/2014/main" id="{EA9A533D-CB97-DC42-87A4-C9E54D25842F}"/>
              </a:ext>
            </a:extLst>
          </p:cNvPr>
          <p:cNvSpPr/>
          <p:nvPr/>
        </p:nvSpPr>
        <p:spPr>
          <a:xfrm>
            <a:off x="3706606" y="2971913"/>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2" name="Oval 21">
            <a:extLst>
              <a:ext uri="{FF2B5EF4-FFF2-40B4-BE49-F238E27FC236}">
                <a16:creationId xmlns:a16="http://schemas.microsoft.com/office/drawing/2014/main" id="{90FEBE9A-39C5-0C41-8306-960A9F66C03B}"/>
              </a:ext>
            </a:extLst>
          </p:cNvPr>
          <p:cNvSpPr/>
          <p:nvPr/>
        </p:nvSpPr>
        <p:spPr>
          <a:xfrm>
            <a:off x="5321943" y="4347879"/>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3" name="Oval 22">
            <a:extLst>
              <a:ext uri="{FF2B5EF4-FFF2-40B4-BE49-F238E27FC236}">
                <a16:creationId xmlns:a16="http://schemas.microsoft.com/office/drawing/2014/main" id="{2BED23C5-3345-BB4C-8218-309C479B2400}"/>
              </a:ext>
            </a:extLst>
          </p:cNvPr>
          <p:cNvSpPr/>
          <p:nvPr/>
        </p:nvSpPr>
        <p:spPr>
          <a:xfrm>
            <a:off x="5870993" y="4177223"/>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4" name="Oval 23">
            <a:extLst>
              <a:ext uri="{FF2B5EF4-FFF2-40B4-BE49-F238E27FC236}">
                <a16:creationId xmlns:a16="http://schemas.microsoft.com/office/drawing/2014/main" id="{AA0C8BD4-DEDF-574C-BDA3-6E917CCF93E2}"/>
              </a:ext>
            </a:extLst>
          </p:cNvPr>
          <p:cNvSpPr/>
          <p:nvPr/>
        </p:nvSpPr>
        <p:spPr>
          <a:xfrm>
            <a:off x="6038699" y="4484403"/>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5" name="Oval 24">
            <a:extLst>
              <a:ext uri="{FF2B5EF4-FFF2-40B4-BE49-F238E27FC236}">
                <a16:creationId xmlns:a16="http://schemas.microsoft.com/office/drawing/2014/main" id="{DD5F9BB1-1E5D-BD40-8FB9-F9DABB857D97}"/>
              </a:ext>
            </a:extLst>
          </p:cNvPr>
          <p:cNvSpPr/>
          <p:nvPr/>
        </p:nvSpPr>
        <p:spPr>
          <a:xfrm>
            <a:off x="6558497" y="4505041"/>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6" name="Oval 25">
            <a:extLst>
              <a:ext uri="{FF2B5EF4-FFF2-40B4-BE49-F238E27FC236}">
                <a16:creationId xmlns:a16="http://schemas.microsoft.com/office/drawing/2014/main" id="{29858A32-8841-D64E-BE05-79889FF4A187}"/>
              </a:ext>
            </a:extLst>
          </p:cNvPr>
          <p:cNvSpPr/>
          <p:nvPr/>
        </p:nvSpPr>
        <p:spPr>
          <a:xfrm>
            <a:off x="6939842" y="4720147"/>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7" name="Oval 26">
            <a:extLst>
              <a:ext uri="{FF2B5EF4-FFF2-40B4-BE49-F238E27FC236}">
                <a16:creationId xmlns:a16="http://schemas.microsoft.com/office/drawing/2014/main" id="{FB878B5A-046D-E140-AE23-2C1420AE0F49}"/>
              </a:ext>
            </a:extLst>
          </p:cNvPr>
          <p:cNvSpPr/>
          <p:nvPr/>
        </p:nvSpPr>
        <p:spPr>
          <a:xfrm>
            <a:off x="2344359" y="2648458"/>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8" name="Oval 27">
            <a:extLst>
              <a:ext uri="{FF2B5EF4-FFF2-40B4-BE49-F238E27FC236}">
                <a16:creationId xmlns:a16="http://schemas.microsoft.com/office/drawing/2014/main" id="{0BA50945-5A23-9F4C-8DC2-CD5E4513175A}"/>
              </a:ext>
            </a:extLst>
          </p:cNvPr>
          <p:cNvSpPr/>
          <p:nvPr/>
        </p:nvSpPr>
        <p:spPr>
          <a:xfrm>
            <a:off x="2759718" y="3348546"/>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9" name="Oval 28">
            <a:extLst>
              <a:ext uri="{FF2B5EF4-FFF2-40B4-BE49-F238E27FC236}">
                <a16:creationId xmlns:a16="http://schemas.microsoft.com/office/drawing/2014/main" id="{BFA90AB9-7AB7-954E-95E0-31B032F9A82B}"/>
              </a:ext>
            </a:extLst>
          </p:cNvPr>
          <p:cNvSpPr/>
          <p:nvPr/>
        </p:nvSpPr>
        <p:spPr>
          <a:xfrm>
            <a:off x="3285466" y="3584798"/>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31" name="Straight Connector 30">
            <a:extLst>
              <a:ext uri="{FF2B5EF4-FFF2-40B4-BE49-F238E27FC236}">
                <a16:creationId xmlns:a16="http://schemas.microsoft.com/office/drawing/2014/main" id="{5805471F-7B2A-444B-9757-E2A58A8F6AB0}"/>
              </a:ext>
            </a:extLst>
          </p:cNvPr>
          <p:cNvCxnSpPr>
            <a:cxnSpLocks/>
          </p:cNvCxnSpPr>
          <p:nvPr/>
        </p:nvCxnSpPr>
        <p:spPr>
          <a:xfrm flipV="1">
            <a:off x="914400" y="2536982"/>
            <a:ext cx="9124760" cy="2707603"/>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D4F25A-AFC7-9F48-B115-91450D382E3B}"/>
              </a:ext>
            </a:extLst>
          </p:cNvPr>
          <p:cNvCxnSpPr>
            <a:cxnSpLocks/>
          </p:cNvCxnSpPr>
          <p:nvPr/>
        </p:nvCxnSpPr>
        <p:spPr>
          <a:xfrm flipV="1">
            <a:off x="914400" y="3962910"/>
            <a:ext cx="9124760" cy="699293"/>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32EC538-D605-C341-BF4E-4A844A46457D}"/>
                  </a:ext>
                </a:extLst>
              </p:cNvPr>
              <p:cNvSpPr txBox="1"/>
              <p:nvPr/>
            </p:nvSpPr>
            <p:spPr>
              <a:xfrm>
                <a:off x="7667437" y="3955141"/>
                <a:ext cx="3905251"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sz="6000" i="1" smtClean="0">
                              <a:solidFill>
                                <a:srgbClr val="00B050"/>
                              </a:solidFill>
                              <a:latin typeface="Cambria Math" panose="02040503050406030204" pitchFamily="18" charset="0"/>
                            </a:rPr>
                          </m:ctrlPr>
                        </m:accPr>
                        <m:e>
                          <m:r>
                            <a:rPr lang="de-DE" sz="6000" b="0" i="1" smtClean="0">
                              <a:solidFill>
                                <a:srgbClr val="00B050"/>
                              </a:solidFill>
                              <a:latin typeface="Cambria Math" panose="02040503050406030204" pitchFamily="18" charset="0"/>
                            </a:rPr>
                            <m:t>𝑦</m:t>
                          </m:r>
                        </m:e>
                      </m:acc>
                      <m:r>
                        <a:rPr lang="de-DE" sz="6000" b="0" i="1" smtClean="0">
                          <a:solidFill>
                            <a:srgbClr val="00B050"/>
                          </a:solidFill>
                          <a:latin typeface="Cambria Math" panose="02040503050406030204" pitchFamily="18" charset="0"/>
                        </a:rPr>
                        <m:t>=</m:t>
                      </m:r>
                      <m:sSup>
                        <m:sSupPr>
                          <m:ctrlPr>
                            <a:rPr lang="de-DE" sz="6000" b="0" i="1" smtClean="0">
                              <a:solidFill>
                                <a:srgbClr val="00B050"/>
                              </a:solidFill>
                              <a:latin typeface="Cambria Math" panose="02040503050406030204" pitchFamily="18" charset="0"/>
                            </a:rPr>
                          </m:ctrlPr>
                        </m:sSupPr>
                        <m:e>
                          <m:r>
                            <a:rPr lang="de-DE" sz="6000" b="0" i="1" smtClean="0">
                              <a:solidFill>
                                <a:srgbClr val="00B050"/>
                              </a:solidFill>
                              <a:latin typeface="Cambria Math" panose="02040503050406030204" pitchFamily="18" charset="0"/>
                            </a:rPr>
                            <m:t>h</m:t>
                          </m:r>
                        </m:e>
                        <m:sup>
                          <m:r>
                            <a:rPr lang="de-DE" sz="6000" b="0" i="1" smtClean="0">
                              <a:solidFill>
                                <a:srgbClr val="00B050"/>
                              </a:solidFill>
                              <a:latin typeface="Cambria Math" panose="02040503050406030204" pitchFamily="18" charset="0"/>
                            </a:rPr>
                            <m:t>′</m:t>
                          </m:r>
                        </m:sup>
                      </m:sSup>
                      <m:r>
                        <a:rPr lang="de-DE" sz="6000" b="0" i="1" smtClean="0">
                          <a:solidFill>
                            <a:srgbClr val="00B050"/>
                          </a:solidFill>
                          <a:latin typeface="Cambria Math" panose="02040503050406030204" pitchFamily="18" charset="0"/>
                        </a:rPr>
                        <m:t>(</m:t>
                      </m:r>
                      <m:r>
                        <a:rPr lang="de-DE" sz="6000" b="0" i="1" smtClean="0">
                          <a:solidFill>
                            <a:srgbClr val="00B050"/>
                          </a:solidFill>
                          <a:latin typeface="Cambria Math" panose="02040503050406030204" pitchFamily="18" charset="0"/>
                        </a:rPr>
                        <m:t>𝑥</m:t>
                      </m:r>
                      <m:r>
                        <a:rPr lang="de-DE" sz="6000" b="0" i="1" smtClean="0">
                          <a:solidFill>
                            <a:srgbClr val="00B050"/>
                          </a:solidFill>
                          <a:latin typeface="Cambria Math" panose="02040503050406030204" pitchFamily="18" charset="0"/>
                        </a:rPr>
                        <m:t>)</m:t>
                      </m:r>
                    </m:oMath>
                  </m:oMathPara>
                </a14:m>
                <a:endParaRPr lang="en-GB" sz="6000" dirty="0">
                  <a:solidFill>
                    <a:srgbClr val="00B050"/>
                  </a:solidFill>
                </a:endParaRPr>
              </a:p>
            </p:txBody>
          </p:sp>
        </mc:Choice>
        <mc:Fallback xmlns="">
          <p:sp>
            <p:nvSpPr>
              <p:cNvPr id="34" name="TextBox 33">
                <a:extLst>
                  <a:ext uri="{FF2B5EF4-FFF2-40B4-BE49-F238E27FC236}">
                    <a16:creationId xmlns:a16="http://schemas.microsoft.com/office/drawing/2014/main" id="{E32EC538-D605-C341-BF4E-4A844A46457D}"/>
                  </a:ext>
                </a:extLst>
              </p:cNvPr>
              <p:cNvSpPr txBox="1">
                <a:spLocks noRot="1" noChangeAspect="1" noMove="1" noResize="1" noEditPoints="1" noAdjustHandles="1" noChangeArrowheads="1" noChangeShapeType="1" noTextEdit="1"/>
              </p:cNvSpPr>
              <p:nvPr/>
            </p:nvSpPr>
            <p:spPr>
              <a:xfrm>
                <a:off x="7667437" y="3955141"/>
                <a:ext cx="3905251" cy="1015663"/>
              </a:xfrm>
              <a:prstGeom prst="rect">
                <a:avLst/>
              </a:prstGeom>
              <a:blipFill>
                <a:blip r:embed="rId3"/>
                <a:stretch>
                  <a:fillRect t="-12346" b="-24691"/>
                </a:stretch>
              </a:blipFill>
            </p:spPr>
            <p:txBody>
              <a:bodyPr/>
              <a:lstStyle/>
              <a:p>
                <a:r>
                  <a:rPr lang="en-AT">
                    <a:noFill/>
                  </a:rPr>
                  <a:t> </a:t>
                </a:r>
              </a:p>
            </p:txBody>
          </p:sp>
        </mc:Fallback>
      </mc:AlternateContent>
      <p:sp>
        <p:nvSpPr>
          <p:cNvPr id="30" name="Slide Number Placeholder 29">
            <a:extLst>
              <a:ext uri="{FF2B5EF4-FFF2-40B4-BE49-F238E27FC236}">
                <a16:creationId xmlns:a16="http://schemas.microsoft.com/office/drawing/2014/main" id="{8E0D6D50-75A4-C546-852A-BF70AC2AB095}"/>
              </a:ext>
            </a:extLst>
          </p:cNvPr>
          <p:cNvSpPr>
            <a:spLocks noGrp="1"/>
          </p:cNvSpPr>
          <p:nvPr>
            <p:ph type="sldNum" sz="quarter" idx="12"/>
          </p:nvPr>
        </p:nvSpPr>
        <p:spPr/>
        <p:txBody>
          <a:bodyPr/>
          <a:lstStyle/>
          <a:p>
            <a:fld id="{AC1633F7-ACB1-754E-B76E-ED72C708EAF6}" type="slidenum">
              <a:rPr lang="en-AT" smtClean="0"/>
              <a:pPr/>
              <a:t>52</a:t>
            </a:fld>
            <a:endParaRPr lang="en-AT" dirty="0"/>
          </a:p>
        </p:txBody>
      </p:sp>
      <p:sp>
        <p:nvSpPr>
          <p:cNvPr id="33" name="Date Placeholder 32">
            <a:extLst>
              <a:ext uri="{FF2B5EF4-FFF2-40B4-BE49-F238E27FC236}">
                <a16:creationId xmlns:a16="http://schemas.microsoft.com/office/drawing/2014/main" id="{6C287655-D71A-AC0F-062F-6057F95279FE}"/>
              </a:ext>
            </a:extLst>
          </p:cNvPr>
          <p:cNvSpPr>
            <a:spLocks noGrp="1"/>
          </p:cNvSpPr>
          <p:nvPr>
            <p:ph type="dt" sz="half" idx="10"/>
          </p:nvPr>
        </p:nvSpPr>
        <p:spPr/>
        <p:txBody>
          <a:bodyPr/>
          <a:lstStyle/>
          <a:p>
            <a:fld id="{E53CEED9-1AC3-324E-86F1-775288EC491F}" type="datetime1">
              <a:rPr lang="en-US" smtClean="0"/>
              <a:t>5/26/23</a:t>
            </a:fld>
            <a:endParaRPr lang="en-GB"/>
          </a:p>
        </p:txBody>
      </p:sp>
    </p:spTree>
    <p:extLst>
      <p:ext uri="{BB962C8B-B14F-4D97-AF65-F5344CB8AC3E}">
        <p14:creationId xmlns:p14="http://schemas.microsoft.com/office/powerpoint/2010/main" val="27075477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4DA9A-0E56-5846-8D30-1992A24A766E}"/>
              </a:ext>
            </a:extLst>
          </p:cNvPr>
          <p:cNvSpPr>
            <a:spLocks noGrp="1"/>
          </p:cNvSpPr>
          <p:nvPr>
            <p:ph type="title"/>
          </p:nvPr>
        </p:nvSpPr>
        <p:spPr>
          <a:xfrm>
            <a:off x="709613" y="365126"/>
            <a:ext cx="10515600" cy="1325563"/>
          </a:xfrm>
        </p:spPr>
        <p:txBody>
          <a:bodyPr>
            <a:normAutofit/>
          </a:bodyPr>
          <a:lstStyle/>
          <a:p>
            <a:r>
              <a:rPr lang="en-AT" sz="7200" b="1" dirty="0"/>
              <a:t>A Loss Function</a:t>
            </a:r>
          </a:p>
        </p:txBody>
      </p:sp>
      <p:sp>
        <p:nvSpPr>
          <p:cNvPr id="4" name="Footer Placeholder 3">
            <a:extLst>
              <a:ext uri="{FF2B5EF4-FFF2-40B4-BE49-F238E27FC236}">
                <a16:creationId xmlns:a16="http://schemas.microsoft.com/office/drawing/2014/main" id="{BF4B43C6-86B5-144B-9040-4829B6385EE3}"/>
              </a:ext>
            </a:extLst>
          </p:cNvPr>
          <p:cNvSpPr>
            <a:spLocks noGrp="1"/>
          </p:cNvSpPr>
          <p:nvPr>
            <p:ph type="ftr" sz="quarter" idx="11"/>
          </p:nvPr>
        </p:nvSpPr>
        <p:spPr/>
        <p:txBody>
          <a:bodyPr/>
          <a:lstStyle/>
          <a:p>
            <a:r>
              <a:rPr lang="en-GB"/>
              <a:t>DI Dr.techn. Alexander Jung</a:t>
            </a:r>
            <a:endParaRPr lang="en-GB"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F9C0695-F168-374B-B8FB-2A626DA74747}"/>
                  </a:ext>
                </a:extLst>
              </p:cNvPr>
              <p:cNvSpPr txBox="1"/>
              <p:nvPr/>
            </p:nvSpPr>
            <p:spPr>
              <a:xfrm>
                <a:off x="7532420" y="1527512"/>
                <a:ext cx="3905251"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sz="6000" i="1" smtClean="0">
                              <a:solidFill>
                                <a:schemeClr val="accent2"/>
                              </a:solidFill>
                              <a:latin typeface="Cambria Math" panose="02040503050406030204" pitchFamily="18" charset="0"/>
                            </a:rPr>
                          </m:ctrlPr>
                        </m:accPr>
                        <m:e>
                          <m:r>
                            <a:rPr lang="de-DE" sz="6000" b="0" i="1" smtClean="0">
                              <a:solidFill>
                                <a:schemeClr val="accent2"/>
                              </a:solidFill>
                              <a:latin typeface="Cambria Math" panose="02040503050406030204" pitchFamily="18" charset="0"/>
                            </a:rPr>
                            <m:t>𝑦</m:t>
                          </m:r>
                        </m:e>
                      </m:acc>
                      <m:r>
                        <a:rPr lang="de-DE" sz="6000" b="0" i="1" smtClean="0">
                          <a:solidFill>
                            <a:schemeClr val="accent2"/>
                          </a:solidFill>
                          <a:latin typeface="Cambria Math" panose="02040503050406030204" pitchFamily="18" charset="0"/>
                        </a:rPr>
                        <m:t>=</m:t>
                      </m:r>
                      <m:r>
                        <a:rPr lang="de-DE" sz="6000" b="0" i="1" smtClean="0">
                          <a:solidFill>
                            <a:schemeClr val="accent2"/>
                          </a:solidFill>
                          <a:latin typeface="Cambria Math" panose="02040503050406030204" pitchFamily="18" charset="0"/>
                        </a:rPr>
                        <m:t>h</m:t>
                      </m:r>
                      <m:r>
                        <a:rPr lang="de-DE" sz="6000" b="0" i="1" smtClean="0">
                          <a:solidFill>
                            <a:schemeClr val="accent2"/>
                          </a:solidFill>
                          <a:latin typeface="Cambria Math" panose="02040503050406030204" pitchFamily="18" charset="0"/>
                        </a:rPr>
                        <m:t>(</m:t>
                      </m:r>
                      <m:r>
                        <a:rPr lang="de-DE" sz="6000" b="0" i="1" smtClean="0">
                          <a:solidFill>
                            <a:schemeClr val="accent2"/>
                          </a:solidFill>
                          <a:latin typeface="Cambria Math" panose="02040503050406030204" pitchFamily="18" charset="0"/>
                        </a:rPr>
                        <m:t>𝑥</m:t>
                      </m:r>
                      <m:r>
                        <a:rPr lang="de-DE" sz="6000" b="0" i="1" smtClean="0">
                          <a:solidFill>
                            <a:schemeClr val="accent2"/>
                          </a:solidFill>
                          <a:latin typeface="Cambria Math" panose="02040503050406030204" pitchFamily="18" charset="0"/>
                        </a:rPr>
                        <m:t>)</m:t>
                      </m:r>
                    </m:oMath>
                  </m:oMathPara>
                </a14:m>
                <a:endParaRPr lang="en-GB" sz="6000" dirty="0">
                  <a:solidFill>
                    <a:schemeClr val="accent2"/>
                  </a:solidFill>
                </a:endParaRPr>
              </a:p>
            </p:txBody>
          </p:sp>
        </mc:Choice>
        <mc:Fallback xmlns="">
          <p:sp>
            <p:nvSpPr>
              <p:cNvPr id="3" name="TextBox 2">
                <a:extLst>
                  <a:ext uri="{FF2B5EF4-FFF2-40B4-BE49-F238E27FC236}">
                    <a16:creationId xmlns:a16="http://schemas.microsoft.com/office/drawing/2014/main" id="{9F9C0695-F168-374B-B8FB-2A626DA74747}"/>
                  </a:ext>
                </a:extLst>
              </p:cNvPr>
              <p:cNvSpPr txBox="1">
                <a:spLocks noRot="1" noChangeAspect="1" noMove="1" noResize="1" noEditPoints="1" noAdjustHandles="1" noChangeArrowheads="1" noChangeShapeType="1" noTextEdit="1"/>
              </p:cNvSpPr>
              <p:nvPr/>
            </p:nvSpPr>
            <p:spPr>
              <a:xfrm>
                <a:off x="7532420" y="1527512"/>
                <a:ext cx="3905251" cy="1015663"/>
              </a:xfrm>
              <a:prstGeom prst="rect">
                <a:avLst/>
              </a:prstGeom>
              <a:blipFill>
                <a:blip r:embed="rId2"/>
                <a:stretch>
                  <a:fillRect t="-12346" b="-24691"/>
                </a:stretch>
              </a:blipFill>
            </p:spPr>
            <p:txBody>
              <a:bodyPr/>
              <a:lstStyle/>
              <a:p>
                <a:r>
                  <a:rPr lang="en-AT">
                    <a:noFill/>
                  </a:rPr>
                  <a:t> </a:t>
                </a:r>
              </a:p>
            </p:txBody>
          </p:sp>
        </mc:Fallback>
      </mc:AlternateContent>
      <p:cxnSp>
        <p:nvCxnSpPr>
          <p:cNvPr id="6" name="Straight Arrow Connector 5">
            <a:extLst>
              <a:ext uri="{FF2B5EF4-FFF2-40B4-BE49-F238E27FC236}">
                <a16:creationId xmlns:a16="http://schemas.microsoft.com/office/drawing/2014/main" id="{C2C78ED2-5B69-D642-AF78-79B98BD6957B}"/>
              </a:ext>
            </a:extLst>
          </p:cNvPr>
          <p:cNvCxnSpPr/>
          <p:nvPr/>
        </p:nvCxnSpPr>
        <p:spPr>
          <a:xfrm>
            <a:off x="1038074" y="5763134"/>
            <a:ext cx="8815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FF01C41-BC12-BE4E-9E83-5462196C9D0C}"/>
              </a:ext>
            </a:extLst>
          </p:cNvPr>
          <p:cNvCxnSpPr>
            <a:cxnSpLocks/>
          </p:cNvCxnSpPr>
          <p:nvPr/>
        </p:nvCxnSpPr>
        <p:spPr>
          <a:xfrm flipV="1">
            <a:off x="1205102" y="2405573"/>
            <a:ext cx="0" cy="367686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1A36329-F5B4-BF49-A58F-655E12ACD653}"/>
              </a:ext>
            </a:extLst>
          </p:cNvPr>
          <p:cNvSpPr txBox="1"/>
          <p:nvPr/>
        </p:nvSpPr>
        <p:spPr>
          <a:xfrm>
            <a:off x="9934970" y="5497666"/>
            <a:ext cx="1391599" cy="584775"/>
          </a:xfrm>
          <a:prstGeom prst="rect">
            <a:avLst/>
          </a:prstGeom>
          <a:noFill/>
        </p:spPr>
        <p:txBody>
          <a:bodyPr wrap="none" rtlCol="0">
            <a:spAutoFit/>
          </a:bodyPr>
          <a:lstStyle/>
          <a:p>
            <a:r>
              <a:rPr lang="en-GB" sz="3200" dirty="0"/>
              <a:t>f</a:t>
            </a:r>
            <a:r>
              <a:rPr lang="en-AT" sz="3200" dirty="0"/>
              <a:t>eature</a:t>
            </a:r>
          </a:p>
        </p:txBody>
      </p:sp>
      <p:sp>
        <p:nvSpPr>
          <p:cNvPr id="9" name="TextBox 8">
            <a:extLst>
              <a:ext uri="{FF2B5EF4-FFF2-40B4-BE49-F238E27FC236}">
                <a16:creationId xmlns:a16="http://schemas.microsoft.com/office/drawing/2014/main" id="{90BDE1AC-EED5-104B-BCF5-A0B0D37A2E1D}"/>
              </a:ext>
            </a:extLst>
          </p:cNvPr>
          <p:cNvSpPr txBox="1"/>
          <p:nvPr/>
        </p:nvSpPr>
        <p:spPr>
          <a:xfrm>
            <a:off x="709613" y="1830884"/>
            <a:ext cx="1083951" cy="584775"/>
          </a:xfrm>
          <a:prstGeom prst="rect">
            <a:avLst/>
          </a:prstGeom>
          <a:noFill/>
        </p:spPr>
        <p:txBody>
          <a:bodyPr wrap="none" rtlCol="0">
            <a:spAutoFit/>
          </a:bodyPr>
          <a:lstStyle/>
          <a:p>
            <a:r>
              <a:rPr lang="en-GB" sz="3200" dirty="0"/>
              <a:t>l</a:t>
            </a:r>
            <a:r>
              <a:rPr lang="en-AT" sz="3200" dirty="0"/>
              <a:t>abel </a:t>
            </a:r>
          </a:p>
        </p:txBody>
      </p:sp>
      <p:sp>
        <p:nvSpPr>
          <p:cNvPr id="13" name="Oval 12">
            <a:extLst>
              <a:ext uri="{FF2B5EF4-FFF2-40B4-BE49-F238E27FC236}">
                <a16:creationId xmlns:a16="http://schemas.microsoft.com/office/drawing/2014/main" id="{83749CB2-552A-BC4F-ADE8-E2AF8585D134}"/>
              </a:ext>
            </a:extLst>
          </p:cNvPr>
          <p:cNvSpPr/>
          <p:nvPr/>
        </p:nvSpPr>
        <p:spPr>
          <a:xfrm>
            <a:off x="2766963" y="2309245"/>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31" name="Straight Connector 30">
            <a:extLst>
              <a:ext uri="{FF2B5EF4-FFF2-40B4-BE49-F238E27FC236}">
                <a16:creationId xmlns:a16="http://schemas.microsoft.com/office/drawing/2014/main" id="{5805471F-7B2A-444B-9757-E2A58A8F6AB0}"/>
              </a:ext>
            </a:extLst>
          </p:cNvPr>
          <p:cNvCxnSpPr>
            <a:cxnSpLocks/>
          </p:cNvCxnSpPr>
          <p:nvPr/>
        </p:nvCxnSpPr>
        <p:spPr>
          <a:xfrm flipV="1">
            <a:off x="810210" y="2552614"/>
            <a:ext cx="9124760" cy="2707603"/>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Slide Number Placeholder 29">
            <a:extLst>
              <a:ext uri="{FF2B5EF4-FFF2-40B4-BE49-F238E27FC236}">
                <a16:creationId xmlns:a16="http://schemas.microsoft.com/office/drawing/2014/main" id="{8E0D6D50-75A4-C546-852A-BF70AC2AB095}"/>
              </a:ext>
            </a:extLst>
          </p:cNvPr>
          <p:cNvSpPr>
            <a:spLocks noGrp="1"/>
          </p:cNvSpPr>
          <p:nvPr>
            <p:ph type="sldNum" sz="quarter" idx="12"/>
          </p:nvPr>
        </p:nvSpPr>
        <p:spPr/>
        <p:txBody>
          <a:bodyPr/>
          <a:lstStyle/>
          <a:p>
            <a:fld id="{AC1633F7-ACB1-754E-B76E-ED72C708EAF6}" type="slidenum">
              <a:rPr lang="en-AT" smtClean="0"/>
              <a:pPr/>
              <a:t>53</a:t>
            </a:fld>
            <a:endParaRPr lang="en-AT" dirty="0"/>
          </a:p>
        </p:txBody>
      </p:sp>
      <p:sp>
        <p:nvSpPr>
          <p:cNvPr id="5" name="TextBox 4">
            <a:extLst>
              <a:ext uri="{FF2B5EF4-FFF2-40B4-BE49-F238E27FC236}">
                <a16:creationId xmlns:a16="http://schemas.microsoft.com/office/drawing/2014/main" id="{FC517E70-8275-6542-8A99-8A16D3DF92B5}"/>
              </a:ext>
            </a:extLst>
          </p:cNvPr>
          <p:cNvSpPr txBox="1"/>
          <p:nvPr/>
        </p:nvSpPr>
        <p:spPr>
          <a:xfrm>
            <a:off x="4605730" y="4160382"/>
            <a:ext cx="7181581" cy="1200329"/>
          </a:xfrm>
          <a:prstGeom prst="rect">
            <a:avLst/>
          </a:prstGeom>
          <a:noFill/>
        </p:spPr>
        <p:txBody>
          <a:bodyPr wrap="none" rtlCol="0">
            <a:spAutoFit/>
          </a:bodyPr>
          <a:lstStyle/>
          <a:p>
            <a:r>
              <a:rPr lang="en-GB" sz="2400" dirty="0"/>
              <a:t>quantitative measure of prediction error obtained </a:t>
            </a:r>
          </a:p>
          <a:p>
            <a:r>
              <a:rPr lang="en-GB" sz="2400" dirty="0"/>
              <a:t>when using hypothesis h to predict label y’ of datapoint </a:t>
            </a:r>
          </a:p>
          <a:p>
            <a:r>
              <a:rPr lang="en-GB" sz="2400" dirty="0"/>
              <a:t>with feature x’  </a:t>
            </a:r>
          </a:p>
        </p:txBody>
      </p:sp>
      <p:cxnSp>
        <p:nvCxnSpPr>
          <p:cNvPr id="35" name="Straight Arrow Connector 34">
            <a:extLst>
              <a:ext uri="{FF2B5EF4-FFF2-40B4-BE49-F238E27FC236}">
                <a16:creationId xmlns:a16="http://schemas.microsoft.com/office/drawing/2014/main" id="{C4AAC804-576D-7A45-BD77-E79521FAC8EB}"/>
              </a:ext>
            </a:extLst>
          </p:cNvPr>
          <p:cNvCxnSpPr>
            <a:stCxn id="13" idx="4"/>
          </p:cNvCxnSpPr>
          <p:nvPr/>
        </p:nvCxnSpPr>
        <p:spPr>
          <a:xfrm>
            <a:off x="2905416" y="2594995"/>
            <a:ext cx="0" cy="1994590"/>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1840840-6B69-AF45-B20E-0D6595581715}"/>
              </a:ext>
            </a:extLst>
          </p:cNvPr>
          <p:cNvSpPr txBox="1"/>
          <p:nvPr/>
        </p:nvSpPr>
        <p:spPr>
          <a:xfrm>
            <a:off x="2763725" y="1742955"/>
            <a:ext cx="1089337" cy="584775"/>
          </a:xfrm>
          <a:prstGeom prst="rect">
            <a:avLst/>
          </a:prstGeom>
          <a:noFill/>
        </p:spPr>
        <p:txBody>
          <a:bodyPr wrap="none" rtlCol="0">
            <a:spAutoFit/>
          </a:bodyPr>
          <a:lstStyle/>
          <a:p>
            <a:r>
              <a:rPr lang="en-GB" sz="3200" dirty="0"/>
              <a:t>(</a:t>
            </a:r>
            <a:r>
              <a:rPr lang="en-GB" sz="3200" dirty="0" err="1"/>
              <a:t>x’,y</a:t>
            </a:r>
            <a:r>
              <a:rPr lang="en-GB" sz="3200" dirty="0"/>
              <a:t>’)</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2E4B8EA-AB1C-0040-B185-73EAD452059A}"/>
                  </a:ext>
                </a:extLst>
              </p:cNvPr>
              <p:cNvSpPr txBox="1"/>
              <p:nvPr/>
            </p:nvSpPr>
            <p:spPr>
              <a:xfrm>
                <a:off x="3214608" y="2920891"/>
                <a:ext cx="194604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2800" b="0" i="1" smtClean="0">
                          <a:latin typeface="Cambria Math" panose="02040503050406030204" pitchFamily="18" charset="0"/>
                        </a:rPr>
                        <m:t>𝐿</m:t>
                      </m:r>
                      <m:r>
                        <a:rPr lang="de-DE" sz="2800" b="0" i="1" smtClean="0">
                          <a:latin typeface="Cambria Math" panose="02040503050406030204" pitchFamily="18" charset="0"/>
                        </a:rPr>
                        <m:t>(</m:t>
                      </m:r>
                      <m:d>
                        <m:dPr>
                          <m:ctrlPr>
                            <a:rPr lang="de-DE" sz="2800" b="0" i="1" smtClean="0">
                              <a:latin typeface="Cambria Math" panose="02040503050406030204" pitchFamily="18" charset="0"/>
                            </a:rPr>
                          </m:ctrlPr>
                        </m:dPr>
                        <m:e>
                          <m:r>
                            <a:rPr lang="de-DE" sz="2800" b="0" i="1" smtClean="0">
                              <a:latin typeface="Cambria Math" panose="02040503050406030204" pitchFamily="18" charset="0"/>
                            </a:rPr>
                            <m:t>𝑥</m:t>
                          </m:r>
                          <m:r>
                            <a:rPr lang="de-DE" sz="2800" b="0" i="1" smtClean="0">
                              <a:latin typeface="Cambria Math" panose="02040503050406030204" pitchFamily="18" charset="0"/>
                            </a:rPr>
                            <m:t>′,</m:t>
                          </m:r>
                          <m:r>
                            <a:rPr lang="de-DE" sz="2800" b="0" i="1" smtClean="0">
                              <a:latin typeface="Cambria Math" panose="02040503050406030204" pitchFamily="18" charset="0"/>
                            </a:rPr>
                            <m:t>𝑦</m:t>
                          </m:r>
                          <m:r>
                            <a:rPr lang="de-DE" sz="2800" b="0" i="1" smtClean="0">
                              <a:latin typeface="Cambria Math" panose="02040503050406030204" pitchFamily="18" charset="0"/>
                            </a:rPr>
                            <m:t>′</m:t>
                          </m:r>
                        </m:e>
                      </m:d>
                      <m:r>
                        <a:rPr lang="de-DE" sz="2800" b="0" i="1" smtClean="0">
                          <a:latin typeface="Cambria Math" panose="02040503050406030204" pitchFamily="18" charset="0"/>
                        </a:rPr>
                        <m:t>;</m:t>
                      </m:r>
                      <m:r>
                        <a:rPr lang="de-DE" sz="2800" b="0" i="1" smtClean="0">
                          <a:latin typeface="Cambria Math" panose="02040503050406030204" pitchFamily="18" charset="0"/>
                        </a:rPr>
                        <m:t>h</m:t>
                      </m:r>
                      <m:r>
                        <a:rPr lang="de-DE" sz="2800" b="0" i="1" smtClean="0">
                          <a:latin typeface="Cambria Math" panose="02040503050406030204" pitchFamily="18" charset="0"/>
                        </a:rPr>
                        <m:t>)</m:t>
                      </m:r>
                    </m:oMath>
                  </m:oMathPara>
                </a14:m>
                <a:endParaRPr lang="en-GB" sz="2800" dirty="0"/>
              </a:p>
            </p:txBody>
          </p:sp>
        </mc:Choice>
        <mc:Fallback xmlns="">
          <p:sp>
            <p:nvSpPr>
              <p:cNvPr id="37" name="TextBox 36">
                <a:extLst>
                  <a:ext uri="{FF2B5EF4-FFF2-40B4-BE49-F238E27FC236}">
                    <a16:creationId xmlns:a16="http://schemas.microsoft.com/office/drawing/2014/main" id="{42E4B8EA-AB1C-0040-B185-73EAD452059A}"/>
                  </a:ext>
                </a:extLst>
              </p:cNvPr>
              <p:cNvSpPr txBox="1">
                <a:spLocks noRot="1" noChangeAspect="1" noMove="1" noResize="1" noEditPoints="1" noAdjustHandles="1" noChangeArrowheads="1" noChangeShapeType="1" noTextEdit="1"/>
              </p:cNvSpPr>
              <p:nvPr/>
            </p:nvSpPr>
            <p:spPr>
              <a:xfrm>
                <a:off x="3214608" y="2920891"/>
                <a:ext cx="1946046" cy="430887"/>
              </a:xfrm>
              <a:prstGeom prst="rect">
                <a:avLst/>
              </a:prstGeom>
              <a:blipFill>
                <a:blip r:embed="rId3"/>
                <a:stretch>
                  <a:fillRect l="-3226" t="-2857" r="-5806" b="-34286"/>
                </a:stretch>
              </a:blipFill>
            </p:spPr>
            <p:txBody>
              <a:bodyPr/>
              <a:lstStyle/>
              <a:p>
                <a:r>
                  <a:rPr lang="en-AT">
                    <a:noFill/>
                  </a:rPr>
                  <a:t> </a:t>
                </a:r>
              </a:p>
            </p:txBody>
          </p:sp>
        </mc:Fallback>
      </mc:AlternateContent>
      <p:sp>
        <p:nvSpPr>
          <p:cNvPr id="11" name="Date Placeholder 10">
            <a:extLst>
              <a:ext uri="{FF2B5EF4-FFF2-40B4-BE49-F238E27FC236}">
                <a16:creationId xmlns:a16="http://schemas.microsoft.com/office/drawing/2014/main" id="{9182B8E0-0DD0-DDA9-57DC-519D572BD02B}"/>
              </a:ext>
            </a:extLst>
          </p:cNvPr>
          <p:cNvSpPr>
            <a:spLocks noGrp="1"/>
          </p:cNvSpPr>
          <p:nvPr>
            <p:ph type="dt" sz="half" idx="10"/>
          </p:nvPr>
        </p:nvSpPr>
        <p:spPr/>
        <p:txBody>
          <a:bodyPr/>
          <a:lstStyle/>
          <a:p>
            <a:fld id="{539D5FF4-4766-DD4A-9412-0AB06C7BADF2}" type="datetime1">
              <a:rPr lang="en-US" smtClean="0"/>
              <a:t>5/26/23</a:t>
            </a:fld>
            <a:endParaRPr lang="en-GB"/>
          </a:p>
        </p:txBody>
      </p:sp>
    </p:spTree>
    <p:extLst>
      <p:ext uri="{BB962C8B-B14F-4D97-AF65-F5344CB8AC3E}">
        <p14:creationId xmlns:p14="http://schemas.microsoft.com/office/powerpoint/2010/main" val="27305051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88D26-A191-844A-91FE-8A1C1B18C389}"/>
              </a:ext>
            </a:extLst>
          </p:cNvPr>
          <p:cNvSpPr>
            <a:spLocks noGrp="1"/>
          </p:cNvSpPr>
          <p:nvPr>
            <p:ph type="title"/>
          </p:nvPr>
        </p:nvSpPr>
        <p:spPr/>
        <p:txBody>
          <a:bodyPr>
            <a:normAutofit/>
          </a:bodyPr>
          <a:lstStyle/>
          <a:p>
            <a:r>
              <a:rPr lang="en-US" sz="6000" b="1" dirty="0"/>
              <a:t>The Squared Error Loss</a:t>
            </a:r>
          </a:p>
        </p:txBody>
      </p:sp>
      <p:cxnSp>
        <p:nvCxnSpPr>
          <p:cNvPr id="6" name="Straight Arrow Connector 5">
            <a:extLst>
              <a:ext uri="{FF2B5EF4-FFF2-40B4-BE49-F238E27FC236}">
                <a16:creationId xmlns:a16="http://schemas.microsoft.com/office/drawing/2014/main" id="{E869D0F0-D926-6A4B-9C0E-066256A74BC7}"/>
              </a:ext>
            </a:extLst>
          </p:cNvPr>
          <p:cNvCxnSpPr>
            <a:cxnSpLocks/>
          </p:cNvCxnSpPr>
          <p:nvPr/>
        </p:nvCxnSpPr>
        <p:spPr>
          <a:xfrm flipH="1" flipV="1">
            <a:off x="5372450" y="2202092"/>
            <a:ext cx="6471" cy="3484006"/>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Freeform 11">
            <a:extLst>
              <a:ext uri="{FF2B5EF4-FFF2-40B4-BE49-F238E27FC236}">
                <a16:creationId xmlns:a16="http://schemas.microsoft.com/office/drawing/2014/main" id="{9DEA8663-715C-3B41-90DE-C5CD83272A98}"/>
              </a:ext>
            </a:extLst>
          </p:cNvPr>
          <p:cNvSpPr/>
          <p:nvPr/>
        </p:nvSpPr>
        <p:spPr>
          <a:xfrm>
            <a:off x="2792730" y="2202092"/>
            <a:ext cx="5334000" cy="3341458"/>
          </a:xfrm>
          <a:custGeom>
            <a:avLst/>
            <a:gdLst>
              <a:gd name="connsiteX0" fmla="*/ 0 w 5334000"/>
              <a:gd name="connsiteY0" fmla="*/ 533400 h 3341458"/>
              <a:gd name="connsiteX1" fmla="*/ 2667000 w 5334000"/>
              <a:gd name="connsiteY1" fmla="*/ 3337560 h 3341458"/>
              <a:gd name="connsiteX2" fmla="*/ 5334000 w 5334000"/>
              <a:gd name="connsiteY2" fmla="*/ 0 h 3341458"/>
            </a:gdLst>
            <a:ahLst/>
            <a:cxnLst>
              <a:cxn ang="0">
                <a:pos x="connsiteX0" y="connsiteY0"/>
              </a:cxn>
              <a:cxn ang="0">
                <a:pos x="connsiteX1" y="connsiteY1"/>
              </a:cxn>
              <a:cxn ang="0">
                <a:pos x="connsiteX2" y="connsiteY2"/>
              </a:cxn>
            </a:cxnLst>
            <a:rect l="l" t="t" r="r" b="b"/>
            <a:pathLst>
              <a:path w="5334000" h="3341458">
                <a:moveTo>
                  <a:pt x="0" y="533400"/>
                </a:moveTo>
                <a:cubicBezTo>
                  <a:pt x="889000" y="1979930"/>
                  <a:pt x="1778000" y="3426460"/>
                  <a:pt x="2667000" y="3337560"/>
                </a:cubicBezTo>
                <a:cubicBezTo>
                  <a:pt x="3556000" y="3248660"/>
                  <a:pt x="4445000" y="1624330"/>
                  <a:pt x="5334000" y="0"/>
                </a:cubicBezTo>
              </a:path>
            </a:pathLst>
          </a:cu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72B05357-C835-0E4B-AB23-8DE7765EA6B9}"/>
                  </a:ext>
                </a:extLst>
              </p:cNvPr>
              <p:cNvSpPr/>
              <p:nvPr/>
            </p:nvSpPr>
            <p:spPr>
              <a:xfrm>
                <a:off x="4136996" y="1555760"/>
                <a:ext cx="2839818"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600" i="1" dirty="0" smtClean="0">
                          <a:latin typeface="Cambria Math" panose="02040503050406030204" pitchFamily="18" charset="0"/>
                        </a:rPr>
                        <m:t> </m:t>
                      </m:r>
                      <m:sSup>
                        <m:sSupPr>
                          <m:ctrlPr>
                            <a:rPr lang="en-US" sz="3600" i="1" dirty="0" smtClean="0">
                              <a:latin typeface="Cambria Math" panose="02040503050406030204" pitchFamily="18" charset="0"/>
                            </a:rPr>
                          </m:ctrlPr>
                        </m:sSupPr>
                        <m:e>
                          <m:r>
                            <a:rPr lang="de-DE" sz="3600" b="0" i="1" dirty="0" smtClean="0">
                              <a:latin typeface="Cambria Math" panose="02040503050406030204" pitchFamily="18" charset="0"/>
                            </a:rPr>
                            <m:t>𝐿</m:t>
                          </m:r>
                          <m:r>
                            <a:rPr lang="de-DE" sz="3600" b="0" i="1" dirty="0" smtClean="0">
                              <a:latin typeface="Cambria Math" panose="02040503050406030204" pitchFamily="18" charset="0"/>
                            </a:rPr>
                            <m:t>  </m:t>
                          </m:r>
                          <m:r>
                            <m:rPr>
                              <m:nor/>
                            </m:rPr>
                            <a:rPr lang="de-DE" sz="3600" b="0" i="0" dirty="0" smtClean="0"/>
                            <m:t>:= </m:t>
                          </m:r>
                          <m:d>
                            <m:dPr>
                              <m:ctrlPr>
                                <a:rPr lang="en-US" sz="3600" i="1" dirty="0">
                                  <a:latin typeface="Cambria Math" panose="02040503050406030204" pitchFamily="18" charset="0"/>
                                </a:rPr>
                              </m:ctrlPr>
                            </m:dPr>
                            <m:e>
                              <m:acc>
                                <m:accPr>
                                  <m:chr m:val="̂"/>
                                  <m:ctrlPr>
                                    <a:rPr lang="en-US" sz="3600" i="1">
                                      <a:latin typeface="Cambria Math" panose="02040503050406030204" pitchFamily="18" charset="0"/>
                                    </a:rPr>
                                  </m:ctrlPr>
                                </m:accPr>
                                <m:e>
                                  <m:r>
                                    <a:rPr lang="de-AT" sz="3600" i="1">
                                      <a:latin typeface="Cambria Math" panose="02040503050406030204" pitchFamily="18" charset="0"/>
                                    </a:rPr>
                                    <m:t>𝑦</m:t>
                                  </m:r>
                                </m:e>
                              </m:acc>
                              <m:r>
                                <a:rPr lang="de-AT" sz="3600" i="1">
                                  <a:latin typeface="Cambria Math" panose="02040503050406030204" pitchFamily="18" charset="0"/>
                                </a:rPr>
                                <m:t>−</m:t>
                              </m:r>
                              <m:r>
                                <a:rPr lang="de-AT" sz="3600" i="1">
                                  <a:latin typeface="Cambria Math" panose="02040503050406030204" pitchFamily="18" charset="0"/>
                                </a:rPr>
                                <m:t>𝑦</m:t>
                              </m:r>
                            </m:e>
                          </m:d>
                        </m:e>
                        <m:sup>
                          <m:r>
                            <a:rPr lang="de-AT" sz="3600" b="0" i="1" dirty="0" smtClean="0">
                              <a:latin typeface="Cambria Math" panose="02040503050406030204" pitchFamily="18" charset="0"/>
                            </a:rPr>
                            <m:t>2</m:t>
                          </m:r>
                        </m:sup>
                      </m:sSup>
                    </m:oMath>
                  </m:oMathPara>
                </a14:m>
                <a:endParaRPr lang="en-US" sz="3600" dirty="0"/>
              </a:p>
            </p:txBody>
          </p:sp>
        </mc:Choice>
        <mc:Fallback xmlns="">
          <p:sp>
            <p:nvSpPr>
              <p:cNvPr id="3" name="Rectangle 2">
                <a:extLst>
                  <a:ext uri="{FF2B5EF4-FFF2-40B4-BE49-F238E27FC236}">
                    <a16:creationId xmlns:a16="http://schemas.microsoft.com/office/drawing/2014/main" id="{72B05357-C835-0E4B-AB23-8DE7765EA6B9}"/>
                  </a:ext>
                </a:extLst>
              </p:cNvPr>
              <p:cNvSpPr>
                <a:spLocks noRot="1" noChangeAspect="1" noMove="1" noResize="1" noEditPoints="1" noAdjustHandles="1" noChangeArrowheads="1" noChangeShapeType="1" noTextEdit="1"/>
              </p:cNvSpPr>
              <p:nvPr/>
            </p:nvSpPr>
            <p:spPr>
              <a:xfrm>
                <a:off x="4136996" y="1555760"/>
                <a:ext cx="2839818" cy="646331"/>
              </a:xfrm>
              <a:prstGeom prst="rect">
                <a:avLst/>
              </a:prstGeom>
              <a:blipFill>
                <a:blip r:embed="rId2"/>
                <a:stretch>
                  <a:fillRect l="-3111" t="-11538" b="-28846"/>
                </a:stretch>
              </a:blipFill>
            </p:spPr>
            <p:txBody>
              <a:bodyPr/>
              <a:lstStyle/>
              <a:p>
                <a:r>
                  <a:rPr lang="en-AT">
                    <a:noFill/>
                  </a:rPr>
                  <a:t> </a:t>
                </a:r>
              </a:p>
            </p:txBody>
          </p:sp>
        </mc:Fallback>
      </mc:AlternateContent>
      <p:cxnSp>
        <p:nvCxnSpPr>
          <p:cNvPr id="8" name="Straight Arrow Connector 7">
            <a:extLst>
              <a:ext uri="{FF2B5EF4-FFF2-40B4-BE49-F238E27FC236}">
                <a16:creationId xmlns:a16="http://schemas.microsoft.com/office/drawing/2014/main" id="{778806EA-11E1-6E42-80E5-B9DFADEFD82B}"/>
              </a:ext>
            </a:extLst>
          </p:cNvPr>
          <p:cNvCxnSpPr>
            <a:cxnSpLocks/>
          </p:cNvCxnSpPr>
          <p:nvPr/>
        </p:nvCxnSpPr>
        <p:spPr>
          <a:xfrm>
            <a:off x="1084521" y="5543550"/>
            <a:ext cx="9505507"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FC6C719-B50C-6D4D-9B40-954FE4281CB5}"/>
                  </a:ext>
                </a:extLst>
              </p:cNvPr>
              <p:cNvSpPr txBox="1"/>
              <p:nvPr/>
            </p:nvSpPr>
            <p:spPr>
              <a:xfrm>
                <a:off x="7154475" y="5615844"/>
                <a:ext cx="4861716" cy="646331"/>
              </a:xfrm>
              <a:prstGeom prst="rect">
                <a:avLst/>
              </a:prstGeom>
              <a:noFill/>
            </p:spPr>
            <p:txBody>
              <a:bodyPr wrap="none" rtlCol="0">
                <a:spAutoFit/>
              </a:bodyPr>
              <a:lstStyle/>
              <a:p>
                <a:r>
                  <a:rPr lang="en-US" sz="3600" dirty="0"/>
                  <a:t>predicted label </a:t>
                </a:r>
                <a14:m>
                  <m:oMath xmlns:m="http://schemas.openxmlformats.org/officeDocument/2006/math">
                    <m:acc>
                      <m:accPr>
                        <m:chr m:val="̂"/>
                        <m:ctrlPr>
                          <a:rPr lang="en-US" sz="3600" i="1">
                            <a:latin typeface="Cambria Math" panose="02040503050406030204" pitchFamily="18" charset="0"/>
                          </a:rPr>
                        </m:ctrlPr>
                      </m:accPr>
                      <m:e>
                        <m:r>
                          <a:rPr lang="de-AT" sz="3600" i="1">
                            <a:latin typeface="Cambria Math" panose="02040503050406030204" pitchFamily="18" charset="0"/>
                          </a:rPr>
                          <m:t>𝑦</m:t>
                        </m:r>
                      </m:e>
                    </m:acc>
                    <m:r>
                      <a:rPr lang="de-DE" sz="3600" b="0" i="1" smtClean="0">
                        <a:latin typeface="Cambria Math" panose="02040503050406030204" pitchFamily="18" charset="0"/>
                      </a:rPr>
                      <m:t>=</m:t>
                    </m:r>
                    <m:r>
                      <a:rPr lang="de-DE" sz="3600" b="0" i="1" smtClean="0">
                        <a:latin typeface="Cambria Math" panose="02040503050406030204" pitchFamily="18" charset="0"/>
                      </a:rPr>
                      <m:t>h</m:t>
                    </m:r>
                    <m:r>
                      <a:rPr lang="de-DE" sz="3600" b="0" i="1" smtClean="0">
                        <a:latin typeface="Cambria Math" panose="02040503050406030204" pitchFamily="18" charset="0"/>
                      </a:rPr>
                      <m:t>(</m:t>
                    </m:r>
                    <m:r>
                      <a:rPr lang="de-DE" sz="3600" b="0" i="1" smtClean="0">
                        <a:latin typeface="Cambria Math" panose="02040503050406030204" pitchFamily="18" charset="0"/>
                      </a:rPr>
                      <m:t>𝑥</m:t>
                    </m:r>
                    <m:r>
                      <a:rPr lang="de-DE" sz="3600" b="0" i="1" smtClean="0">
                        <a:latin typeface="Cambria Math" panose="02040503050406030204" pitchFamily="18" charset="0"/>
                      </a:rPr>
                      <m:t>)</m:t>
                    </m:r>
                  </m:oMath>
                </a14:m>
                <a:endParaRPr lang="en-US" sz="3600" dirty="0"/>
              </a:p>
            </p:txBody>
          </p:sp>
        </mc:Choice>
        <mc:Fallback xmlns="">
          <p:sp>
            <p:nvSpPr>
              <p:cNvPr id="9" name="TextBox 8">
                <a:extLst>
                  <a:ext uri="{FF2B5EF4-FFF2-40B4-BE49-F238E27FC236}">
                    <a16:creationId xmlns:a16="http://schemas.microsoft.com/office/drawing/2014/main" id="{3FC6C719-B50C-6D4D-9B40-954FE4281CB5}"/>
                  </a:ext>
                </a:extLst>
              </p:cNvPr>
              <p:cNvSpPr txBox="1">
                <a:spLocks noRot="1" noChangeAspect="1" noMove="1" noResize="1" noEditPoints="1" noAdjustHandles="1" noChangeArrowheads="1" noChangeShapeType="1" noTextEdit="1"/>
              </p:cNvSpPr>
              <p:nvPr/>
            </p:nvSpPr>
            <p:spPr>
              <a:xfrm>
                <a:off x="7154475" y="5615844"/>
                <a:ext cx="4861716" cy="646331"/>
              </a:xfrm>
              <a:prstGeom prst="rect">
                <a:avLst/>
              </a:prstGeom>
              <a:blipFill>
                <a:blip r:embed="rId3"/>
                <a:stretch>
                  <a:fillRect l="-3906" t="-15686" r="-1302" b="-35294"/>
                </a:stretch>
              </a:blipFill>
            </p:spPr>
            <p:txBody>
              <a:bodyPr/>
              <a:lstStyle/>
              <a:p>
                <a:r>
                  <a:rPr lang="en-AT">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25C0AF3-83CA-5B4E-A818-D2C50CD18454}"/>
                  </a:ext>
                </a:extLst>
              </p:cNvPr>
              <p:cNvSpPr txBox="1"/>
              <p:nvPr/>
            </p:nvSpPr>
            <p:spPr>
              <a:xfrm>
                <a:off x="5099774" y="5620018"/>
                <a:ext cx="545353"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AT" sz="3200" i="1" smtClean="0">
                          <a:latin typeface="Cambria Math" panose="02040503050406030204" pitchFamily="18" charset="0"/>
                        </a:rPr>
                        <m:t>𝑦</m:t>
                      </m:r>
                    </m:oMath>
                  </m:oMathPara>
                </a14:m>
                <a:endParaRPr lang="en-GB" sz="3200" dirty="0"/>
              </a:p>
            </p:txBody>
          </p:sp>
        </mc:Choice>
        <mc:Fallback xmlns="">
          <p:sp>
            <p:nvSpPr>
              <p:cNvPr id="16" name="TextBox 15">
                <a:extLst>
                  <a:ext uri="{FF2B5EF4-FFF2-40B4-BE49-F238E27FC236}">
                    <a16:creationId xmlns:a16="http://schemas.microsoft.com/office/drawing/2014/main" id="{925C0AF3-83CA-5B4E-A818-D2C50CD18454}"/>
                  </a:ext>
                </a:extLst>
              </p:cNvPr>
              <p:cNvSpPr txBox="1">
                <a:spLocks noRot="1" noChangeAspect="1" noMove="1" noResize="1" noEditPoints="1" noAdjustHandles="1" noChangeArrowheads="1" noChangeShapeType="1" noTextEdit="1"/>
              </p:cNvSpPr>
              <p:nvPr/>
            </p:nvSpPr>
            <p:spPr>
              <a:xfrm>
                <a:off x="5099774" y="5620018"/>
                <a:ext cx="545353" cy="584775"/>
              </a:xfrm>
              <a:prstGeom prst="rect">
                <a:avLst/>
              </a:prstGeom>
              <a:blipFill>
                <a:blip r:embed="rId4"/>
                <a:stretch>
                  <a:fillRect b="-12766"/>
                </a:stretch>
              </a:blipFill>
            </p:spPr>
            <p:txBody>
              <a:bodyPr/>
              <a:lstStyle/>
              <a:p>
                <a:r>
                  <a:rPr lang="en-AT">
                    <a:noFill/>
                  </a:rPr>
                  <a:t> </a:t>
                </a:r>
              </a:p>
            </p:txBody>
          </p:sp>
        </mc:Fallback>
      </mc:AlternateContent>
      <p:sp>
        <p:nvSpPr>
          <p:cNvPr id="4" name="Footer Placeholder 3">
            <a:extLst>
              <a:ext uri="{FF2B5EF4-FFF2-40B4-BE49-F238E27FC236}">
                <a16:creationId xmlns:a16="http://schemas.microsoft.com/office/drawing/2014/main" id="{BE0EB864-14C6-1D44-9155-B5A0EA4735E8}"/>
              </a:ext>
            </a:extLst>
          </p:cNvPr>
          <p:cNvSpPr>
            <a:spLocks noGrp="1"/>
          </p:cNvSpPr>
          <p:nvPr>
            <p:ph type="ftr" sz="quarter" idx="11"/>
          </p:nvPr>
        </p:nvSpPr>
        <p:spPr/>
        <p:txBody>
          <a:bodyPr/>
          <a:lstStyle/>
          <a:p>
            <a:r>
              <a:rPr lang="en-GB"/>
              <a:t>DI Dr.techn. Alexander Jung</a:t>
            </a:r>
            <a:endParaRPr lang="en-GB" dirty="0"/>
          </a:p>
        </p:txBody>
      </p:sp>
      <p:sp>
        <p:nvSpPr>
          <p:cNvPr id="5" name="Slide Number Placeholder 4">
            <a:extLst>
              <a:ext uri="{FF2B5EF4-FFF2-40B4-BE49-F238E27FC236}">
                <a16:creationId xmlns:a16="http://schemas.microsoft.com/office/drawing/2014/main" id="{EAF2A2A6-972C-CA48-95E8-3D932B1313AB}"/>
              </a:ext>
            </a:extLst>
          </p:cNvPr>
          <p:cNvSpPr>
            <a:spLocks noGrp="1"/>
          </p:cNvSpPr>
          <p:nvPr>
            <p:ph type="sldNum" sz="quarter" idx="12"/>
          </p:nvPr>
        </p:nvSpPr>
        <p:spPr/>
        <p:txBody>
          <a:bodyPr/>
          <a:lstStyle/>
          <a:p>
            <a:fld id="{AC1633F7-ACB1-754E-B76E-ED72C708EAF6}" type="slidenum">
              <a:rPr lang="en-AT" smtClean="0"/>
              <a:pPr/>
              <a:t>54</a:t>
            </a:fld>
            <a:endParaRPr lang="en-AT" dirty="0"/>
          </a:p>
        </p:txBody>
      </p:sp>
      <p:sp>
        <p:nvSpPr>
          <p:cNvPr id="10" name="Date Placeholder 9">
            <a:extLst>
              <a:ext uri="{FF2B5EF4-FFF2-40B4-BE49-F238E27FC236}">
                <a16:creationId xmlns:a16="http://schemas.microsoft.com/office/drawing/2014/main" id="{DB4FC0F1-A6D2-E61D-A7FD-107D570ECA43}"/>
              </a:ext>
            </a:extLst>
          </p:cNvPr>
          <p:cNvSpPr>
            <a:spLocks noGrp="1"/>
          </p:cNvSpPr>
          <p:nvPr>
            <p:ph type="dt" sz="half" idx="10"/>
          </p:nvPr>
        </p:nvSpPr>
        <p:spPr/>
        <p:txBody>
          <a:bodyPr/>
          <a:lstStyle/>
          <a:p>
            <a:fld id="{9C775000-7990-0742-945B-F3D726FB2028}" type="datetime1">
              <a:rPr lang="en-US" smtClean="0"/>
              <a:t>5/26/23</a:t>
            </a:fld>
            <a:endParaRPr lang="en-GB"/>
          </a:p>
        </p:txBody>
      </p:sp>
    </p:spTree>
    <p:extLst>
      <p:ext uri="{BB962C8B-B14F-4D97-AF65-F5344CB8AC3E}">
        <p14:creationId xmlns:p14="http://schemas.microsoft.com/office/powerpoint/2010/main" val="19051375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8931-4F17-AD41-809D-78A8EFAC4118}"/>
              </a:ext>
            </a:extLst>
          </p:cNvPr>
          <p:cNvSpPr>
            <a:spLocks noGrp="1"/>
          </p:cNvSpPr>
          <p:nvPr>
            <p:ph type="title"/>
          </p:nvPr>
        </p:nvSpPr>
        <p:spPr>
          <a:xfrm>
            <a:off x="267089" y="100627"/>
            <a:ext cx="11840690" cy="1439924"/>
          </a:xfrm>
        </p:spPr>
        <p:txBody>
          <a:bodyPr>
            <a:noAutofit/>
          </a:bodyPr>
          <a:lstStyle/>
          <a:p>
            <a:r>
              <a:rPr lang="en-GB" sz="6600" b="1" dirty="0"/>
              <a:t>Unsupervised Learning</a:t>
            </a:r>
            <a:endParaRPr lang="en-AT" sz="6600" b="1" dirty="0"/>
          </a:p>
        </p:txBody>
      </p:sp>
      <p:sp>
        <p:nvSpPr>
          <p:cNvPr id="4" name="Footer Placeholder 3">
            <a:extLst>
              <a:ext uri="{FF2B5EF4-FFF2-40B4-BE49-F238E27FC236}">
                <a16:creationId xmlns:a16="http://schemas.microsoft.com/office/drawing/2014/main" id="{616D81AD-9B6A-FB42-917A-434ED9F2100A}"/>
              </a:ext>
            </a:extLst>
          </p:cNvPr>
          <p:cNvSpPr>
            <a:spLocks noGrp="1"/>
          </p:cNvSpPr>
          <p:nvPr>
            <p:ph type="ftr" sz="quarter" idx="11"/>
          </p:nvPr>
        </p:nvSpPr>
        <p:spPr/>
        <p:txBody>
          <a:bodyPr/>
          <a:lstStyle/>
          <a:p>
            <a:r>
              <a:rPr lang="en-GB"/>
              <a:t>DI Dr.techn. Alexander Jung</a:t>
            </a:r>
            <a:endParaRPr lang="en-GB" dirty="0"/>
          </a:p>
        </p:txBody>
      </p:sp>
      <p:sp>
        <p:nvSpPr>
          <p:cNvPr id="6" name="Slide Number Placeholder 5">
            <a:extLst>
              <a:ext uri="{FF2B5EF4-FFF2-40B4-BE49-F238E27FC236}">
                <a16:creationId xmlns:a16="http://schemas.microsoft.com/office/drawing/2014/main" id="{764B2BE0-3BA8-B84F-8126-008CD53937C6}"/>
              </a:ext>
            </a:extLst>
          </p:cNvPr>
          <p:cNvSpPr>
            <a:spLocks noGrp="1"/>
          </p:cNvSpPr>
          <p:nvPr>
            <p:ph type="sldNum" sz="quarter" idx="12"/>
          </p:nvPr>
        </p:nvSpPr>
        <p:spPr/>
        <p:txBody>
          <a:bodyPr/>
          <a:lstStyle/>
          <a:p>
            <a:fld id="{AC1633F7-ACB1-754E-B76E-ED72C708EAF6}" type="slidenum">
              <a:rPr lang="en-AT" smtClean="0"/>
              <a:pPr/>
              <a:t>55</a:t>
            </a:fld>
            <a:endParaRPr lang="en-AT" dirty="0"/>
          </a:p>
        </p:txBody>
      </p:sp>
      <p:sp>
        <p:nvSpPr>
          <p:cNvPr id="7" name="Oval 6">
            <a:extLst>
              <a:ext uri="{FF2B5EF4-FFF2-40B4-BE49-F238E27FC236}">
                <a16:creationId xmlns:a16="http://schemas.microsoft.com/office/drawing/2014/main" id="{B0EF4B92-3B4D-F345-B1E3-FFC67A70882E}"/>
              </a:ext>
            </a:extLst>
          </p:cNvPr>
          <p:cNvSpPr/>
          <p:nvPr/>
        </p:nvSpPr>
        <p:spPr>
          <a:xfrm>
            <a:off x="2344359" y="2648458"/>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8" name="Oval 7">
            <a:extLst>
              <a:ext uri="{FF2B5EF4-FFF2-40B4-BE49-F238E27FC236}">
                <a16:creationId xmlns:a16="http://schemas.microsoft.com/office/drawing/2014/main" id="{65D8B1B4-B33B-8949-8AE6-8F9A55CBFF5E}"/>
              </a:ext>
            </a:extLst>
          </p:cNvPr>
          <p:cNvSpPr/>
          <p:nvPr/>
        </p:nvSpPr>
        <p:spPr>
          <a:xfrm>
            <a:off x="1923735" y="3286125"/>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9" name="Oval 8">
            <a:extLst>
              <a:ext uri="{FF2B5EF4-FFF2-40B4-BE49-F238E27FC236}">
                <a16:creationId xmlns:a16="http://schemas.microsoft.com/office/drawing/2014/main" id="{2FEA5543-DE8E-9046-927A-8A81DFD64B3B}"/>
              </a:ext>
            </a:extLst>
          </p:cNvPr>
          <p:cNvSpPr/>
          <p:nvPr/>
        </p:nvSpPr>
        <p:spPr>
          <a:xfrm>
            <a:off x="2482812" y="3286125"/>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0" name="Oval 9">
            <a:extLst>
              <a:ext uri="{FF2B5EF4-FFF2-40B4-BE49-F238E27FC236}">
                <a16:creationId xmlns:a16="http://schemas.microsoft.com/office/drawing/2014/main" id="{F02BC3F4-AB6D-0642-BCDC-2EA99D0DC1C5}"/>
              </a:ext>
            </a:extLst>
          </p:cNvPr>
          <p:cNvSpPr/>
          <p:nvPr/>
        </p:nvSpPr>
        <p:spPr>
          <a:xfrm>
            <a:off x="3033207" y="2791333"/>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1" name="Oval 10">
            <a:extLst>
              <a:ext uri="{FF2B5EF4-FFF2-40B4-BE49-F238E27FC236}">
                <a16:creationId xmlns:a16="http://schemas.microsoft.com/office/drawing/2014/main" id="{F5FD7C0A-FEB1-9D44-BFA0-79F3E27FFAB4}"/>
              </a:ext>
            </a:extLst>
          </p:cNvPr>
          <p:cNvSpPr/>
          <p:nvPr/>
        </p:nvSpPr>
        <p:spPr>
          <a:xfrm>
            <a:off x="4532823" y="2395155"/>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2" name="Oval 11">
            <a:extLst>
              <a:ext uri="{FF2B5EF4-FFF2-40B4-BE49-F238E27FC236}">
                <a16:creationId xmlns:a16="http://schemas.microsoft.com/office/drawing/2014/main" id="{42B03E35-B5B4-E441-87A6-3E2F7EA5E3BB}"/>
              </a:ext>
            </a:extLst>
          </p:cNvPr>
          <p:cNvSpPr/>
          <p:nvPr/>
        </p:nvSpPr>
        <p:spPr>
          <a:xfrm>
            <a:off x="4828464" y="2914459"/>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3" name="Oval 12">
            <a:extLst>
              <a:ext uri="{FF2B5EF4-FFF2-40B4-BE49-F238E27FC236}">
                <a16:creationId xmlns:a16="http://schemas.microsoft.com/office/drawing/2014/main" id="{F59BB2E7-0BB9-3342-A952-6370D62C220B}"/>
              </a:ext>
            </a:extLst>
          </p:cNvPr>
          <p:cNvSpPr/>
          <p:nvPr/>
        </p:nvSpPr>
        <p:spPr>
          <a:xfrm>
            <a:off x="5288727" y="2403283"/>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4" name="Oval 13">
            <a:extLst>
              <a:ext uri="{FF2B5EF4-FFF2-40B4-BE49-F238E27FC236}">
                <a16:creationId xmlns:a16="http://schemas.microsoft.com/office/drawing/2014/main" id="{717A0D3E-63AA-5045-ACA5-FF7AAE4D89EC}"/>
              </a:ext>
            </a:extLst>
          </p:cNvPr>
          <p:cNvSpPr/>
          <p:nvPr/>
        </p:nvSpPr>
        <p:spPr>
          <a:xfrm>
            <a:off x="5427180" y="3126994"/>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5" name="Oval 14">
            <a:extLst>
              <a:ext uri="{FF2B5EF4-FFF2-40B4-BE49-F238E27FC236}">
                <a16:creationId xmlns:a16="http://schemas.microsoft.com/office/drawing/2014/main" id="{5B2D2B12-1322-C040-8046-BD6DECE52FEE}"/>
              </a:ext>
            </a:extLst>
          </p:cNvPr>
          <p:cNvSpPr/>
          <p:nvPr/>
        </p:nvSpPr>
        <p:spPr>
          <a:xfrm>
            <a:off x="5022066" y="2012441"/>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6" name="Oval 15">
            <a:extLst>
              <a:ext uri="{FF2B5EF4-FFF2-40B4-BE49-F238E27FC236}">
                <a16:creationId xmlns:a16="http://schemas.microsoft.com/office/drawing/2014/main" id="{03B5830A-559D-B147-92AA-A7D5373CFF81}"/>
              </a:ext>
            </a:extLst>
          </p:cNvPr>
          <p:cNvSpPr/>
          <p:nvPr/>
        </p:nvSpPr>
        <p:spPr>
          <a:xfrm>
            <a:off x="5819094" y="2749540"/>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7" name="Oval 16">
            <a:extLst>
              <a:ext uri="{FF2B5EF4-FFF2-40B4-BE49-F238E27FC236}">
                <a16:creationId xmlns:a16="http://schemas.microsoft.com/office/drawing/2014/main" id="{58BB341E-9A11-F94B-ADE6-6811FA68292A}"/>
              </a:ext>
            </a:extLst>
          </p:cNvPr>
          <p:cNvSpPr/>
          <p:nvPr/>
        </p:nvSpPr>
        <p:spPr>
          <a:xfrm>
            <a:off x="2783733" y="2323146"/>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8" name="Oval 17">
            <a:extLst>
              <a:ext uri="{FF2B5EF4-FFF2-40B4-BE49-F238E27FC236}">
                <a16:creationId xmlns:a16="http://schemas.microsoft.com/office/drawing/2014/main" id="{3D276D71-3D4B-B24F-A306-84073BC0DAF8}"/>
              </a:ext>
            </a:extLst>
          </p:cNvPr>
          <p:cNvSpPr/>
          <p:nvPr/>
        </p:nvSpPr>
        <p:spPr>
          <a:xfrm rot="19519322">
            <a:off x="1435334" y="2074720"/>
            <a:ext cx="2370143" cy="1752257"/>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EDB5D4BE-4550-084C-AC25-D0BC17C63F89}"/>
              </a:ext>
            </a:extLst>
          </p:cNvPr>
          <p:cNvSpPr/>
          <p:nvPr/>
        </p:nvSpPr>
        <p:spPr>
          <a:xfrm rot="13742658">
            <a:off x="4181215" y="1915204"/>
            <a:ext cx="2370143" cy="1752257"/>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1A4C39AD-E0A6-769F-52E4-548772EE7887}"/>
              </a:ext>
            </a:extLst>
          </p:cNvPr>
          <p:cNvSpPr txBox="1"/>
          <p:nvPr/>
        </p:nvSpPr>
        <p:spPr>
          <a:xfrm>
            <a:off x="814813" y="4149772"/>
            <a:ext cx="10188687" cy="2092881"/>
          </a:xfrm>
          <a:prstGeom prst="rect">
            <a:avLst/>
          </a:prstGeom>
          <a:noFill/>
        </p:spPr>
        <p:txBody>
          <a:bodyPr wrap="none" rtlCol="0">
            <a:spAutoFit/>
          </a:bodyPr>
          <a:lstStyle/>
          <a:p>
            <a:r>
              <a:rPr lang="en-GB" sz="2800" dirty="0"/>
              <a:t>label = cluster index (1 or 2) </a:t>
            </a:r>
          </a:p>
          <a:p>
            <a:endParaRPr lang="en-GB" dirty="0"/>
          </a:p>
          <a:p>
            <a:r>
              <a:rPr lang="en-GB" sz="2800" dirty="0"/>
              <a:t>clustering methods (such as “k-means”) </a:t>
            </a:r>
            <a:r>
              <a:rPr lang="en-GB" sz="2800" dirty="0">
                <a:solidFill>
                  <a:srgbClr val="FF0000"/>
                </a:solidFill>
              </a:rPr>
              <a:t>do not require true label </a:t>
            </a:r>
            <a:r>
              <a:rPr lang="en-GB" sz="2800" dirty="0"/>
              <a:t>for </a:t>
            </a:r>
          </a:p>
          <a:p>
            <a:r>
              <a:rPr lang="en-GB" sz="2800" dirty="0"/>
              <a:t>any data point !</a:t>
            </a:r>
          </a:p>
          <a:p>
            <a:r>
              <a:rPr lang="en-GB" sz="2800" dirty="0"/>
              <a:t>Ch. 8 in </a:t>
            </a:r>
            <a:r>
              <a:rPr lang="en-GB" sz="2800" dirty="0" err="1"/>
              <a:t>MLBook</a:t>
            </a:r>
            <a:endParaRPr lang="en-GB" sz="2800" dirty="0"/>
          </a:p>
        </p:txBody>
      </p:sp>
      <p:sp>
        <p:nvSpPr>
          <p:cNvPr id="5" name="Date Placeholder 4">
            <a:extLst>
              <a:ext uri="{FF2B5EF4-FFF2-40B4-BE49-F238E27FC236}">
                <a16:creationId xmlns:a16="http://schemas.microsoft.com/office/drawing/2014/main" id="{4D1ADF59-771C-7DBB-43F7-A649FF1C5324}"/>
              </a:ext>
            </a:extLst>
          </p:cNvPr>
          <p:cNvSpPr>
            <a:spLocks noGrp="1"/>
          </p:cNvSpPr>
          <p:nvPr>
            <p:ph type="dt" sz="half" idx="10"/>
          </p:nvPr>
        </p:nvSpPr>
        <p:spPr/>
        <p:txBody>
          <a:bodyPr/>
          <a:lstStyle/>
          <a:p>
            <a:fld id="{EF516633-E42A-7244-BA34-02571B0681B2}" type="datetime1">
              <a:rPr lang="en-US" smtClean="0"/>
              <a:t>5/26/23</a:t>
            </a:fld>
            <a:endParaRPr lang="en-GB"/>
          </a:p>
        </p:txBody>
      </p:sp>
    </p:spTree>
    <p:extLst>
      <p:ext uri="{BB962C8B-B14F-4D97-AF65-F5344CB8AC3E}">
        <p14:creationId xmlns:p14="http://schemas.microsoft.com/office/powerpoint/2010/main" val="24229225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8931-4F17-AD41-809D-78A8EFAC4118}"/>
              </a:ext>
            </a:extLst>
          </p:cNvPr>
          <p:cNvSpPr>
            <a:spLocks noGrp="1"/>
          </p:cNvSpPr>
          <p:nvPr>
            <p:ph type="title"/>
          </p:nvPr>
        </p:nvSpPr>
        <p:spPr>
          <a:xfrm>
            <a:off x="257717" y="72900"/>
            <a:ext cx="11840690" cy="1439924"/>
          </a:xfrm>
        </p:spPr>
        <p:txBody>
          <a:bodyPr>
            <a:noAutofit/>
          </a:bodyPr>
          <a:lstStyle/>
          <a:p>
            <a:r>
              <a:rPr lang="en-GB" sz="7200" b="1" dirty="0"/>
              <a:t>Reinforcement Learning</a:t>
            </a:r>
            <a:endParaRPr lang="en-AT" sz="7200" b="1" dirty="0"/>
          </a:p>
        </p:txBody>
      </p:sp>
      <p:sp>
        <p:nvSpPr>
          <p:cNvPr id="4" name="Footer Placeholder 3">
            <a:extLst>
              <a:ext uri="{FF2B5EF4-FFF2-40B4-BE49-F238E27FC236}">
                <a16:creationId xmlns:a16="http://schemas.microsoft.com/office/drawing/2014/main" id="{616D81AD-9B6A-FB42-917A-434ED9F2100A}"/>
              </a:ext>
            </a:extLst>
          </p:cNvPr>
          <p:cNvSpPr>
            <a:spLocks noGrp="1"/>
          </p:cNvSpPr>
          <p:nvPr>
            <p:ph type="ftr" sz="quarter" idx="11"/>
          </p:nvPr>
        </p:nvSpPr>
        <p:spPr/>
        <p:txBody>
          <a:bodyPr/>
          <a:lstStyle/>
          <a:p>
            <a:r>
              <a:rPr lang="en-GB"/>
              <a:t>DI Dr.techn. Alexander Jung</a:t>
            </a:r>
            <a:endParaRPr lang="en-GB" dirty="0"/>
          </a:p>
        </p:txBody>
      </p:sp>
      <p:sp>
        <p:nvSpPr>
          <p:cNvPr id="6" name="Slide Number Placeholder 5">
            <a:extLst>
              <a:ext uri="{FF2B5EF4-FFF2-40B4-BE49-F238E27FC236}">
                <a16:creationId xmlns:a16="http://schemas.microsoft.com/office/drawing/2014/main" id="{764B2BE0-3BA8-B84F-8126-008CD53937C6}"/>
              </a:ext>
            </a:extLst>
          </p:cNvPr>
          <p:cNvSpPr>
            <a:spLocks noGrp="1"/>
          </p:cNvSpPr>
          <p:nvPr>
            <p:ph type="sldNum" sz="quarter" idx="12"/>
          </p:nvPr>
        </p:nvSpPr>
        <p:spPr/>
        <p:txBody>
          <a:bodyPr/>
          <a:lstStyle/>
          <a:p>
            <a:fld id="{AC1633F7-ACB1-754E-B76E-ED72C708EAF6}" type="slidenum">
              <a:rPr lang="en-AT" smtClean="0"/>
              <a:pPr/>
              <a:t>56</a:t>
            </a:fld>
            <a:endParaRPr lang="en-AT" dirty="0"/>
          </a:p>
        </p:txBody>
      </p:sp>
      <p:pic>
        <p:nvPicPr>
          <p:cNvPr id="10" name="Graphic 9" descr="Steering Wheel with solid fill">
            <a:extLst>
              <a:ext uri="{FF2B5EF4-FFF2-40B4-BE49-F238E27FC236}">
                <a16:creationId xmlns:a16="http://schemas.microsoft.com/office/drawing/2014/main" id="{41125CC7-C2AD-F94D-97DA-3DFCFD2E4E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8600" y="3495699"/>
            <a:ext cx="2502877" cy="2502877"/>
          </a:xfrm>
          <a:prstGeom prst="rect">
            <a:avLst/>
          </a:prstGeom>
        </p:spPr>
      </p:pic>
      <p:pic>
        <p:nvPicPr>
          <p:cNvPr id="12" name="Graphic 11" descr="Road outline">
            <a:extLst>
              <a:ext uri="{FF2B5EF4-FFF2-40B4-BE49-F238E27FC236}">
                <a16:creationId xmlns:a16="http://schemas.microsoft.com/office/drawing/2014/main" id="{00CD80F9-97BA-FC4D-95E3-9776EEA342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78062" y="719962"/>
            <a:ext cx="4114800" cy="4114800"/>
          </a:xfrm>
          <a:prstGeom prst="rect">
            <a:avLst/>
          </a:prstGeom>
        </p:spPr>
      </p:pic>
      <p:sp>
        <p:nvSpPr>
          <p:cNvPr id="13" name="TextBox 12">
            <a:extLst>
              <a:ext uri="{FF2B5EF4-FFF2-40B4-BE49-F238E27FC236}">
                <a16:creationId xmlns:a16="http://schemas.microsoft.com/office/drawing/2014/main" id="{7D52095F-A35D-2C4F-94E8-90F4DC9724FB}"/>
              </a:ext>
            </a:extLst>
          </p:cNvPr>
          <p:cNvSpPr txBox="1"/>
          <p:nvPr/>
        </p:nvSpPr>
        <p:spPr>
          <a:xfrm>
            <a:off x="287215" y="1274068"/>
            <a:ext cx="4861524" cy="3416320"/>
          </a:xfrm>
          <a:prstGeom prst="rect">
            <a:avLst/>
          </a:prstGeom>
          <a:noFill/>
        </p:spPr>
        <p:txBody>
          <a:bodyPr wrap="none" rtlCol="0">
            <a:spAutoFit/>
          </a:bodyPr>
          <a:lstStyle/>
          <a:p>
            <a:r>
              <a:rPr lang="en-GB" sz="3600" dirty="0"/>
              <a:t>features = on-board </a:t>
            </a:r>
          </a:p>
          <a:p>
            <a:r>
              <a:rPr lang="en-GB" sz="3600" dirty="0"/>
              <a:t>camera video </a:t>
            </a:r>
          </a:p>
          <a:p>
            <a:endParaRPr lang="en-GB" sz="3600" dirty="0"/>
          </a:p>
          <a:p>
            <a:r>
              <a:rPr lang="en-GB" sz="3600" dirty="0"/>
              <a:t>label = “optimal steering </a:t>
            </a:r>
          </a:p>
          <a:p>
            <a:r>
              <a:rPr lang="en-GB" sz="3600" dirty="0"/>
              <a:t>direction”</a:t>
            </a:r>
          </a:p>
          <a:p>
            <a:endParaRPr lang="en-GB" sz="3600" dirty="0"/>
          </a:p>
        </p:txBody>
      </p:sp>
      <p:sp>
        <p:nvSpPr>
          <p:cNvPr id="7" name="Date Placeholder 6">
            <a:extLst>
              <a:ext uri="{FF2B5EF4-FFF2-40B4-BE49-F238E27FC236}">
                <a16:creationId xmlns:a16="http://schemas.microsoft.com/office/drawing/2014/main" id="{5FFA3F56-1DE4-5896-6768-D1383D8315B0}"/>
              </a:ext>
            </a:extLst>
          </p:cNvPr>
          <p:cNvSpPr>
            <a:spLocks noGrp="1"/>
          </p:cNvSpPr>
          <p:nvPr>
            <p:ph type="dt" sz="half" idx="10"/>
          </p:nvPr>
        </p:nvSpPr>
        <p:spPr/>
        <p:txBody>
          <a:bodyPr/>
          <a:lstStyle/>
          <a:p>
            <a:fld id="{635D99B0-BD9D-7A4B-9295-071DD0B45230}" type="datetime1">
              <a:rPr lang="en-US" smtClean="0"/>
              <a:t>5/26/23</a:t>
            </a:fld>
            <a:endParaRPr lang="en-GB"/>
          </a:p>
        </p:txBody>
      </p:sp>
    </p:spTree>
    <p:extLst>
      <p:ext uri="{BB962C8B-B14F-4D97-AF65-F5344CB8AC3E}">
        <p14:creationId xmlns:p14="http://schemas.microsoft.com/office/powerpoint/2010/main" val="10304427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8931-4F17-AD41-809D-78A8EFAC4118}"/>
              </a:ext>
            </a:extLst>
          </p:cNvPr>
          <p:cNvSpPr>
            <a:spLocks noGrp="1"/>
          </p:cNvSpPr>
          <p:nvPr>
            <p:ph type="title"/>
          </p:nvPr>
        </p:nvSpPr>
        <p:spPr>
          <a:xfrm>
            <a:off x="175655" y="365125"/>
            <a:ext cx="11840690" cy="1439924"/>
          </a:xfrm>
        </p:spPr>
        <p:txBody>
          <a:bodyPr>
            <a:noAutofit/>
          </a:bodyPr>
          <a:lstStyle/>
          <a:p>
            <a:r>
              <a:rPr lang="en-GB" sz="8000" b="1" dirty="0"/>
              <a:t>Main Components of ML </a:t>
            </a:r>
            <a:endParaRPr lang="en-AT" sz="8000" b="1" dirty="0"/>
          </a:p>
        </p:txBody>
      </p:sp>
      <p:sp>
        <p:nvSpPr>
          <p:cNvPr id="4" name="Footer Placeholder 3">
            <a:extLst>
              <a:ext uri="{FF2B5EF4-FFF2-40B4-BE49-F238E27FC236}">
                <a16:creationId xmlns:a16="http://schemas.microsoft.com/office/drawing/2014/main" id="{616D81AD-9B6A-FB42-917A-434ED9F2100A}"/>
              </a:ext>
            </a:extLst>
          </p:cNvPr>
          <p:cNvSpPr>
            <a:spLocks noGrp="1"/>
          </p:cNvSpPr>
          <p:nvPr>
            <p:ph type="ftr" sz="quarter" idx="11"/>
          </p:nvPr>
        </p:nvSpPr>
        <p:spPr/>
        <p:txBody>
          <a:bodyPr/>
          <a:lstStyle/>
          <a:p>
            <a:r>
              <a:rPr lang="en-GB"/>
              <a:t>DI Dr.techn. Alexander Jung</a:t>
            </a:r>
            <a:endParaRPr lang="en-GB" dirty="0"/>
          </a:p>
        </p:txBody>
      </p:sp>
      <p:sp>
        <p:nvSpPr>
          <p:cNvPr id="8" name="TextBox 7">
            <a:extLst>
              <a:ext uri="{FF2B5EF4-FFF2-40B4-BE49-F238E27FC236}">
                <a16:creationId xmlns:a16="http://schemas.microsoft.com/office/drawing/2014/main" id="{8BC6DBD9-F708-C648-9632-DD5A3A8FAD58}"/>
              </a:ext>
            </a:extLst>
          </p:cNvPr>
          <p:cNvSpPr txBox="1"/>
          <p:nvPr/>
        </p:nvSpPr>
        <p:spPr>
          <a:xfrm>
            <a:off x="1074671" y="1805049"/>
            <a:ext cx="2630848" cy="4104200"/>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GB" sz="6000" dirty="0">
                <a:solidFill>
                  <a:srgbClr val="FF0000"/>
                </a:solidFill>
              </a:rPr>
              <a:t>data </a:t>
            </a:r>
          </a:p>
          <a:p>
            <a:pPr marL="285750" indent="-285750">
              <a:lnSpc>
                <a:spcPct val="150000"/>
              </a:lnSpc>
              <a:buFont typeface="Arial" panose="020B0604020202020204" pitchFamily="34" charset="0"/>
              <a:buChar char="•"/>
            </a:pPr>
            <a:r>
              <a:rPr lang="en-GB" sz="6000" dirty="0">
                <a:solidFill>
                  <a:srgbClr val="00B050"/>
                </a:solidFill>
              </a:rPr>
              <a:t>model</a:t>
            </a:r>
            <a:r>
              <a:rPr lang="en-GB" sz="6000" dirty="0"/>
              <a:t> </a:t>
            </a:r>
          </a:p>
          <a:p>
            <a:pPr marL="285750" indent="-285750">
              <a:lnSpc>
                <a:spcPct val="150000"/>
              </a:lnSpc>
              <a:buFont typeface="Arial" panose="020B0604020202020204" pitchFamily="34" charset="0"/>
              <a:buChar char="•"/>
            </a:pPr>
            <a:r>
              <a:rPr lang="en-GB" sz="6000" dirty="0">
                <a:solidFill>
                  <a:srgbClr val="0070C0"/>
                </a:solidFill>
              </a:rPr>
              <a:t>loss</a:t>
            </a:r>
          </a:p>
        </p:txBody>
      </p:sp>
      <p:sp>
        <p:nvSpPr>
          <p:cNvPr id="3" name="Slide Number Placeholder 2">
            <a:extLst>
              <a:ext uri="{FF2B5EF4-FFF2-40B4-BE49-F238E27FC236}">
                <a16:creationId xmlns:a16="http://schemas.microsoft.com/office/drawing/2014/main" id="{B7258416-BAE4-AA42-96CA-6328F9B03B04}"/>
              </a:ext>
            </a:extLst>
          </p:cNvPr>
          <p:cNvSpPr>
            <a:spLocks noGrp="1"/>
          </p:cNvSpPr>
          <p:nvPr>
            <p:ph type="sldNum" sz="quarter" idx="12"/>
          </p:nvPr>
        </p:nvSpPr>
        <p:spPr/>
        <p:txBody>
          <a:bodyPr/>
          <a:lstStyle/>
          <a:p>
            <a:fld id="{AC1633F7-ACB1-754E-B76E-ED72C708EAF6}" type="slidenum">
              <a:rPr lang="en-AT" smtClean="0"/>
              <a:pPr/>
              <a:t>57</a:t>
            </a:fld>
            <a:endParaRPr lang="en-AT" dirty="0"/>
          </a:p>
        </p:txBody>
      </p:sp>
      <p:sp>
        <p:nvSpPr>
          <p:cNvPr id="6" name="Date Placeholder 5">
            <a:extLst>
              <a:ext uri="{FF2B5EF4-FFF2-40B4-BE49-F238E27FC236}">
                <a16:creationId xmlns:a16="http://schemas.microsoft.com/office/drawing/2014/main" id="{444FE9E7-0823-FA1C-7208-F6D0F997C92F}"/>
              </a:ext>
            </a:extLst>
          </p:cNvPr>
          <p:cNvSpPr>
            <a:spLocks noGrp="1"/>
          </p:cNvSpPr>
          <p:nvPr>
            <p:ph type="dt" sz="half" idx="10"/>
          </p:nvPr>
        </p:nvSpPr>
        <p:spPr/>
        <p:txBody>
          <a:bodyPr/>
          <a:lstStyle/>
          <a:p>
            <a:fld id="{60ABB212-F1C0-A748-8F8C-928A3DABE2D1}" type="datetime1">
              <a:rPr lang="en-US" smtClean="0"/>
              <a:t>5/26/23</a:t>
            </a:fld>
            <a:endParaRPr lang="en-GB"/>
          </a:p>
        </p:txBody>
      </p:sp>
    </p:spTree>
    <p:extLst>
      <p:ext uri="{BB962C8B-B14F-4D97-AF65-F5344CB8AC3E}">
        <p14:creationId xmlns:p14="http://schemas.microsoft.com/office/powerpoint/2010/main" val="20419739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AC66365D-82D4-F140-B874-2395ED12939D}"/>
              </a:ext>
            </a:extLst>
          </p:cNvPr>
          <p:cNvCxnSpPr>
            <a:cxnSpLocks/>
          </p:cNvCxnSpPr>
          <p:nvPr/>
        </p:nvCxnSpPr>
        <p:spPr>
          <a:xfrm flipV="1">
            <a:off x="1676400" y="1965960"/>
            <a:ext cx="8512629" cy="3572411"/>
          </a:xfrm>
          <a:prstGeom prst="straightConnector1">
            <a:avLst/>
          </a:prstGeom>
          <a:ln w="508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2198931-4F17-AD41-809D-78A8EFAC4118}"/>
              </a:ext>
            </a:extLst>
          </p:cNvPr>
          <p:cNvSpPr>
            <a:spLocks noGrp="1"/>
          </p:cNvSpPr>
          <p:nvPr>
            <p:ph type="title"/>
          </p:nvPr>
        </p:nvSpPr>
        <p:spPr>
          <a:xfrm>
            <a:off x="351310" y="90276"/>
            <a:ext cx="11840690" cy="1439924"/>
          </a:xfrm>
        </p:spPr>
        <p:txBody>
          <a:bodyPr>
            <a:noAutofit/>
          </a:bodyPr>
          <a:lstStyle/>
          <a:p>
            <a:r>
              <a:rPr lang="en-GB" sz="6000" b="1" dirty="0"/>
              <a:t>Landscape of ML Methods</a:t>
            </a:r>
            <a:endParaRPr lang="en-AT" sz="6000" b="1" dirty="0"/>
          </a:p>
        </p:txBody>
      </p:sp>
      <p:sp>
        <p:nvSpPr>
          <p:cNvPr id="4" name="Footer Placeholder 3">
            <a:extLst>
              <a:ext uri="{FF2B5EF4-FFF2-40B4-BE49-F238E27FC236}">
                <a16:creationId xmlns:a16="http://schemas.microsoft.com/office/drawing/2014/main" id="{616D81AD-9B6A-FB42-917A-434ED9F2100A}"/>
              </a:ext>
            </a:extLst>
          </p:cNvPr>
          <p:cNvSpPr>
            <a:spLocks noGrp="1"/>
          </p:cNvSpPr>
          <p:nvPr>
            <p:ph type="ftr" sz="quarter" idx="11"/>
          </p:nvPr>
        </p:nvSpPr>
        <p:spPr/>
        <p:txBody>
          <a:bodyPr/>
          <a:lstStyle/>
          <a:p>
            <a:r>
              <a:rPr lang="en-GB"/>
              <a:t>DI Dr.techn. Alexander Jung</a:t>
            </a:r>
            <a:endParaRPr lang="en-GB" dirty="0"/>
          </a:p>
        </p:txBody>
      </p:sp>
      <p:cxnSp>
        <p:nvCxnSpPr>
          <p:cNvPr id="9" name="Straight Arrow Connector 8">
            <a:extLst>
              <a:ext uri="{FF2B5EF4-FFF2-40B4-BE49-F238E27FC236}">
                <a16:creationId xmlns:a16="http://schemas.microsoft.com/office/drawing/2014/main" id="{14304A26-328B-FB4F-8AAE-695F02EA390A}"/>
              </a:ext>
            </a:extLst>
          </p:cNvPr>
          <p:cNvCxnSpPr>
            <a:cxnSpLocks/>
          </p:cNvCxnSpPr>
          <p:nvPr/>
        </p:nvCxnSpPr>
        <p:spPr>
          <a:xfrm>
            <a:off x="1894906" y="5318165"/>
            <a:ext cx="8402188" cy="0"/>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104C99B-0953-B540-B05B-78CD4892B8C4}"/>
              </a:ext>
            </a:extLst>
          </p:cNvPr>
          <p:cNvCxnSpPr>
            <a:cxnSpLocks/>
          </p:cNvCxnSpPr>
          <p:nvPr/>
        </p:nvCxnSpPr>
        <p:spPr>
          <a:xfrm flipV="1">
            <a:off x="2377440" y="1965960"/>
            <a:ext cx="0" cy="364236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32F17EE-0CE1-8144-96B2-4C774C06D81A}"/>
              </a:ext>
            </a:extLst>
          </p:cNvPr>
          <p:cNvSpPr txBox="1"/>
          <p:nvPr/>
        </p:nvSpPr>
        <p:spPr>
          <a:xfrm>
            <a:off x="10297094" y="4995000"/>
            <a:ext cx="1374094" cy="646331"/>
          </a:xfrm>
          <a:prstGeom prst="rect">
            <a:avLst/>
          </a:prstGeom>
          <a:noFill/>
        </p:spPr>
        <p:txBody>
          <a:bodyPr wrap="none" rtlCol="0">
            <a:spAutoFit/>
          </a:bodyPr>
          <a:lstStyle/>
          <a:p>
            <a:r>
              <a:rPr lang="en-AT" sz="3600" dirty="0">
                <a:solidFill>
                  <a:srgbClr val="00B050"/>
                </a:solidFill>
              </a:rPr>
              <a:t>model</a:t>
            </a:r>
          </a:p>
        </p:txBody>
      </p:sp>
      <p:sp>
        <p:nvSpPr>
          <p:cNvPr id="18" name="TextBox 17">
            <a:extLst>
              <a:ext uri="{FF2B5EF4-FFF2-40B4-BE49-F238E27FC236}">
                <a16:creationId xmlns:a16="http://schemas.microsoft.com/office/drawing/2014/main" id="{E2D8AAE6-18CF-BE4D-BE05-008D873D2DE1}"/>
              </a:ext>
            </a:extLst>
          </p:cNvPr>
          <p:cNvSpPr txBox="1"/>
          <p:nvPr/>
        </p:nvSpPr>
        <p:spPr>
          <a:xfrm>
            <a:off x="10130680" y="1311255"/>
            <a:ext cx="1013098" cy="646331"/>
          </a:xfrm>
          <a:prstGeom prst="rect">
            <a:avLst/>
          </a:prstGeom>
          <a:noFill/>
        </p:spPr>
        <p:txBody>
          <a:bodyPr wrap="none" rtlCol="0">
            <a:spAutoFit/>
          </a:bodyPr>
          <a:lstStyle/>
          <a:p>
            <a:r>
              <a:rPr lang="en-AT" sz="3600" dirty="0">
                <a:solidFill>
                  <a:srgbClr val="FF0000"/>
                </a:solidFill>
              </a:rPr>
              <a:t>data</a:t>
            </a:r>
          </a:p>
        </p:txBody>
      </p:sp>
      <p:sp>
        <p:nvSpPr>
          <p:cNvPr id="19" name="TextBox 18">
            <a:extLst>
              <a:ext uri="{FF2B5EF4-FFF2-40B4-BE49-F238E27FC236}">
                <a16:creationId xmlns:a16="http://schemas.microsoft.com/office/drawing/2014/main" id="{12A8D48B-27D2-D543-8141-F84D6835F97D}"/>
              </a:ext>
            </a:extLst>
          </p:cNvPr>
          <p:cNvSpPr txBox="1"/>
          <p:nvPr/>
        </p:nvSpPr>
        <p:spPr>
          <a:xfrm>
            <a:off x="1929240" y="1319629"/>
            <a:ext cx="896399" cy="646331"/>
          </a:xfrm>
          <a:prstGeom prst="rect">
            <a:avLst/>
          </a:prstGeom>
          <a:noFill/>
        </p:spPr>
        <p:txBody>
          <a:bodyPr wrap="none" rtlCol="0">
            <a:spAutoFit/>
          </a:bodyPr>
          <a:lstStyle/>
          <a:p>
            <a:r>
              <a:rPr lang="en-AT" sz="3600" dirty="0">
                <a:solidFill>
                  <a:srgbClr val="0070C0"/>
                </a:solidFill>
              </a:rPr>
              <a:t>loss</a:t>
            </a:r>
          </a:p>
        </p:txBody>
      </p:sp>
      <p:sp>
        <p:nvSpPr>
          <p:cNvPr id="25" name="TextBox 24">
            <a:extLst>
              <a:ext uri="{FF2B5EF4-FFF2-40B4-BE49-F238E27FC236}">
                <a16:creationId xmlns:a16="http://schemas.microsoft.com/office/drawing/2014/main" id="{0FC131C3-FD1A-8B45-B965-76BA9A2F2686}"/>
              </a:ext>
            </a:extLst>
          </p:cNvPr>
          <p:cNvSpPr txBox="1"/>
          <p:nvPr/>
        </p:nvSpPr>
        <p:spPr>
          <a:xfrm>
            <a:off x="2979621" y="2516647"/>
            <a:ext cx="2258888" cy="461665"/>
          </a:xfrm>
          <a:prstGeom prst="rect">
            <a:avLst/>
          </a:prstGeom>
          <a:noFill/>
          <a:ln w="50800">
            <a:solidFill>
              <a:schemeClr val="tx1"/>
            </a:solidFill>
          </a:ln>
        </p:spPr>
        <p:txBody>
          <a:bodyPr wrap="none" rtlCol="0">
            <a:spAutoFit/>
          </a:bodyPr>
          <a:lstStyle/>
          <a:p>
            <a:r>
              <a:rPr lang="en-GB" sz="2400" dirty="0"/>
              <a:t>linear regression</a:t>
            </a:r>
          </a:p>
        </p:txBody>
      </p:sp>
      <p:sp>
        <p:nvSpPr>
          <p:cNvPr id="26" name="TextBox 25">
            <a:extLst>
              <a:ext uri="{FF2B5EF4-FFF2-40B4-BE49-F238E27FC236}">
                <a16:creationId xmlns:a16="http://schemas.microsoft.com/office/drawing/2014/main" id="{C5642F44-AD8C-D645-81EF-CA2C63803BA0}"/>
              </a:ext>
            </a:extLst>
          </p:cNvPr>
          <p:cNvSpPr txBox="1"/>
          <p:nvPr/>
        </p:nvSpPr>
        <p:spPr>
          <a:xfrm>
            <a:off x="2839810" y="3796291"/>
            <a:ext cx="2414122" cy="461665"/>
          </a:xfrm>
          <a:prstGeom prst="rect">
            <a:avLst/>
          </a:prstGeom>
          <a:solidFill>
            <a:schemeClr val="bg1"/>
          </a:solidFill>
          <a:ln w="50800">
            <a:solidFill>
              <a:schemeClr val="tx1"/>
            </a:solidFill>
          </a:ln>
        </p:spPr>
        <p:txBody>
          <a:bodyPr wrap="none" rtlCol="0">
            <a:spAutoFit/>
          </a:bodyPr>
          <a:lstStyle/>
          <a:p>
            <a:r>
              <a:rPr lang="en-GB" sz="2400" dirty="0"/>
              <a:t>logistic regression</a:t>
            </a:r>
          </a:p>
        </p:txBody>
      </p:sp>
      <p:sp>
        <p:nvSpPr>
          <p:cNvPr id="27" name="TextBox 26">
            <a:extLst>
              <a:ext uri="{FF2B5EF4-FFF2-40B4-BE49-F238E27FC236}">
                <a16:creationId xmlns:a16="http://schemas.microsoft.com/office/drawing/2014/main" id="{8A846CB5-21D5-1844-85C0-9DC191F276E9}"/>
              </a:ext>
            </a:extLst>
          </p:cNvPr>
          <p:cNvSpPr txBox="1"/>
          <p:nvPr/>
        </p:nvSpPr>
        <p:spPr>
          <a:xfrm>
            <a:off x="6210947" y="2650384"/>
            <a:ext cx="1798056" cy="461665"/>
          </a:xfrm>
          <a:prstGeom prst="rect">
            <a:avLst/>
          </a:prstGeom>
          <a:solidFill>
            <a:schemeClr val="bg1"/>
          </a:solidFill>
          <a:ln w="50800">
            <a:solidFill>
              <a:schemeClr val="tx1"/>
            </a:solidFill>
          </a:ln>
        </p:spPr>
        <p:txBody>
          <a:bodyPr wrap="none" rtlCol="0">
            <a:spAutoFit/>
          </a:bodyPr>
          <a:lstStyle/>
          <a:p>
            <a:r>
              <a:rPr lang="en-GB" sz="2400" dirty="0"/>
              <a:t>decision tree</a:t>
            </a:r>
          </a:p>
        </p:txBody>
      </p:sp>
      <p:sp>
        <p:nvSpPr>
          <p:cNvPr id="29" name="TextBox 28">
            <a:extLst>
              <a:ext uri="{FF2B5EF4-FFF2-40B4-BE49-F238E27FC236}">
                <a16:creationId xmlns:a16="http://schemas.microsoft.com/office/drawing/2014/main" id="{86A1510F-354C-B144-8528-F14B6E45C254}"/>
              </a:ext>
            </a:extLst>
          </p:cNvPr>
          <p:cNvSpPr txBox="1"/>
          <p:nvPr/>
        </p:nvSpPr>
        <p:spPr>
          <a:xfrm>
            <a:off x="6271655" y="3875315"/>
            <a:ext cx="1358499" cy="461665"/>
          </a:xfrm>
          <a:prstGeom prst="rect">
            <a:avLst/>
          </a:prstGeom>
          <a:noFill/>
          <a:ln w="50800">
            <a:solidFill>
              <a:schemeClr val="tx1"/>
            </a:solidFill>
          </a:ln>
        </p:spPr>
        <p:txBody>
          <a:bodyPr wrap="square" rtlCol="0">
            <a:spAutoFit/>
          </a:bodyPr>
          <a:lstStyle/>
          <a:p>
            <a:r>
              <a:rPr lang="en-GB" sz="2400" dirty="0"/>
              <a:t>k-means</a:t>
            </a:r>
          </a:p>
        </p:txBody>
      </p:sp>
      <p:sp>
        <p:nvSpPr>
          <p:cNvPr id="30" name="TextBox 29">
            <a:extLst>
              <a:ext uri="{FF2B5EF4-FFF2-40B4-BE49-F238E27FC236}">
                <a16:creationId xmlns:a16="http://schemas.microsoft.com/office/drawing/2014/main" id="{14197AA7-3BAD-8645-9939-1FDC7D8466BE}"/>
              </a:ext>
            </a:extLst>
          </p:cNvPr>
          <p:cNvSpPr txBox="1"/>
          <p:nvPr/>
        </p:nvSpPr>
        <p:spPr>
          <a:xfrm>
            <a:off x="9212379" y="2511385"/>
            <a:ext cx="721672" cy="461665"/>
          </a:xfrm>
          <a:prstGeom prst="rect">
            <a:avLst/>
          </a:prstGeom>
          <a:noFill/>
          <a:ln w="50800">
            <a:solidFill>
              <a:schemeClr val="tx1"/>
            </a:solidFill>
          </a:ln>
        </p:spPr>
        <p:txBody>
          <a:bodyPr wrap="none" rtlCol="0">
            <a:spAutoFit/>
          </a:bodyPr>
          <a:lstStyle/>
          <a:p>
            <a:r>
              <a:rPr lang="en-GB" sz="2400" dirty="0" err="1"/>
              <a:t>kNN</a:t>
            </a:r>
            <a:endParaRPr lang="en-GB" sz="2400" dirty="0"/>
          </a:p>
        </p:txBody>
      </p:sp>
      <p:sp>
        <p:nvSpPr>
          <p:cNvPr id="3" name="Slide Number Placeholder 2">
            <a:extLst>
              <a:ext uri="{FF2B5EF4-FFF2-40B4-BE49-F238E27FC236}">
                <a16:creationId xmlns:a16="http://schemas.microsoft.com/office/drawing/2014/main" id="{BE98EFC0-B924-904D-9E5E-03B2B331AFD6}"/>
              </a:ext>
            </a:extLst>
          </p:cNvPr>
          <p:cNvSpPr>
            <a:spLocks noGrp="1"/>
          </p:cNvSpPr>
          <p:nvPr>
            <p:ph type="sldNum" sz="quarter" idx="12"/>
          </p:nvPr>
        </p:nvSpPr>
        <p:spPr/>
        <p:txBody>
          <a:bodyPr/>
          <a:lstStyle/>
          <a:p>
            <a:fld id="{AC1633F7-ACB1-754E-B76E-ED72C708EAF6}" type="slidenum">
              <a:rPr lang="en-AT" smtClean="0"/>
              <a:pPr/>
              <a:t>58</a:t>
            </a:fld>
            <a:endParaRPr lang="en-AT" dirty="0"/>
          </a:p>
        </p:txBody>
      </p:sp>
      <p:sp>
        <p:nvSpPr>
          <p:cNvPr id="6" name="Date Placeholder 5">
            <a:extLst>
              <a:ext uri="{FF2B5EF4-FFF2-40B4-BE49-F238E27FC236}">
                <a16:creationId xmlns:a16="http://schemas.microsoft.com/office/drawing/2014/main" id="{42CF9276-4706-8173-E5EC-E22396078F02}"/>
              </a:ext>
            </a:extLst>
          </p:cNvPr>
          <p:cNvSpPr>
            <a:spLocks noGrp="1"/>
          </p:cNvSpPr>
          <p:nvPr>
            <p:ph type="dt" sz="half" idx="10"/>
          </p:nvPr>
        </p:nvSpPr>
        <p:spPr/>
        <p:txBody>
          <a:bodyPr/>
          <a:lstStyle/>
          <a:p>
            <a:fld id="{36DB2476-2FE4-9148-ACBE-5B222DA2F282}" type="datetime1">
              <a:rPr lang="en-US" smtClean="0"/>
              <a:t>5/26/23</a:t>
            </a:fld>
            <a:endParaRPr lang="en-GB"/>
          </a:p>
        </p:txBody>
      </p:sp>
    </p:spTree>
    <p:extLst>
      <p:ext uri="{BB962C8B-B14F-4D97-AF65-F5344CB8AC3E}">
        <p14:creationId xmlns:p14="http://schemas.microsoft.com/office/powerpoint/2010/main" val="13545133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71B592-DA40-2643-C510-6871985D67F0}"/>
              </a:ext>
            </a:extLst>
          </p:cNvPr>
          <p:cNvSpPr>
            <a:spLocks noGrp="1"/>
          </p:cNvSpPr>
          <p:nvPr>
            <p:ph idx="1"/>
          </p:nvPr>
        </p:nvSpPr>
        <p:spPr>
          <a:xfrm>
            <a:off x="2846615" y="2642054"/>
            <a:ext cx="5763986" cy="1391103"/>
          </a:xfrm>
        </p:spPr>
        <p:txBody>
          <a:bodyPr>
            <a:normAutofit fontScale="92500"/>
          </a:bodyPr>
          <a:lstStyle/>
          <a:p>
            <a:pPr marL="0" indent="0">
              <a:buNone/>
            </a:pPr>
            <a:r>
              <a:rPr lang="en-GB" sz="9600" dirty="0"/>
              <a:t>Thank you ! </a:t>
            </a:r>
          </a:p>
        </p:txBody>
      </p:sp>
      <p:sp>
        <p:nvSpPr>
          <p:cNvPr id="4" name="Date Placeholder 3">
            <a:extLst>
              <a:ext uri="{FF2B5EF4-FFF2-40B4-BE49-F238E27FC236}">
                <a16:creationId xmlns:a16="http://schemas.microsoft.com/office/drawing/2014/main" id="{071FCEEB-FB4B-28EA-4671-8E5EC278645A}"/>
              </a:ext>
            </a:extLst>
          </p:cNvPr>
          <p:cNvSpPr>
            <a:spLocks noGrp="1"/>
          </p:cNvSpPr>
          <p:nvPr>
            <p:ph type="dt" sz="half" idx="10"/>
          </p:nvPr>
        </p:nvSpPr>
        <p:spPr/>
        <p:txBody>
          <a:bodyPr/>
          <a:lstStyle/>
          <a:p>
            <a:fld id="{5EA3FC8D-1813-854F-BE27-96884CBBC6F5}" type="datetime1">
              <a:rPr lang="en-US" smtClean="0"/>
              <a:t>5/26/23</a:t>
            </a:fld>
            <a:endParaRPr lang="en-GB" dirty="0"/>
          </a:p>
        </p:txBody>
      </p:sp>
      <p:sp>
        <p:nvSpPr>
          <p:cNvPr id="5" name="Footer Placeholder 4">
            <a:extLst>
              <a:ext uri="{FF2B5EF4-FFF2-40B4-BE49-F238E27FC236}">
                <a16:creationId xmlns:a16="http://schemas.microsoft.com/office/drawing/2014/main" id="{BBC5E9F8-1B06-7040-CAE7-7A8706D73B91}"/>
              </a:ext>
            </a:extLst>
          </p:cNvPr>
          <p:cNvSpPr>
            <a:spLocks noGrp="1"/>
          </p:cNvSpPr>
          <p:nvPr>
            <p:ph type="ftr" sz="quarter" idx="11"/>
          </p:nvPr>
        </p:nvSpPr>
        <p:spPr/>
        <p:txBody>
          <a:bodyPr/>
          <a:lstStyle/>
          <a:p>
            <a:r>
              <a:rPr lang="en-GB"/>
              <a:t>DI Dr.techn. Alexander Jung</a:t>
            </a:r>
            <a:endParaRPr lang="en-GB" dirty="0"/>
          </a:p>
        </p:txBody>
      </p:sp>
      <p:sp>
        <p:nvSpPr>
          <p:cNvPr id="6" name="Slide Number Placeholder 5">
            <a:extLst>
              <a:ext uri="{FF2B5EF4-FFF2-40B4-BE49-F238E27FC236}">
                <a16:creationId xmlns:a16="http://schemas.microsoft.com/office/drawing/2014/main" id="{B595C49D-F60F-F4EA-F581-86483731F92E}"/>
              </a:ext>
            </a:extLst>
          </p:cNvPr>
          <p:cNvSpPr>
            <a:spLocks noGrp="1"/>
          </p:cNvSpPr>
          <p:nvPr>
            <p:ph type="sldNum" sz="quarter" idx="12"/>
          </p:nvPr>
        </p:nvSpPr>
        <p:spPr/>
        <p:txBody>
          <a:bodyPr/>
          <a:lstStyle/>
          <a:p>
            <a:fld id="{1769BA03-D485-7647-B394-D5FA64CC5371}" type="slidenum">
              <a:rPr lang="en-GB" smtClean="0"/>
              <a:pPr/>
              <a:t>59</a:t>
            </a:fld>
            <a:endParaRPr lang="en-GB" dirty="0"/>
          </a:p>
        </p:txBody>
      </p:sp>
    </p:spTree>
    <p:extLst>
      <p:ext uri="{BB962C8B-B14F-4D97-AF65-F5344CB8AC3E}">
        <p14:creationId xmlns:p14="http://schemas.microsoft.com/office/powerpoint/2010/main" val="369393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025E5-C47F-1E5A-B194-8A14F362C870}"/>
              </a:ext>
            </a:extLst>
          </p:cNvPr>
          <p:cNvSpPr>
            <a:spLocks noGrp="1"/>
          </p:cNvSpPr>
          <p:nvPr>
            <p:ph type="title"/>
          </p:nvPr>
        </p:nvSpPr>
        <p:spPr/>
        <p:txBody>
          <a:bodyPr>
            <a:normAutofit/>
          </a:bodyPr>
          <a:lstStyle/>
          <a:p>
            <a:r>
              <a:rPr lang="en-GB" sz="6000" b="1" dirty="0"/>
              <a:t>Machine Learning YouTube. </a:t>
            </a:r>
          </a:p>
        </p:txBody>
      </p:sp>
      <p:sp>
        <p:nvSpPr>
          <p:cNvPr id="4" name="Date Placeholder 3">
            <a:extLst>
              <a:ext uri="{FF2B5EF4-FFF2-40B4-BE49-F238E27FC236}">
                <a16:creationId xmlns:a16="http://schemas.microsoft.com/office/drawing/2014/main" id="{DDCB67D8-05B6-ADC9-97D7-FE3B0ACBBF48}"/>
              </a:ext>
            </a:extLst>
          </p:cNvPr>
          <p:cNvSpPr>
            <a:spLocks noGrp="1"/>
          </p:cNvSpPr>
          <p:nvPr>
            <p:ph type="dt" sz="half" idx="10"/>
          </p:nvPr>
        </p:nvSpPr>
        <p:spPr/>
        <p:txBody>
          <a:bodyPr/>
          <a:lstStyle/>
          <a:p>
            <a:fld id="{5EA3FC8D-1813-854F-BE27-96884CBBC6F5}" type="datetime1">
              <a:rPr lang="en-US" smtClean="0"/>
              <a:t>5/26/23</a:t>
            </a:fld>
            <a:endParaRPr lang="en-GB" dirty="0"/>
          </a:p>
        </p:txBody>
      </p:sp>
      <p:sp>
        <p:nvSpPr>
          <p:cNvPr id="5" name="Footer Placeholder 4">
            <a:extLst>
              <a:ext uri="{FF2B5EF4-FFF2-40B4-BE49-F238E27FC236}">
                <a16:creationId xmlns:a16="http://schemas.microsoft.com/office/drawing/2014/main" id="{1CEF8069-8E04-FB10-74B8-7FE326F294EC}"/>
              </a:ext>
            </a:extLst>
          </p:cNvPr>
          <p:cNvSpPr>
            <a:spLocks noGrp="1"/>
          </p:cNvSpPr>
          <p:nvPr>
            <p:ph type="ftr" sz="quarter" idx="11"/>
          </p:nvPr>
        </p:nvSpPr>
        <p:spPr/>
        <p:txBody>
          <a:bodyPr/>
          <a:lstStyle/>
          <a:p>
            <a:r>
              <a:rPr lang="en-GB"/>
              <a:t>DI Dr.techn. Alexander Jung</a:t>
            </a:r>
            <a:endParaRPr lang="en-GB" dirty="0"/>
          </a:p>
        </p:txBody>
      </p:sp>
      <p:sp>
        <p:nvSpPr>
          <p:cNvPr id="6" name="Slide Number Placeholder 5">
            <a:extLst>
              <a:ext uri="{FF2B5EF4-FFF2-40B4-BE49-F238E27FC236}">
                <a16:creationId xmlns:a16="http://schemas.microsoft.com/office/drawing/2014/main" id="{BCB4F686-FF77-3A43-E11B-BD53CA46FDA3}"/>
              </a:ext>
            </a:extLst>
          </p:cNvPr>
          <p:cNvSpPr>
            <a:spLocks noGrp="1"/>
          </p:cNvSpPr>
          <p:nvPr>
            <p:ph type="sldNum" sz="quarter" idx="12"/>
          </p:nvPr>
        </p:nvSpPr>
        <p:spPr/>
        <p:txBody>
          <a:bodyPr/>
          <a:lstStyle/>
          <a:p>
            <a:fld id="{1769BA03-D485-7647-B394-D5FA64CC5371}" type="slidenum">
              <a:rPr lang="en-GB" smtClean="0"/>
              <a:pPr/>
              <a:t>6</a:t>
            </a:fld>
            <a:endParaRPr lang="en-GB" dirty="0"/>
          </a:p>
        </p:txBody>
      </p:sp>
      <p:pic>
        <p:nvPicPr>
          <p:cNvPr id="7" name="Picture 6" descr="Graphical user interface, website&#10;&#10;Description automatically generated">
            <a:extLst>
              <a:ext uri="{FF2B5EF4-FFF2-40B4-BE49-F238E27FC236}">
                <a16:creationId xmlns:a16="http://schemas.microsoft.com/office/drawing/2014/main" id="{2D306FA5-9FBE-F6AF-AA70-B89D9187DE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84085" y="2273518"/>
            <a:ext cx="7772400" cy="3733133"/>
          </a:xfrm>
          <a:prstGeom prst="rect">
            <a:avLst/>
          </a:prstGeom>
        </p:spPr>
      </p:pic>
      <p:sp>
        <p:nvSpPr>
          <p:cNvPr id="8" name="TextBox 7">
            <a:extLst>
              <a:ext uri="{FF2B5EF4-FFF2-40B4-BE49-F238E27FC236}">
                <a16:creationId xmlns:a16="http://schemas.microsoft.com/office/drawing/2014/main" id="{2C8DF596-FF47-F770-A423-C7359D23F790}"/>
              </a:ext>
            </a:extLst>
          </p:cNvPr>
          <p:cNvSpPr txBox="1"/>
          <p:nvPr/>
        </p:nvSpPr>
        <p:spPr>
          <a:xfrm>
            <a:off x="1126671" y="1554488"/>
            <a:ext cx="10320197" cy="523220"/>
          </a:xfrm>
          <a:prstGeom prst="rect">
            <a:avLst/>
          </a:prstGeom>
          <a:noFill/>
        </p:spPr>
        <p:txBody>
          <a:bodyPr wrap="none" rtlCol="0">
            <a:spAutoFit/>
          </a:bodyPr>
          <a:lstStyle/>
          <a:p>
            <a:r>
              <a:rPr lang="en-GB" sz="2800" dirty="0"/>
              <a:t>https://</a:t>
            </a:r>
            <a:r>
              <a:rPr lang="en-GB" sz="2800" dirty="0" err="1"/>
              <a:t>www.youtube.com</a:t>
            </a:r>
            <a:r>
              <a:rPr lang="en-GB" sz="2800" dirty="0"/>
              <a:t>/channel/UC_tW4Z_GfJ2WCnKDtwMuDUA</a:t>
            </a:r>
          </a:p>
        </p:txBody>
      </p:sp>
    </p:spTree>
    <p:extLst>
      <p:ext uri="{BB962C8B-B14F-4D97-AF65-F5344CB8AC3E}">
        <p14:creationId xmlns:p14="http://schemas.microsoft.com/office/powerpoint/2010/main" val="33449489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4DA9A-0E56-5846-8D30-1992A24A766E}"/>
              </a:ext>
            </a:extLst>
          </p:cNvPr>
          <p:cNvSpPr>
            <a:spLocks noGrp="1"/>
          </p:cNvSpPr>
          <p:nvPr>
            <p:ph type="title"/>
          </p:nvPr>
        </p:nvSpPr>
        <p:spPr>
          <a:xfrm>
            <a:off x="709613" y="365126"/>
            <a:ext cx="10515600" cy="1325563"/>
          </a:xfrm>
        </p:spPr>
        <p:txBody>
          <a:bodyPr>
            <a:normAutofit/>
          </a:bodyPr>
          <a:lstStyle/>
          <a:p>
            <a:r>
              <a:rPr lang="en-AT" sz="7200" b="1" dirty="0"/>
              <a:t>What Data, Model, Loss?</a:t>
            </a:r>
          </a:p>
        </p:txBody>
      </p:sp>
      <p:sp>
        <p:nvSpPr>
          <p:cNvPr id="4" name="Footer Placeholder 3">
            <a:extLst>
              <a:ext uri="{FF2B5EF4-FFF2-40B4-BE49-F238E27FC236}">
                <a16:creationId xmlns:a16="http://schemas.microsoft.com/office/drawing/2014/main" id="{BF4B43C6-86B5-144B-9040-4829B6385EE3}"/>
              </a:ext>
            </a:extLst>
          </p:cNvPr>
          <p:cNvSpPr>
            <a:spLocks noGrp="1"/>
          </p:cNvSpPr>
          <p:nvPr>
            <p:ph type="ftr" sz="quarter" idx="11"/>
          </p:nvPr>
        </p:nvSpPr>
        <p:spPr/>
        <p:txBody>
          <a:bodyPr/>
          <a:lstStyle/>
          <a:p>
            <a:r>
              <a:rPr lang="en-GB"/>
              <a:t>DI Dr.techn. Alexander Jung</a:t>
            </a:r>
            <a:endParaRPr lang="en-GB" dirty="0"/>
          </a:p>
        </p:txBody>
      </p:sp>
      <p:sp>
        <p:nvSpPr>
          <p:cNvPr id="30" name="Slide Number Placeholder 29">
            <a:extLst>
              <a:ext uri="{FF2B5EF4-FFF2-40B4-BE49-F238E27FC236}">
                <a16:creationId xmlns:a16="http://schemas.microsoft.com/office/drawing/2014/main" id="{8E0D6D50-75A4-C546-852A-BF70AC2AB095}"/>
              </a:ext>
            </a:extLst>
          </p:cNvPr>
          <p:cNvSpPr>
            <a:spLocks noGrp="1"/>
          </p:cNvSpPr>
          <p:nvPr>
            <p:ph type="sldNum" sz="quarter" idx="12"/>
          </p:nvPr>
        </p:nvSpPr>
        <p:spPr/>
        <p:txBody>
          <a:bodyPr/>
          <a:lstStyle/>
          <a:p>
            <a:fld id="{AC1633F7-ACB1-754E-B76E-ED72C708EAF6}" type="slidenum">
              <a:rPr lang="en-AT" smtClean="0"/>
              <a:pPr/>
              <a:t>60</a:t>
            </a:fld>
            <a:endParaRPr lang="en-AT" dirty="0"/>
          </a:p>
        </p:txBody>
      </p:sp>
      <p:sp>
        <p:nvSpPr>
          <p:cNvPr id="5" name="TextBox 4">
            <a:extLst>
              <a:ext uri="{FF2B5EF4-FFF2-40B4-BE49-F238E27FC236}">
                <a16:creationId xmlns:a16="http://schemas.microsoft.com/office/drawing/2014/main" id="{E56B6BAD-8372-A648-B1A6-AFA929C1B5B0}"/>
              </a:ext>
            </a:extLst>
          </p:cNvPr>
          <p:cNvSpPr txBox="1"/>
          <p:nvPr/>
        </p:nvSpPr>
        <p:spPr>
          <a:xfrm>
            <a:off x="427563" y="2092568"/>
            <a:ext cx="11442052" cy="2862322"/>
          </a:xfrm>
          <a:prstGeom prst="rect">
            <a:avLst/>
          </a:prstGeom>
          <a:noFill/>
        </p:spPr>
        <p:txBody>
          <a:bodyPr wrap="square" rtlCol="0">
            <a:spAutoFit/>
          </a:bodyPr>
          <a:lstStyle/>
          <a:p>
            <a:pPr marL="285750" indent="-285750">
              <a:buFont typeface="Arial" panose="020B0604020202020204" pitchFamily="34" charset="0"/>
              <a:buChar char="•"/>
            </a:pPr>
            <a:r>
              <a:rPr lang="en-GB" sz="3600" dirty="0">
                <a:solidFill>
                  <a:srgbClr val="FF0000"/>
                </a:solidFill>
              </a:rPr>
              <a:t>statistical</a:t>
            </a:r>
            <a:r>
              <a:rPr lang="en-GB" sz="3600" dirty="0"/>
              <a:t> aspects (highly accurate predictions)</a:t>
            </a:r>
          </a:p>
          <a:p>
            <a:r>
              <a:rPr lang="en-GB" sz="3600" dirty="0"/>
              <a:t> </a:t>
            </a:r>
          </a:p>
          <a:p>
            <a:pPr marL="285750" indent="-285750">
              <a:buFont typeface="Arial" panose="020B0604020202020204" pitchFamily="34" charset="0"/>
              <a:buChar char="•"/>
            </a:pPr>
            <a:r>
              <a:rPr lang="en-GB" sz="3600" dirty="0">
                <a:solidFill>
                  <a:srgbClr val="FF0000"/>
                </a:solidFill>
              </a:rPr>
              <a:t>computational</a:t>
            </a:r>
            <a:r>
              <a:rPr lang="en-GB" sz="3600" dirty="0"/>
              <a:t> aspects (efficient use of resources)</a:t>
            </a:r>
          </a:p>
          <a:p>
            <a:r>
              <a:rPr lang="en-GB" sz="3600" dirty="0"/>
              <a:t> </a:t>
            </a:r>
          </a:p>
          <a:p>
            <a:pPr marL="285750" indent="-285750">
              <a:buFont typeface="Arial" panose="020B0604020202020204" pitchFamily="34" charset="0"/>
              <a:buChar char="•"/>
            </a:pPr>
            <a:r>
              <a:rPr lang="en-GB" sz="3600" dirty="0">
                <a:solidFill>
                  <a:srgbClr val="FF0000"/>
                </a:solidFill>
              </a:rPr>
              <a:t>trustworthy</a:t>
            </a:r>
            <a:r>
              <a:rPr lang="en-GB" sz="3600" dirty="0"/>
              <a:t> (transparency, privacy protection)</a:t>
            </a:r>
          </a:p>
        </p:txBody>
      </p:sp>
      <p:sp>
        <p:nvSpPr>
          <p:cNvPr id="7" name="Date Placeholder 6">
            <a:extLst>
              <a:ext uri="{FF2B5EF4-FFF2-40B4-BE49-F238E27FC236}">
                <a16:creationId xmlns:a16="http://schemas.microsoft.com/office/drawing/2014/main" id="{E55D1B20-AC8D-440A-B59B-E3E295ED3E9C}"/>
              </a:ext>
            </a:extLst>
          </p:cNvPr>
          <p:cNvSpPr>
            <a:spLocks noGrp="1"/>
          </p:cNvSpPr>
          <p:nvPr>
            <p:ph type="dt" sz="half" idx="10"/>
          </p:nvPr>
        </p:nvSpPr>
        <p:spPr/>
        <p:txBody>
          <a:bodyPr/>
          <a:lstStyle/>
          <a:p>
            <a:fld id="{A3D7570F-B77E-D441-AC21-0C3DE7E9C2A4}" type="datetime1">
              <a:rPr lang="en-US" smtClean="0"/>
              <a:t>5/26/23</a:t>
            </a:fld>
            <a:endParaRPr lang="en-GB"/>
          </a:p>
        </p:txBody>
      </p:sp>
    </p:spTree>
    <p:extLst>
      <p:ext uri="{BB962C8B-B14F-4D97-AF65-F5344CB8AC3E}">
        <p14:creationId xmlns:p14="http://schemas.microsoft.com/office/powerpoint/2010/main" val="6142401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7CB10-CB3E-244D-B637-8E779EEB1EA1}"/>
              </a:ext>
            </a:extLst>
          </p:cNvPr>
          <p:cNvSpPr>
            <a:spLocks noGrp="1"/>
          </p:cNvSpPr>
          <p:nvPr>
            <p:ph type="title"/>
          </p:nvPr>
        </p:nvSpPr>
        <p:spPr>
          <a:xfrm>
            <a:off x="372618" y="140906"/>
            <a:ext cx="12282678" cy="1325563"/>
          </a:xfrm>
        </p:spPr>
        <p:txBody>
          <a:bodyPr>
            <a:noAutofit/>
          </a:bodyPr>
          <a:lstStyle/>
          <a:p>
            <a:r>
              <a:rPr lang="en-US" sz="8800" b="1" dirty="0"/>
              <a:t>Data and Model Size</a:t>
            </a:r>
          </a:p>
        </p:txBody>
      </p:sp>
      <p:sp>
        <p:nvSpPr>
          <p:cNvPr id="4" name="Slide Number Placeholder 3">
            <a:extLst>
              <a:ext uri="{FF2B5EF4-FFF2-40B4-BE49-F238E27FC236}">
                <a16:creationId xmlns:a16="http://schemas.microsoft.com/office/drawing/2014/main" id="{438D2E3D-5946-4548-BC14-9FEFE5C69D07}"/>
              </a:ext>
            </a:extLst>
          </p:cNvPr>
          <p:cNvSpPr>
            <a:spLocks noGrp="1"/>
          </p:cNvSpPr>
          <p:nvPr>
            <p:ph type="sldNum" sz="quarter" idx="12"/>
          </p:nvPr>
        </p:nvSpPr>
        <p:spPr/>
        <p:txBody>
          <a:bodyPr/>
          <a:lstStyle/>
          <a:p>
            <a:fld id="{3FF2AABE-FC01-8D4F-B5BD-1FB1C036FF5C}" type="slidenum">
              <a:rPr lang="en-US" smtClean="0"/>
              <a:t>61</a:t>
            </a:fld>
            <a:endParaRPr lang="en-US" dirty="0"/>
          </a:p>
        </p:txBody>
      </p:sp>
      <p:grpSp>
        <p:nvGrpSpPr>
          <p:cNvPr id="10" name="Group 9">
            <a:extLst>
              <a:ext uri="{FF2B5EF4-FFF2-40B4-BE49-F238E27FC236}">
                <a16:creationId xmlns:a16="http://schemas.microsoft.com/office/drawing/2014/main" id="{1566D399-651B-2443-9DB7-2E90DAA25833}"/>
              </a:ext>
            </a:extLst>
          </p:cNvPr>
          <p:cNvGrpSpPr/>
          <p:nvPr/>
        </p:nvGrpSpPr>
        <p:grpSpPr>
          <a:xfrm>
            <a:off x="372619" y="1466469"/>
            <a:ext cx="7088885" cy="3168203"/>
            <a:chOff x="552451" y="1757972"/>
            <a:chExt cx="9588704" cy="3136869"/>
          </a:xfrm>
        </p:grpSpPr>
        <p:sp>
          <p:nvSpPr>
            <p:cNvPr id="5" name="Rectangle 4">
              <a:extLst>
                <a:ext uri="{FF2B5EF4-FFF2-40B4-BE49-F238E27FC236}">
                  <a16:creationId xmlns:a16="http://schemas.microsoft.com/office/drawing/2014/main" id="{8B53DB76-FA79-9D45-96B6-BA143D1432D5}"/>
                </a:ext>
              </a:extLst>
            </p:cNvPr>
            <p:cNvSpPr/>
            <p:nvPr/>
          </p:nvSpPr>
          <p:spPr>
            <a:xfrm>
              <a:off x="1521590" y="1757972"/>
              <a:ext cx="8619565" cy="2232750"/>
            </a:xfrm>
            <a:prstGeom prst="rec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training set</a:t>
              </a:r>
            </a:p>
          </p:txBody>
        </p:sp>
        <p:cxnSp>
          <p:nvCxnSpPr>
            <p:cNvPr id="6" name="Straight Arrow Connector 5">
              <a:extLst>
                <a:ext uri="{FF2B5EF4-FFF2-40B4-BE49-F238E27FC236}">
                  <a16:creationId xmlns:a16="http://schemas.microsoft.com/office/drawing/2014/main" id="{5811A6B2-E4BA-A945-BB4D-139F54D4D06B}"/>
                </a:ext>
              </a:extLst>
            </p:cNvPr>
            <p:cNvCxnSpPr>
              <a:cxnSpLocks/>
            </p:cNvCxnSpPr>
            <p:nvPr/>
          </p:nvCxnSpPr>
          <p:spPr>
            <a:xfrm>
              <a:off x="1288687" y="1757972"/>
              <a:ext cx="0" cy="2232751"/>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4857E64-CBDC-664E-84F6-3B22265D3B20}"/>
                </a:ext>
              </a:extLst>
            </p:cNvPr>
            <p:cNvCxnSpPr>
              <a:cxnSpLocks/>
            </p:cNvCxnSpPr>
            <p:nvPr/>
          </p:nvCxnSpPr>
          <p:spPr>
            <a:xfrm>
              <a:off x="1521590" y="4222672"/>
              <a:ext cx="8462324" cy="0"/>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31DC760-3177-9340-B6F7-75F7706B2DE4}"/>
                </a:ext>
              </a:extLst>
            </p:cNvPr>
            <p:cNvSpPr txBox="1"/>
            <p:nvPr/>
          </p:nvSpPr>
          <p:spPr>
            <a:xfrm>
              <a:off x="3856134" y="4254902"/>
              <a:ext cx="4238130" cy="639939"/>
            </a:xfrm>
            <a:prstGeom prst="rect">
              <a:avLst/>
            </a:prstGeom>
            <a:noFill/>
          </p:spPr>
          <p:txBody>
            <a:bodyPr wrap="none" rtlCol="0">
              <a:spAutoFit/>
            </a:bodyPr>
            <a:lstStyle/>
            <a:p>
              <a:r>
                <a:rPr lang="en-US" sz="3600" dirty="0"/>
                <a:t>nr. of features n</a:t>
              </a:r>
            </a:p>
          </p:txBody>
        </p:sp>
        <p:sp>
          <p:nvSpPr>
            <p:cNvPr id="9" name="TextBox 8">
              <a:extLst>
                <a:ext uri="{FF2B5EF4-FFF2-40B4-BE49-F238E27FC236}">
                  <a16:creationId xmlns:a16="http://schemas.microsoft.com/office/drawing/2014/main" id="{CD08A338-5338-7C46-8673-B0FDFCC7B2BB}"/>
                </a:ext>
              </a:extLst>
            </p:cNvPr>
            <p:cNvSpPr txBox="1"/>
            <p:nvPr/>
          </p:nvSpPr>
          <p:spPr>
            <a:xfrm>
              <a:off x="552451" y="2281147"/>
              <a:ext cx="553357" cy="646331"/>
            </a:xfrm>
            <a:prstGeom prst="rect">
              <a:avLst/>
            </a:prstGeom>
            <a:noFill/>
          </p:spPr>
          <p:txBody>
            <a:bodyPr wrap="none" rtlCol="0">
              <a:spAutoFit/>
            </a:bodyPr>
            <a:lstStyle/>
            <a:p>
              <a:r>
                <a:rPr lang="en-US" sz="3600" dirty="0"/>
                <a:t>m</a:t>
              </a:r>
            </a:p>
          </p:txBody>
        </p:sp>
      </p:grpSp>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F8ABDF8A-3D4D-2F47-AFF5-D0FD2FEF094C}"/>
                  </a:ext>
                </a:extLst>
              </p:cNvPr>
              <p:cNvSpPr/>
              <p:nvPr/>
            </p:nvSpPr>
            <p:spPr>
              <a:xfrm>
                <a:off x="8429247" y="2682465"/>
                <a:ext cx="3105906" cy="2329102"/>
              </a:xfrm>
              <a:prstGeom prst="ellipse">
                <a:avLst/>
              </a:prstGeom>
              <a:solidFill>
                <a:schemeClr val="accent4">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			</a:t>
                </a:r>
                <a:r>
                  <a:rPr lang="de-AT" sz="3600" dirty="0">
                    <a:ea typeface="Cambria Math" panose="02040503050406030204" pitchFamily="18" charset="0"/>
                  </a:rPr>
                  <a:t> </a:t>
                </a:r>
                <a14:m>
                  <m:oMath xmlns:m="http://schemas.openxmlformats.org/officeDocument/2006/math">
                    <m:r>
                      <a:rPr lang="de-AT" sz="3600" i="1" smtClean="0">
                        <a:solidFill>
                          <a:schemeClr val="tx1">
                            <a:lumMod val="85000"/>
                            <a:lumOff val="15000"/>
                          </a:schemeClr>
                        </a:solidFill>
                        <a:latin typeface="Cambria Math" panose="02040503050406030204" pitchFamily="18" charset="0"/>
                        <a:ea typeface="Cambria Math" panose="02040503050406030204" pitchFamily="18" charset="0"/>
                      </a:rPr>
                      <m:t>ℋ</m:t>
                    </m:r>
                  </m:oMath>
                </a14:m>
                <a:endParaRPr lang="en-US" sz="3600" dirty="0">
                  <a:solidFill>
                    <a:schemeClr val="tx1">
                      <a:lumMod val="85000"/>
                      <a:lumOff val="15000"/>
                    </a:schemeClr>
                  </a:solidFill>
                </a:endParaRPr>
              </a:p>
              <a:p>
                <a:pPr algn="ctr"/>
                <a:r>
                  <a:rPr lang="en-US" sz="3600" dirty="0">
                    <a:solidFill>
                      <a:schemeClr val="tx1"/>
                    </a:solidFill>
                  </a:rPr>
                  <a:t>hypospace/model</a:t>
                </a:r>
              </a:p>
              <a:p>
                <a:pPr algn="ctr"/>
                <a:endParaRPr lang="en-US" sz="3600" dirty="0">
                  <a:solidFill>
                    <a:schemeClr val="tx1"/>
                  </a:solidFill>
                </a:endParaRPr>
              </a:p>
            </p:txBody>
          </p:sp>
        </mc:Choice>
        <mc:Fallback xmlns="">
          <p:sp>
            <p:nvSpPr>
              <p:cNvPr id="11" name="Oval 10">
                <a:extLst>
                  <a:ext uri="{FF2B5EF4-FFF2-40B4-BE49-F238E27FC236}">
                    <a16:creationId xmlns:a16="http://schemas.microsoft.com/office/drawing/2014/main" id="{F8ABDF8A-3D4D-2F47-AFF5-D0FD2FEF094C}"/>
                  </a:ext>
                </a:extLst>
              </p:cNvPr>
              <p:cNvSpPr>
                <a:spLocks noRot="1" noChangeAspect="1" noMove="1" noResize="1" noEditPoints="1" noAdjustHandles="1" noChangeArrowheads="1" noChangeShapeType="1" noTextEdit="1"/>
              </p:cNvSpPr>
              <p:nvPr/>
            </p:nvSpPr>
            <p:spPr>
              <a:xfrm>
                <a:off x="8429247" y="2682465"/>
                <a:ext cx="3105906" cy="2329102"/>
              </a:xfrm>
              <a:prstGeom prst="ellipse">
                <a:avLst/>
              </a:prstGeom>
              <a:blipFill>
                <a:blip r:embed="rId3"/>
                <a:stretch>
                  <a:fillRect/>
                </a:stretch>
              </a:blipFill>
            </p:spPr>
            <p:txBody>
              <a:bodyPr/>
              <a:lstStyle/>
              <a:p>
                <a:r>
                  <a:rPr lang="en-GB">
                    <a:noFill/>
                  </a:rPr>
                  <a:t> </a:t>
                </a:r>
              </a:p>
            </p:txBody>
          </p:sp>
        </mc:Fallback>
      </mc:AlternateContent>
      <p:cxnSp>
        <p:nvCxnSpPr>
          <p:cNvPr id="13" name="Straight Arrow Connector 12">
            <a:extLst>
              <a:ext uri="{FF2B5EF4-FFF2-40B4-BE49-F238E27FC236}">
                <a16:creationId xmlns:a16="http://schemas.microsoft.com/office/drawing/2014/main" id="{672B4A43-6661-494A-92A5-FE5D586AB605}"/>
              </a:ext>
            </a:extLst>
          </p:cNvPr>
          <p:cNvCxnSpPr>
            <a:cxnSpLocks/>
          </p:cNvCxnSpPr>
          <p:nvPr/>
        </p:nvCxnSpPr>
        <p:spPr>
          <a:xfrm>
            <a:off x="8610600" y="5300941"/>
            <a:ext cx="2926080" cy="0"/>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253392A-20D0-264D-AEE9-22E8A329D370}"/>
              </a:ext>
            </a:extLst>
          </p:cNvPr>
          <p:cNvSpPr txBox="1"/>
          <p:nvPr/>
        </p:nvSpPr>
        <p:spPr>
          <a:xfrm>
            <a:off x="8429247" y="5300941"/>
            <a:ext cx="3726785" cy="646331"/>
          </a:xfrm>
          <a:prstGeom prst="rect">
            <a:avLst/>
          </a:prstGeom>
          <a:noFill/>
        </p:spPr>
        <p:txBody>
          <a:bodyPr wrap="square" rtlCol="0">
            <a:spAutoFit/>
          </a:bodyPr>
          <a:lstStyle/>
          <a:p>
            <a:r>
              <a:rPr lang="en-US" sz="3600" dirty="0"/>
              <a:t>eff. dimension d</a:t>
            </a:r>
          </a:p>
        </p:txBody>
      </p:sp>
      <p:sp>
        <p:nvSpPr>
          <p:cNvPr id="17" name="TextBox 16">
            <a:extLst>
              <a:ext uri="{FF2B5EF4-FFF2-40B4-BE49-F238E27FC236}">
                <a16:creationId xmlns:a16="http://schemas.microsoft.com/office/drawing/2014/main" id="{50811C60-8614-C94A-88EE-178418264D58}"/>
              </a:ext>
            </a:extLst>
          </p:cNvPr>
          <p:cNvSpPr txBox="1"/>
          <p:nvPr/>
        </p:nvSpPr>
        <p:spPr>
          <a:xfrm>
            <a:off x="372618" y="4875551"/>
            <a:ext cx="6227859" cy="1569660"/>
          </a:xfrm>
          <a:prstGeom prst="rect">
            <a:avLst/>
          </a:prstGeom>
          <a:noFill/>
        </p:spPr>
        <p:txBody>
          <a:bodyPr wrap="none" rtlCol="0">
            <a:spAutoFit/>
          </a:bodyPr>
          <a:lstStyle/>
          <a:p>
            <a:r>
              <a:rPr lang="en-US" sz="4800" dirty="0"/>
              <a:t>crucial parameter is the </a:t>
            </a:r>
          </a:p>
          <a:p>
            <a:r>
              <a:rPr lang="en-US" sz="4800" dirty="0"/>
              <a:t>ratio d/m </a:t>
            </a:r>
          </a:p>
        </p:txBody>
      </p:sp>
      <p:sp>
        <p:nvSpPr>
          <p:cNvPr id="3" name="Date Placeholder 2">
            <a:extLst>
              <a:ext uri="{FF2B5EF4-FFF2-40B4-BE49-F238E27FC236}">
                <a16:creationId xmlns:a16="http://schemas.microsoft.com/office/drawing/2014/main" id="{57A119A8-71F3-3A43-9EDE-5131564FEF67}"/>
              </a:ext>
            </a:extLst>
          </p:cNvPr>
          <p:cNvSpPr>
            <a:spLocks noGrp="1"/>
          </p:cNvSpPr>
          <p:nvPr>
            <p:ph type="dt" sz="half" idx="10"/>
          </p:nvPr>
        </p:nvSpPr>
        <p:spPr/>
        <p:txBody>
          <a:bodyPr/>
          <a:lstStyle/>
          <a:p>
            <a:fld id="{A8A00A97-6D1F-AE4B-B429-38AA93672474}" type="datetime1">
              <a:rPr lang="en-US" smtClean="0"/>
              <a:t>5/26/23</a:t>
            </a:fld>
            <a:endParaRPr lang="en-US"/>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71BE960-4A85-884F-8FF4-84C03558E47B}"/>
                  </a:ext>
                </a:extLst>
              </p:cNvPr>
              <p:cNvSpPr txBox="1"/>
              <p:nvPr/>
            </p:nvSpPr>
            <p:spPr>
              <a:xfrm>
                <a:off x="838200" y="1433918"/>
                <a:ext cx="6433456" cy="509178"/>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d>
                        <m:dPr>
                          <m:ctrlPr>
                            <a:rPr lang="en-GB" sz="2400" i="1" smtClean="0">
                              <a:latin typeface="Cambria Math" panose="02040503050406030204" pitchFamily="18" charset="0"/>
                            </a:rPr>
                          </m:ctrlPr>
                        </m:dPr>
                        <m:e>
                          <m:sSup>
                            <m:sSupPr>
                              <m:ctrlPr>
                                <a:rPr lang="en-GB" sz="2400" i="1">
                                  <a:latin typeface="Cambria Math" panose="02040503050406030204" pitchFamily="18" charset="0"/>
                                </a:rPr>
                              </m:ctrlPr>
                            </m:sSupPr>
                            <m:e>
                              <m:r>
                                <a:rPr lang="de-DE" sz="2400" b="1" i="1">
                                  <a:latin typeface="Cambria Math" panose="02040503050406030204" pitchFamily="18" charset="0"/>
                                </a:rPr>
                                <m:t>𝒙</m:t>
                              </m:r>
                            </m:e>
                            <m:sup>
                              <m:r>
                                <a:rPr lang="de-DE" sz="2400" i="1">
                                  <a:latin typeface="Cambria Math" panose="02040503050406030204" pitchFamily="18" charset="0"/>
                                </a:rPr>
                                <m:t>(1)</m:t>
                              </m:r>
                            </m:sup>
                          </m:sSup>
                          <m:r>
                            <a:rPr lang="de-DE" sz="2400" i="1">
                              <a:latin typeface="Cambria Math" panose="02040503050406030204" pitchFamily="18" charset="0"/>
                            </a:rPr>
                            <m:t>,</m:t>
                          </m:r>
                          <m:sSup>
                            <m:sSupPr>
                              <m:ctrlPr>
                                <a:rPr lang="en-GB" sz="2400" i="1">
                                  <a:latin typeface="Cambria Math" panose="02040503050406030204" pitchFamily="18" charset="0"/>
                                </a:rPr>
                              </m:ctrlPr>
                            </m:sSupPr>
                            <m:e>
                              <m:r>
                                <a:rPr lang="de-DE" sz="2400" i="1">
                                  <a:latin typeface="Cambria Math" panose="02040503050406030204" pitchFamily="18" charset="0"/>
                                </a:rPr>
                                <m:t>𝑦</m:t>
                              </m:r>
                            </m:e>
                            <m:sup>
                              <m:r>
                                <a:rPr lang="de-DE" sz="2400" b="1" i="1">
                                  <a:latin typeface="Cambria Math" panose="02040503050406030204" pitchFamily="18" charset="0"/>
                                </a:rPr>
                                <m:t>(</m:t>
                              </m:r>
                              <m:r>
                                <a:rPr lang="de-DE" sz="2400" i="1">
                                  <a:latin typeface="Cambria Math" panose="02040503050406030204" pitchFamily="18" charset="0"/>
                                </a:rPr>
                                <m:t>1)</m:t>
                              </m:r>
                            </m:sup>
                          </m:sSup>
                        </m:e>
                      </m:d>
                    </m:oMath>
                  </m:oMathPara>
                </a14:m>
                <a:endParaRPr lang="en-GB" sz="2400" dirty="0"/>
              </a:p>
            </p:txBody>
          </p:sp>
        </mc:Choice>
        <mc:Fallback xmlns="">
          <p:sp>
            <p:nvSpPr>
              <p:cNvPr id="18" name="TextBox 17">
                <a:extLst>
                  <a:ext uri="{FF2B5EF4-FFF2-40B4-BE49-F238E27FC236}">
                    <a16:creationId xmlns:a16="http://schemas.microsoft.com/office/drawing/2014/main" id="{F71BE960-4A85-884F-8FF4-84C03558E47B}"/>
                  </a:ext>
                </a:extLst>
              </p:cNvPr>
              <p:cNvSpPr txBox="1">
                <a:spLocks noRot="1" noChangeAspect="1" noMove="1" noResize="1" noEditPoints="1" noAdjustHandles="1" noChangeArrowheads="1" noChangeShapeType="1" noTextEdit="1"/>
              </p:cNvSpPr>
              <p:nvPr/>
            </p:nvSpPr>
            <p:spPr>
              <a:xfrm>
                <a:off x="838200" y="1433918"/>
                <a:ext cx="6433456" cy="509178"/>
              </a:xfrm>
              <a:prstGeom prst="rect">
                <a:avLst/>
              </a:prstGeom>
              <a:blipFill>
                <a:blip r:embed="rId4"/>
                <a:stretch>
                  <a:fillRect b="-238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B6B9B78-0FB2-5649-8B67-AD765CDE86B0}"/>
                  </a:ext>
                </a:extLst>
              </p:cNvPr>
              <p:cNvSpPr txBox="1"/>
              <p:nvPr/>
            </p:nvSpPr>
            <p:spPr>
              <a:xfrm>
                <a:off x="838200" y="3190359"/>
                <a:ext cx="6433456" cy="509178"/>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d>
                        <m:dPr>
                          <m:ctrlPr>
                            <a:rPr lang="en-GB" sz="2400" i="1" smtClean="0">
                              <a:latin typeface="Cambria Math" panose="02040503050406030204" pitchFamily="18" charset="0"/>
                            </a:rPr>
                          </m:ctrlPr>
                        </m:dPr>
                        <m:e>
                          <m:sSup>
                            <m:sSupPr>
                              <m:ctrlPr>
                                <a:rPr lang="en-GB" sz="2400" i="1">
                                  <a:latin typeface="Cambria Math" panose="02040503050406030204" pitchFamily="18" charset="0"/>
                                </a:rPr>
                              </m:ctrlPr>
                            </m:sSupPr>
                            <m:e>
                              <m:r>
                                <a:rPr lang="de-DE" sz="2400" b="1" i="1">
                                  <a:latin typeface="Cambria Math" panose="02040503050406030204" pitchFamily="18" charset="0"/>
                                </a:rPr>
                                <m:t>𝒙</m:t>
                              </m:r>
                            </m:e>
                            <m:sup>
                              <m:r>
                                <a:rPr lang="de-DE" sz="2400" i="1">
                                  <a:latin typeface="Cambria Math" panose="02040503050406030204" pitchFamily="18" charset="0"/>
                                </a:rPr>
                                <m:t>(</m:t>
                              </m:r>
                              <m:r>
                                <a:rPr lang="de-DE" sz="2400" b="0" i="1" smtClean="0">
                                  <a:latin typeface="Cambria Math" panose="02040503050406030204" pitchFamily="18" charset="0"/>
                                </a:rPr>
                                <m:t>𝑚</m:t>
                              </m:r>
                              <m:r>
                                <a:rPr lang="de-DE" sz="2400" i="1">
                                  <a:latin typeface="Cambria Math" panose="02040503050406030204" pitchFamily="18" charset="0"/>
                                </a:rPr>
                                <m:t>)</m:t>
                              </m:r>
                            </m:sup>
                          </m:sSup>
                          <m:r>
                            <a:rPr lang="de-DE" sz="2400" i="1">
                              <a:latin typeface="Cambria Math" panose="02040503050406030204" pitchFamily="18" charset="0"/>
                            </a:rPr>
                            <m:t>,</m:t>
                          </m:r>
                          <m:sSup>
                            <m:sSupPr>
                              <m:ctrlPr>
                                <a:rPr lang="en-GB" sz="2400" i="1">
                                  <a:latin typeface="Cambria Math" panose="02040503050406030204" pitchFamily="18" charset="0"/>
                                </a:rPr>
                              </m:ctrlPr>
                            </m:sSupPr>
                            <m:e>
                              <m:r>
                                <a:rPr lang="de-DE" sz="2400" i="1">
                                  <a:latin typeface="Cambria Math" panose="02040503050406030204" pitchFamily="18" charset="0"/>
                                </a:rPr>
                                <m:t>𝑦</m:t>
                              </m:r>
                            </m:e>
                            <m:sup>
                              <m:r>
                                <a:rPr lang="de-DE" sz="2400" b="1" i="1">
                                  <a:latin typeface="Cambria Math" panose="02040503050406030204" pitchFamily="18" charset="0"/>
                                </a:rPr>
                                <m:t>(</m:t>
                              </m:r>
                              <m:r>
                                <a:rPr lang="de-DE" sz="2400" b="0" i="1" smtClean="0">
                                  <a:latin typeface="Cambria Math" panose="02040503050406030204" pitchFamily="18" charset="0"/>
                                </a:rPr>
                                <m:t>𝑚</m:t>
                              </m:r>
                              <m:r>
                                <a:rPr lang="de-DE" sz="2400" i="1">
                                  <a:latin typeface="Cambria Math" panose="02040503050406030204" pitchFamily="18" charset="0"/>
                                </a:rPr>
                                <m:t>)</m:t>
                              </m:r>
                            </m:sup>
                          </m:sSup>
                        </m:e>
                      </m:d>
                    </m:oMath>
                  </m:oMathPara>
                </a14:m>
                <a:endParaRPr lang="en-GB" sz="2400" dirty="0"/>
              </a:p>
            </p:txBody>
          </p:sp>
        </mc:Choice>
        <mc:Fallback xmlns="">
          <p:sp>
            <p:nvSpPr>
              <p:cNvPr id="19" name="TextBox 18">
                <a:extLst>
                  <a:ext uri="{FF2B5EF4-FFF2-40B4-BE49-F238E27FC236}">
                    <a16:creationId xmlns:a16="http://schemas.microsoft.com/office/drawing/2014/main" id="{DB6B9B78-0FB2-5649-8B67-AD765CDE86B0}"/>
                  </a:ext>
                </a:extLst>
              </p:cNvPr>
              <p:cNvSpPr txBox="1">
                <a:spLocks noRot="1" noChangeAspect="1" noMove="1" noResize="1" noEditPoints="1" noAdjustHandles="1" noChangeArrowheads="1" noChangeShapeType="1" noTextEdit="1"/>
              </p:cNvSpPr>
              <p:nvPr/>
            </p:nvSpPr>
            <p:spPr>
              <a:xfrm>
                <a:off x="838200" y="3190359"/>
                <a:ext cx="6433456" cy="509178"/>
              </a:xfrm>
              <a:prstGeom prst="rect">
                <a:avLst/>
              </a:prstGeom>
              <a:blipFill>
                <a:blip r:embed="rId5"/>
                <a:stretch>
                  <a:fillRect b="-48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70042CD-49C5-D641-9FEC-12DE298E67BF}"/>
                  </a:ext>
                </a:extLst>
              </p:cNvPr>
              <p:cNvSpPr txBox="1"/>
              <p:nvPr/>
            </p:nvSpPr>
            <p:spPr>
              <a:xfrm>
                <a:off x="838200" y="1860454"/>
                <a:ext cx="6433456" cy="509178"/>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d>
                        <m:dPr>
                          <m:ctrlPr>
                            <a:rPr lang="en-GB" sz="2400" i="1" smtClean="0">
                              <a:latin typeface="Cambria Math" panose="02040503050406030204" pitchFamily="18" charset="0"/>
                            </a:rPr>
                          </m:ctrlPr>
                        </m:dPr>
                        <m:e>
                          <m:sSup>
                            <m:sSupPr>
                              <m:ctrlPr>
                                <a:rPr lang="en-GB" sz="2400" i="1">
                                  <a:latin typeface="Cambria Math" panose="02040503050406030204" pitchFamily="18" charset="0"/>
                                </a:rPr>
                              </m:ctrlPr>
                            </m:sSupPr>
                            <m:e>
                              <m:r>
                                <a:rPr lang="de-DE" sz="2400" b="1" i="1">
                                  <a:latin typeface="Cambria Math" panose="02040503050406030204" pitchFamily="18" charset="0"/>
                                </a:rPr>
                                <m:t>𝒙</m:t>
                              </m:r>
                            </m:e>
                            <m:sup>
                              <m:r>
                                <a:rPr lang="de-DE" sz="2400" i="1">
                                  <a:latin typeface="Cambria Math" panose="02040503050406030204" pitchFamily="18" charset="0"/>
                                </a:rPr>
                                <m:t>(</m:t>
                              </m:r>
                              <m:r>
                                <a:rPr lang="de-DE" sz="2400" b="0" i="1" smtClean="0">
                                  <a:latin typeface="Cambria Math" panose="02040503050406030204" pitchFamily="18" charset="0"/>
                                </a:rPr>
                                <m:t>2</m:t>
                              </m:r>
                              <m:r>
                                <a:rPr lang="de-DE" sz="2400" i="1">
                                  <a:latin typeface="Cambria Math" panose="02040503050406030204" pitchFamily="18" charset="0"/>
                                </a:rPr>
                                <m:t>)</m:t>
                              </m:r>
                            </m:sup>
                          </m:sSup>
                          <m:r>
                            <a:rPr lang="de-DE" sz="2400" i="1">
                              <a:latin typeface="Cambria Math" panose="02040503050406030204" pitchFamily="18" charset="0"/>
                            </a:rPr>
                            <m:t>,</m:t>
                          </m:r>
                          <m:sSup>
                            <m:sSupPr>
                              <m:ctrlPr>
                                <a:rPr lang="en-GB" sz="2400" i="1">
                                  <a:latin typeface="Cambria Math" panose="02040503050406030204" pitchFamily="18" charset="0"/>
                                </a:rPr>
                              </m:ctrlPr>
                            </m:sSupPr>
                            <m:e>
                              <m:r>
                                <a:rPr lang="de-DE" sz="2400" i="1">
                                  <a:latin typeface="Cambria Math" panose="02040503050406030204" pitchFamily="18" charset="0"/>
                                </a:rPr>
                                <m:t>𝑦</m:t>
                              </m:r>
                            </m:e>
                            <m:sup>
                              <m:r>
                                <a:rPr lang="de-DE" sz="2400" b="1" i="1">
                                  <a:latin typeface="Cambria Math" panose="02040503050406030204" pitchFamily="18" charset="0"/>
                                </a:rPr>
                                <m:t>(</m:t>
                              </m:r>
                              <m:r>
                                <a:rPr lang="de-DE" sz="2400" b="0" i="1" smtClean="0">
                                  <a:latin typeface="Cambria Math" panose="02040503050406030204" pitchFamily="18" charset="0"/>
                                </a:rPr>
                                <m:t>2</m:t>
                              </m:r>
                              <m:r>
                                <a:rPr lang="de-DE" sz="2400" i="1">
                                  <a:latin typeface="Cambria Math" panose="02040503050406030204" pitchFamily="18" charset="0"/>
                                </a:rPr>
                                <m:t>)</m:t>
                              </m:r>
                            </m:sup>
                          </m:sSup>
                        </m:e>
                      </m:d>
                    </m:oMath>
                  </m:oMathPara>
                </a14:m>
                <a:endParaRPr lang="en-GB" sz="2400" dirty="0"/>
              </a:p>
            </p:txBody>
          </p:sp>
        </mc:Choice>
        <mc:Fallback xmlns="">
          <p:sp>
            <p:nvSpPr>
              <p:cNvPr id="20" name="TextBox 19">
                <a:extLst>
                  <a:ext uri="{FF2B5EF4-FFF2-40B4-BE49-F238E27FC236}">
                    <a16:creationId xmlns:a16="http://schemas.microsoft.com/office/drawing/2014/main" id="{D70042CD-49C5-D641-9FEC-12DE298E67BF}"/>
                  </a:ext>
                </a:extLst>
              </p:cNvPr>
              <p:cNvSpPr txBox="1">
                <a:spLocks noRot="1" noChangeAspect="1" noMove="1" noResize="1" noEditPoints="1" noAdjustHandles="1" noChangeArrowheads="1" noChangeShapeType="1" noTextEdit="1"/>
              </p:cNvSpPr>
              <p:nvPr/>
            </p:nvSpPr>
            <p:spPr>
              <a:xfrm>
                <a:off x="838200" y="1860454"/>
                <a:ext cx="6433456" cy="509178"/>
              </a:xfrm>
              <a:prstGeom prst="rect">
                <a:avLst/>
              </a:prstGeom>
              <a:blipFill>
                <a:blip r:embed="rId6"/>
                <a:stretch>
                  <a:fillRect b="-4878"/>
                </a:stretch>
              </a:blipFill>
            </p:spPr>
            <p:txBody>
              <a:bodyPr/>
              <a:lstStyle/>
              <a:p>
                <a:r>
                  <a:rPr lang="en-GB">
                    <a:noFill/>
                  </a:rPr>
                  <a:t> </a:t>
                </a:r>
              </a:p>
            </p:txBody>
          </p:sp>
        </mc:Fallback>
      </mc:AlternateContent>
      <p:sp>
        <p:nvSpPr>
          <p:cNvPr id="12" name="Footer Placeholder 11">
            <a:extLst>
              <a:ext uri="{FF2B5EF4-FFF2-40B4-BE49-F238E27FC236}">
                <a16:creationId xmlns:a16="http://schemas.microsoft.com/office/drawing/2014/main" id="{40EC8EA3-097D-D19E-32BB-41ED0BBF1D53}"/>
              </a:ext>
            </a:extLst>
          </p:cNvPr>
          <p:cNvSpPr>
            <a:spLocks noGrp="1"/>
          </p:cNvSpPr>
          <p:nvPr>
            <p:ph type="ftr" sz="quarter" idx="11"/>
          </p:nvPr>
        </p:nvSpPr>
        <p:spPr/>
        <p:txBody>
          <a:bodyPr/>
          <a:lstStyle/>
          <a:p>
            <a:r>
              <a:rPr lang="en-GB"/>
              <a:t>DI Dr.techn. Alexander Jung</a:t>
            </a:r>
            <a:endParaRPr lang="en-GB" dirty="0"/>
          </a:p>
        </p:txBody>
      </p:sp>
    </p:spTree>
    <p:extLst>
      <p:ext uri="{BB962C8B-B14F-4D97-AF65-F5344CB8AC3E}">
        <p14:creationId xmlns:p14="http://schemas.microsoft.com/office/powerpoint/2010/main" val="8817106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25B6C-41B9-AF4B-A790-3A001BB7CF59}"/>
              </a:ext>
            </a:extLst>
          </p:cNvPr>
          <p:cNvSpPr>
            <a:spLocks noGrp="1"/>
          </p:cNvSpPr>
          <p:nvPr>
            <p:ph type="title"/>
          </p:nvPr>
        </p:nvSpPr>
        <p:spPr>
          <a:xfrm>
            <a:off x="380999" y="365125"/>
            <a:ext cx="11353801" cy="1460500"/>
          </a:xfrm>
        </p:spPr>
        <p:txBody>
          <a:bodyPr>
            <a:normAutofit/>
          </a:bodyPr>
          <a:lstStyle/>
          <a:p>
            <a:r>
              <a:rPr lang="en-US" sz="8000" b="1" dirty="0"/>
              <a:t>Effective Dim. Linear Maps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60FF8C-E3F5-B345-BAB9-09D826BE0F64}"/>
                  </a:ext>
                </a:extLst>
              </p:cNvPr>
              <p:cNvSpPr>
                <a:spLocks noGrp="1"/>
              </p:cNvSpPr>
              <p:nvPr>
                <p:ph idx="1"/>
              </p:nvPr>
            </p:nvSpPr>
            <p:spPr>
              <a:xfrm>
                <a:off x="380999" y="2232088"/>
                <a:ext cx="11935692" cy="3733927"/>
              </a:xfrm>
            </p:spPr>
            <p:txBody>
              <a:bodyPr>
                <a:normAutofit/>
              </a:bodyPr>
              <a:lstStyle/>
              <a:p>
                <a:pPr>
                  <a:lnSpc>
                    <a:spcPct val="100000"/>
                  </a:lnSpc>
                </a:pPr>
                <a:r>
                  <a:rPr lang="en-US" sz="4000" dirty="0">
                    <a:solidFill>
                      <a:schemeClr val="tx1">
                        <a:lumMod val="85000"/>
                        <a:lumOff val="15000"/>
                      </a:schemeClr>
                    </a:solidFill>
                  </a:rPr>
                  <a:t>linear map can perfectly fit m data points with n features, as soon as n </a:t>
                </a:r>
                <a14:m>
                  <m:oMath xmlns:m="http://schemas.openxmlformats.org/officeDocument/2006/math">
                    <m:r>
                      <a:rPr lang="en-US" sz="4000" i="1" smtClean="0">
                        <a:solidFill>
                          <a:schemeClr val="tx1">
                            <a:lumMod val="85000"/>
                            <a:lumOff val="15000"/>
                          </a:schemeClr>
                        </a:solidFill>
                        <a:latin typeface="Cambria Math" panose="02040503050406030204" pitchFamily="18" charset="0"/>
                        <a:ea typeface="Cambria Math" panose="02040503050406030204" pitchFamily="18" charset="0"/>
                      </a:rPr>
                      <m:t>≥</m:t>
                    </m:r>
                  </m:oMath>
                </a14:m>
                <a:r>
                  <a:rPr lang="en-US" sz="4000" dirty="0">
                    <a:solidFill>
                      <a:schemeClr val="tx1">
                        <a:lumMod val="85000"/>
                        <a:lumOff val="15000"/>
                      </a:schemeClr>
                    </a:solidFill>
                  </a:rPr>
                  <a:t> m [Ch 6.1, </a:t>
                </a:r>
                <a:r>
                  <a:rPr lang="en-US" sz="4000" dirty="0" err="1">
                    <a:solidFill>
                      <a:schemeClr val="tx1">
                        <a:lumMod val="85000"/>
                        <a:lumOff val="15000"/>
                      </a:schemeClr>
                    </a:solidFill>
                  </a:rPr>
                  <a:t>mlbook.cs.aalto.fi</a:t>
                </a:r>
                <a:r>
                  <a:rPr lang="en-US" sz="4000" dirty="0">
                    <a:solidFill>
                      <a:schemeClr val="tx1">
                        <a:lumMod val="85000"/>
                        <a:lumOff val="15000"/>
                      </a:schemeClr>
                    </a:solidFill>
                  </a:rPr>
                  <a:t>]</a:t>
                </a:r>
              </a:p>
              <a:p>
                <a:pPr>
                  <a:lnSpc>
                    <a:spcPct val="160000"/>
                  </a:lnSpc>
                </a:pPr>
                <a:r>
                  <a:rPr lang="en-US" sz="4000" dirty="0" err="1">
                    <a:solidFill>
                      <a:schemeClr val="tx1">
                        <a:lumMod val="85000"/>
                        <a:lumOff val="15000"/>
                      </a:schemeClr>
                    </a:solidFill>
                  </a:rPr>
                  <a:t>eff.dim</a:t>
                </a:r>
                <a:r>
                  <a:rPr lang="en-US" sz="4000" dirty="0">
                    <a:solidFill>
                      <a:schemeClr val="tx1">
                        <a:lumMod val="85000"/>
                        <a:lumOff val="15000"/>
                      </a:schemeClr>
                    </a:solidFill>
                  </a:rPr>
                  <a:t>. of linear maps = nr. of features</a:t>
                </a:r>
              </a:p>
              <a:p>
                <a:pPr>
                  <a:lnSpc>
                    <a:spcPct val="160000"/>
                  </a:lnSpc>
                </a:pPr>
                <a:r>
                  <a:rPr lang="en-US" sz="4000" dirty="0">
                    <a:solidFill>
                      <a:schemeClr val="tx1">
                        <a:lumMod val="85000"/>
                        <a:lumOff val="15000"/>
                      </a:schemeClr>
                    </a:solidFill>
                  </a:rPr>
                  <a:t>d = n</a:t>
                </a:r>
              </a:p>
            </p:txBody>
          </p:sp>
        </mc:Choice>
        <mc:Fallback xmlns="">
          <p:sp>
            <p:nvSpPr>
              <p:cNvPr id="3" name="Content Placeholder 2">
                <a:extLst>
                  <a:ext uri="{FF2B5EF4-FFF2-40B4-BE49-F238E27FC236}">
                    <a16:creationId xmlns:a16="http://schemas.microsoft.com/office/drawing/2014/main" id="{F460FF8C-E3F5-B345-BAB9-09D826BE0F64}"/>
                  </a:ext>
                </a:extLst>
              </p:cNvPr>
              <p:cNvSpPr>
                <a:spLocks noGrp="1" noRot="1" noChangeAspect="1" noMove="1" noResize="1" noEditPoints="1" noAdjustHandles="1" noChangeArrowheads="1" noChangeShapeType="1" noTextEdit="1"/>
              </p:cNvSpPr>
              <p:nvPr>
                <p:ph idx="1"/>
              </p:nvPr>
            </p:nvSpPr>
            <p:spPr>
              <a:xfrm>
                <a:off x="380999" y="2232088"/>
                <a:ext cx="11935692" cy="3733927"/>
              </a:xfrm>
              <a:blipFill>
                <a:blip r:embed="rId3"/>
                <a:stretch>
                  <a:fillRect l="-1594" t="-2712"/>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85ABB5C0-556C-8149-87FD-11EE5C819CBC}"/>
              </a:ext>
            </a:extLst>
          </p:cNvPr>
          <p:cNvSpPr>
            <a:spLocks noGrp="1"/>
          </p:cNvSpPr>
          <p:nvPr>
            <p:ph type="sldNum" sz="quarter" idx="12"/>
          </p:nvPr>
        </p:nvSpPr>
        <p:spPr/>
        <p:txBody>
          <a:bodyPr/>
          <a:lstStyle/>
          <a:p>
            <a:fld id="{3FF2AABE-FC01-8D4F-B5BD-1FB1C036FF5C}" type="slidenum">
              <a:rPr lang="en-US" smtClean="0"/>
              <a:t>62</a:t>
            </a:fld>
            <a:endParaRPr lang="en-US"/>
          </a:p>
        </p:txBody>
      </p:sp>
      <p:sp>
        <p:nvSpPr>
          <p:cNvPr id="5" name="Date Placeholder 4">
            <a:extLst>
              <a:ext uri="{FF2B5EF4-FFF2-40B4-BE49-F238E27FC236}">
                <a16:creationId xmlns:a16="http://schemas.microsoft.com/office/drawing/2014/main" id="{C137F064-3044-1945-B54D-D6926A67A2AC}"/>
              </a:ext>
            </a:extLst>
          </p:cNvPr>
          <p:cNvSpPr>
            <a:spLocks noGrp="1"/>
          </p:cNvSpPr>
          <p:nvPr>
            <p:ph type="dt" sz="half" idx="10"/>
          </p:nvPr>
        </p:nvSpPr>
        <p:spPr/>
        <p:txBody>
          <a:bodyPr/>
          <a:lstStyle/>
          <a:p>
            <a:fld id="{02EF8F4A-F641-AE41-A3D1-336C8F551D2C}" type="datetime1">
              <a:rPr lang="en-US" smtClean="0"/>
              <a:t>5/26/23</a:t>
            </a:fld>
            <a:endParaRPr lang="en-US"/>
          </a:p>
        </p:txBody>
      </p:sp>
      <p:sp>
        <p:nvSpPr>
          <p:cNvPr id="6" name="Footer Placeholder 5">
            <a:extLst>
              <a:ext uri="{FF2B5EF4-FFF2-40B4-BE49-F238E27FC236}">
                <a16:creationId xmlns:a16="http://schemas.microsoft.com/office/drawing/2014/main" id="{79242FF7-3C1B-4BCA-7C2E-4972532408CD}"/>
              </a:ext>
            </a:extLst>
          </p:cNvPr>
          <p:cNvSpPr>
            <a:spLocks noGrp="1"/>
          </p:cNvSpPr>
          <p:nvPr>
            <p:ph type="ftr" sz="quarter" idx="11"/>
          </p:nvPr>
        </p:nvSpPr>
        <p:spPr/>
        <p:txBody>
          <a:bodyPr/>
          <a:lstStyle/>
          <a:p>
            <a:r>
              <a:rPr lang="en-GB"/>
              <a:t>DI Dr.techn. Alexander Jung</a:t>
            </a:r>
            <a:endParaRPr lang="en-GB" dirty="0"/>
          </a:p>
        </p:txBody>
      </p:sp>
    </p:spTree>
    <p:extLst>
      <p:ext uri="{BB962C8B-B14F-4D97-AF65-F5344CB8AC3E}">
        <p14:creationId xmlns:p14="http://schemas.microsoft.com/office/powerpoint/2010/main" val="21480806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25B6C-41B9-AF4B-A790-3A001BB7CF59}"/>
              </a:ext>
            </a:extLst>
          </p:cNvPr>
          <p:cNvSpPr>
            <a:spLocks noGrp="1"/>
          </p:cNvSpPr>
          <p:nvPr>
            <p:ph type="title"/>
          </p:nvPr>
        </p:nvSpPr>
        <p:spPr>
          <a:xfrm>
            <a:off x="838199" y="365125"/>
            <a:ext cx="11353801" cy="1460500"/>
          </a:xfrm>
        </p:spPr>
        <p:txBody>
          <a:bodyPr>
            <a:normAutofit/>
          </a:bodyPr>
          <a:lstStyle/>
          <a:p>
            <a:r>
              <a:rPr lang="en-US" sz="8000" b="1" dirty="0"/>
              <a:t>Effective Dim. </a:t>
            </a:r>
            <a:r>
              <a:rPr lang="en-US" sz="8000" b="1" dirty="0" err="1"/>
              <a:t>Polyn</a:t>
            </a:r>
            <a:r>
              <a:rPr lang="en-US" sz="8000" b="1" dirty="0"/>
              <a:t>. Reg.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60FF8C-E3F5-B345-BAB9-09D826BE0F64}"/>
                  </a:ext>
                </a:extLst>
              </p:cNvPr>
              <p:cNvSpPr>
                <a:spLocks noGrp="1"/>
              </p:cNvSpPr>
              <p:nvPr>
                <p:ph idx="1"/>
              </p:nvPr>
            </p:nvSpPr>
            <p:spPr>
              <a:xfrm>
                <a:off x="838200" y="1825625"/>
                <a:ext cx="10515600" cy="3206751"/>
              </a:xfrm>
            </p:spPr>
            <p:txBody>
              <a:bodyPr>
                <a:normAutofit/>
              </a:bodyPr>
              <a:lstStyle/>
              <a:p>
                <a:pPr marL="0" indent="0">
                  <a:buNone/>
                </a:pPr>
                <a:r>
                  <a:rPr lang="en-US" sz="4000" dirty="0"/>
                  <a:t>perfectly fit (almost) any </a:t>
                </a:r>
                <a:r>
                  <a:rPr lang="en-US" sz="4000" dirty="0">
                    <a:solidFill>
                      <a:srgbClr val="FF0000"/>
                    </a:solidFill>
                  </a:rPr>
                  <a:t>m data points </a:t>
                </a:r>
                <a:r>
                  <a:rPr lang="en-US" sz="4000" dirty="0"/>
                  <a:t>using polynomials of max </a:t>
                </a:r>
                <a:r>
                  <a:rPr lang="en-US" sz="4000" dirty="0">
                    <a:solidFill>
                      <a:srgbClr val="FF0000"/>
                    </a:solidFill>
                  </a:rPr>
                  <a:t>degree r</a:t>
                </a:r>
                <a:r>
                  <a:rPr lang="en-US" sz="4000" dirty="0"/>
                  <a:t> as soon as </a:t>
                </a:r>
              </a:p>
              <a:p>
                <a:pPr marL="0" indent="0" algn="ctr">
                  <a:buNone/>
                </a:pPr>
                <a:r>
                  <a:rPr lang="en-US" sz="4000" dirty="0">
                    <a:solidFill>
                      <a:srgbClr val="FF0000"/>
                    </a:solidFill>
                  </a:rPr>
                  <a:t>r+1 </a:t>
                </a:r>
                <a14:m>
                  <m:oMath xmlns:m="http://schemas.openxmlformats.org/officeDocument/2006/math">
                    <m:r>
                      <a:rPr lang="en-US" sz="4000" i="1" smtClean="0">
                        <a:solidFill>
                          <a:srgbClr val="FF0000"/>
                        </a:solidFill>
                        <a:latin typeface="Cambria Math" panose="02040503050406030204" pitchFamily="18" charset="0"/>
                        <a:ea typeface="Cambria Math" panose="02040503050406030204" pitchFamily="18" charset="0"/>
                      </a:rPr>
                      <m:t>≥</m:t>
                    </m:r>
                  </m:oMath>
                </a14:m>
                <a:r>
                  <a:rPr lang="en-US" sz="4000" dirty="0">
                    <a:solidFill>
                      <a:srgbClr val="FF0000"/>
                    </a:solidFill>
                  </a:rPr>
                  <a:t> m </a:t>
                </a:r>
              </a:p>
              <a:p>
                <a:pPr marL="0" indent="0" algn="ctr">
                  <a:buNone/>
                </a:pPr>
                <a:endParaRPr lang="en-US" sz="8000" dirty="0">
                  <a:solidFill>
                    <a:srgbClr val="FF0000"/>
                  </a:solidFill>
                </a:endParaRPr>
              </a:p>
            </p:txBody>
          </p:sp>
        </mc:Choice>
        <mc:Fallback xmlns="">
          <p:sp>
            <p:nvSpPr>
              <p:cNvPr id="3" name="Content Placeholder 2">
                <a:extLst>
                  <a:ext uri="{FF2B5EF4-FFF2-40B4-BE49-F238E27FC236}">
                    <a16:creationId xmlns:a16="http://schemas.microsoft.com/office/drawing/2014/main" id="{F460FF8C-E3F5-B345-BAB9-09D826BE0F64}"/>
                  </a:ext>
                </a:extLst>
              </p:cNvPr>
              <p:cNvSpPr>
                <a:spLocks noGrp="1" noRot="1" noChangeAspect="1" noMove="1" noResize="1" noEditPoints="1" noAdjustHandles="1" noChangeArrowheads="1" noChangeShapeType="1" noTextEdit="1"/>
              </p:cNvSpPr>
              <p:nvPr>
                <p:ph idx="1"/>
              </p:nvPr>
            </p:nvSpPr>
            <p:spPr>
              <a:xfrm>
                <a:off x="838200" y="1825625"/>
                <a:ext cx="10515600" cy="3206751"/>
              </a:xfrm>
              <a:blipFill>
                <a:blip r:embed="rId3"/>
                <a:stretch>
                  <a:fillRect l="-2171" t="-4724"/>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874FC1C0-A934-0641-829F-5CBB783C0A56}"/>
              </a:ext>
            </a:extLst>
          </p:cNvPr>
          <p:cNvSpPr txBox="1"/>
          <p:nvPr/>
        </p:nvSpPr>
        <p:spPr>
          <a:xfrm>
            <a:off x="838199" y="3934977"/>
            <a:ext cx="11196919" cy="1323439"/>
          </a:xfrm>
          <a:prstGeom prst="rect">
            <a:avLst/>
          </a:prstGeom>
          <a:noFill/>
        </p:spPr>
        <p:txBody>
          <a:bodyPr wrap="square" rtlCol="0">
            <a:spAutoFit/>
          </a:bodyPr>
          <a:lstStyle/>
          <a:p>
            <a:r>
              <a:rPr lang="en-US" sz="4000" dirty="0"/>
              <a:t>-&gt; d = r+1 (effective dim. of </a:t>
            </a:r>
            <a:r>
              <a:rPr lang="en-US" sz="4000" dirty="0" err="1"/>
              <a:t>polyn</a:t>
            </a:r>
            <a:r>
              <a:rPr lang="en-US" sz="4000" dirty="0"/>
              <a:t>. regression equals  the max. </a:t>
            </a:r>
            <a:r>
              <a:rPr lang="en-US" sz="4000" dirty="0" err="1"/>
              <a:t>polyn</a:t>
            </a:r>
            <a:r>
              <a:rPr lang="en-US" sz="4000" dirty="0"/>
              <a:t>. degree plus one!)</a:t>
            </a:r>
          </a:p>
        </p:txBody>
      </p:sp>
      <p:sp>
        <p:nvSpPr>
          <p:cNvPr id="5" name="Slide Number Placeholder 4">
            <a:extLst>
              <a:ext uri="{FF2B5EF4-FFF2-40B4-BE49-F238E27FC236}">
                <a16:creationId xmlns:a16="http://schemas.microsoft.com/office/drawing/2014/main" id="{EB014136-3B24-C943-8ED8-1F2756AB986F}"/>
              </a:ext>
            </a:extLst>
          </p:cNvPr>
          <p:cNvSpPr>
            <a:spLocks noGrp="1"/>
          </p:cNvSpPr>
          <p:nvPr>
            <p:ph type="sldNum" sz="quarter" idx="12"/>
          </p:nvPr>
        </p:nvSpPr>
        <p:spPr/>
        <p:txBody>
          <a:bodyPr/>
          <a:lstStyle/>
          <a:p>
            <a:fld id="{3FF2AABE-FC01-8D4F-B5BD-1FB1C036FF5C}" type="slidenum">
              <a:rPr lang="en-US" smtClean="0"/>
              <a:t>63</a:t>
            </a:fld>
            <a:endParaRPr lang="en-US"/>
          </a:p>
        </p:txBody>
      </p:sp>
      <p:sp>
        <p:nvSpPr>
          <p:cNvPr id="6" name="Date Placeholder 5">
            <a:extLst>
              <a:ext uri="{FF2B5EF4-FFF2-40B4-BE49-F238E27FC236}">
                <a16:creationId xmlns:a16="http://schemas.microsoft.com/office/drawing/2014/main" id="{B8B6C35F-457C-B94E-B475-DCE2E0FE04DD}"/>
              </a:ext>
            </a:extLst>
          </p:cNvPr>
          <p:cNvSpPr>
            <a:spLocks noGrp="1"/>
          </p:cNvSpPr>
          <p:nvPr>
            <p:ph type="dt" sz="half" idx="10"/>
          </p:nvPr>
        </p:nvSpPr>
        <p:spPr/>
        <p:txBody>
          <a:bodyPr/>
          <a:lstStyle/>
          <a:p>
            <a:fld id="{E6293AE8-C52D-D740-A5DA-F73DCDD21418}" type="datetime1">
              <a:rPr lang="en-US" smtClean="0"/>
              <a:t>5/26/23</a:t>
            </a:fld>
            <a:endParaRPr lang="en-US"/>
          </a:p>
        </p:txBody>
      </p:sp>
      <p:sp>
        <p:nvSpPr>
          <p:cNvPr id="7" name="Footer Placeholder 6">
            <a:extLst>
              <a:ext uri="{FF2B5EF4-FFF2-40B4-BE49-F238E27FC236}">
                <a16:creationId xmlns:a16="http://schemas.microsoft.com/office/drawing/2014/main" id="{17D316F9-94E7-5D27-9001-AD07B070180D}"/>
              </a:ext>
            </a:extLst>
          </p:cNvPr>
          <p:cNvSpPr>
            <a:spLocks noGrp="1"/>
          </p:cNvSpPr>
          <p:nvPr>
            <p:ph type="ftr" sz="quarter" idx="11"/>
          </p:nvPr>
        </p:nvSpPr>
        <p:spPr/>
        <p:txBody>
          <a:bodyPr/>
          <a:lstStyle/>
          <a:p>
            <a:r>
              <a:rPr lang="en-GB"/>
              <a:t>DI Dr.techn. Alexander Jung</a:t>
            </a:r>
            <a:endParaRPr lang="en-GB" dirty="0"/>
          </a:p>
        </p:txBody>
      </p:sp>
    </p:spTree>
    <p:extLst>
      <p:ext uri="{BB962C8B-B14F-4D97-AF65-F5344CB8AC3E}">
        <p14:creationId xmlns:p14="http://schemas.microsoft.com/office/powerpoint/2010/main" val="13292983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7D099C13-C45A-DE4F-90C5-43128506A673}"/>
              </a:ext>
            </a:extLst>
          </p:cNvPr>
          <p:cNvCxnSpPr/>
          <p:nvPr/>
        </p:nvCxnSpPr>
        <p:spPr>
          <a:xfrm>
            <a:off x="1084521" y="5401340"/>
            <a:ext cx="9548037"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EABD466-F826-E340-A8DD-CC4907848E05}"/>
              </a:ext>
            </a:extLst>
          </p:cNvPr>
          <p:cNvCxnSpPr/>
          <p:nvPr/>
        </p:nvCxnSpPr>
        <p:spPr>
          <a:xfrm flipV="1">
            <a:off x="1701209" y="1690688"/>
            <a:ext cx="0" cy="4262128"/>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78BD628F-3102-CD40-AEF9-11C058A78B44}"/>
              </a:ext>
            </a:extLst>
          </p:cNvPr>
          <p:cNvSpPr/>
          <p:nvPr/>
        </p:nvSpPr>
        <p:spPr>
          <a:xfrm>
            <a:off x="3428482" y="2045439"/>
            <a:ext cx="297712" cy="329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57DE320-FF7F-8641-AB90-B7039BE8528A}"/>
              </a:ext>
            </a:extLst>
          </p:cNvPr>
          <p:cNvSpPr/>
          <p:nvPr/>
        </p:nvSpPr>
        <p:spPr>
          <a:xfrm>
            <a:off x="5319883" y="3957334"/>
            <a:ext cx="297712" cy="329625"/>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6140A6A-F70C-A946-B8AE-84FE5DF5B76A}"/>
              </a:ext>
            </a:extLst>
          </p:cNvPr>
          <p:cNvSpPr/>
          <p:nvPr/>
        </p:nvSpPr>
        <p:spPr>
          <a:xfrm>
            <a:off x="7020061" y="1828884"/>
            <a:ext cx="297712" cy="329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2F4A755-1804-5A43-999E-8A794115B520}"/>
              </a:ext>
            </a:extLst>
          </p:cNvPr>
          <p:cNvSpPr/>
          <p:nvPr/>
        </p:nvSpPr>
        <p:spPr>
          <a:xfrm rot="19420786">
            <a:off x="8377811" y="3495427"/>
            <a:ext cx="297712" cy="329625"/>
          </a:xfrm>
          <a:prstGeom prst="ellipse">
            <a:avLst/>
          </a:prstGeom>
          <a:solidFill>
            <a:schemeClr val="accent2">
              <a:lumMod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F64401C3-D29C-EE4F-B49A-D17177115BD8}"/>
              </a:ext>
            </a:extLst>
          </p:cNvPr>
          <p:cNvCxnSpPr>
            <a:cxnSpLocks/>
          </p:cNvCxnSpPr>
          <p:nvPr/>
        </p:nvCxnSpPr>
        <p:spPr>
          <a:xfrm flipV="1">
            <a:off x="589032" y="1707621"/>
            <a:ext cx="3664313" cy="2555359"/>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A05448-C2B9-D643-9137-BA00A4548C44}"/>
              </a:ext>
            </a:extLst>
          </p:cNvPr>
          <p:cNvCxnSpPr>
            <a:cxnSpLocks/>
          </p:cNvCxnSpPr>
          <p:nvPr/>
        </p:nvCxnSpPr>
        <p:spPr>
          <a:xfrm>
            <a:off x="1367890" y="3631767"/>
            <a:ext cx="5521036" cy="709594"/>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C4A68EA-139B-3041-A352-6E98B0710684}"/>
              </a:ext>
            </a:extLst>
          </p:cNvPr>
          <p:cNvCxnSpPr>
            <a:cxnSpLocks/>
          </p:cNvCxnSpPr>
          <p:nvPr/>
        </p:nvCxnSpPr>
        <p:spPr>
          <a:xfrm flipH="1">
            <a:off x="743630" y="1540147"/>
            <a:ext cx="7634181" cy="3069682"/>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D13DA9E-161E-A649-84B8-F2F9116F21F0}"/>
              </a:ext>
            </a:extLst>
          </p:cNvPr>
          <p:cNvCxnSpPr>
            <a:cxnSpLocks/>
          </p:cNvCxnSpPr>
          <p:nvPr/>
        </p:nvCxnSpPr>
        <p:spPr>
          <a:xfrm flipH="1" flipV="1">
            <a:off x="5468739" y="985816"/>
            <a:ext cx="3793795" cy="3277164"/>
          </a:xfrm>
          <a:prstGeom prst="line">
            <a:avLst/>
          </a:prstGeom>
          <a:ln w="635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D6601FAB-E964-A34C-AC5B-5C3F025FCE5A}"/>
              </a:ext>
            </a:extLst>
          </p:cNvPr>
          <p:cNvSpPr>
            <a:spLocks noGrp="1"/>
          </p:cNvSpPr>
          <p:nvPr>
            <p:ph type="title"/>
          </p:nvPr>
        </p:nvSpPr>
        <p:spPr>
          <a:xfrm>
            <a:off x="359794" y="-21393"/>
            <a:ext cx="12332077" cy="1343389"/>
          </a:xfrm>
        </p:spPr>
        <p:txBody>
          <a:bodyPr>
            <a:normAutofit/>
          </a:bodyPr>
          <a:lstStyle/>
          <a:p>
            <a:r>
              <a:rPr lang="en-US" sz="6000" b="1" dirty="0"/>
              <a:t>m=2, degree r=1 polynomial </a:t>
            </a:r>
          </a:p>
        </p:txBody>
      </p:sp>
      <p:sp>
        <p:nvSpPr>
          <p:cNvPr id="16" name="Oval 15">
            <a:extLst>
              <a:ext uri="{FF2B5EF4-FFF2-40B4-BE49-F238E27FC236}">
                <a16:creationId xmlns:a16="http://schemas.microsoft.com/office/drawing/2014/main" id="{948BB7A3-3C81-4D49-B4CA-B2466089EC1C}"/>
              </a:ext>
            </a:extLst>
          </p:cNvPr>
          <p:cNvSpPr/>
          <p:nvPr/>
        </p:nvSpPr>
        <p:spPr>
          <a:xfrm>
            <a:off x="2166957" y="2916517"/>
            <a:ext cx="297712" cy="329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43E2F28-CBE9-5C43-B85E-8E55FC6CDC39}"/>
              </a:ext>
            </a:extLst>
          </p:cNvPr>
          <p:cNvSpPr/>
          <p:nvPr/>
        </p:nvSpPr>
        <p:spPr>
          <a:xfrm>
            <a:off x="5632833" y="2430545"/>
            <a:ext cx="297712" cy="329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B08D005-ACA4-4A4F-9062-FAFA593F6559}"/>
              </a:ext>
            </a:extLst>
          </p:cNvPr>
          <p:cNvSpPr/>
          <p:nvPr/>
        </p:nvSpPr>
        <p:spPr>
          <a:xfrm>
            <a:off x="4076857" y="3821752"/>
            <a:ext cx="297712" cy="329625"/>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31CCA3D-F170-1A48-94A2-F6672F077DEE}"/>
              </a:ext>
            </a:extLst>
          </p:cNvPr>
          <p:cNvSpPr/>
          <p:nvPr/>
        </p:nvSpPr>
        <p:spPr>
          <a:xfrm rot="19420786">
            <a:off x="5492129" y="988524"/>
            <a:ext cx="297712" cy="329625"/>
          </a:xfrm>
          <a:prstGeom prst="ellipse">
            <a:avLst/>
          </a:prstGeom>
          <a:solidFill>
            <a:schemeClr val="accent2">
              <a:lumMod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AA9772E7-8F94-7740-8C70-09218D30CAE3}"/>
              </a:ext>
            </a:extLst>
          </p:cNvPr>
          <p:cNvSpPr>
            <a:spLocks noGrp="1"/>
          </p:cNvSpPr>
          <p:nvPr>
            <p:ph type="sldNum" sz="quarter" idx="12"/>
          </p:nvPr>
        </p:nvSpPr>
        <p:spPr/>
        <p:txBody>
          <a:bodyPr/>
          <a:lstStyle/>
          <a:p>
            <a:fld id="{3FF2AABE-FC01-8D4F-B5BD-1FB1C036FF5C}" type="slidenum">
              <a:rPr lang="en-US" smtClean="0"/>
              <a:t>64</a:t>
            </a:fld>
            <a:endParaRPr lang="en-US"/>
          </a:p>
        </p:txBody>
      </p:sp>
      <p:sp>
        <p:nvSpPr>
          <p:cNvPr id="3" name="TextBox 2">
            <a:extLst>
              <a:ext uri="{FF2B5EF4-FFF2-40B4-BE49-F238E27FC236}">
                <a16:creationId xmlns:a16="http://schemas.microsoft.com/office/drawing/2014/main" id="{AAD0D583-8969-8E4F-BF03-FB3FC13914E9}"/>
              </a:ext>
            </a:extLst>
          </p:cNvPr>
          <p:cNvSpPr txBox="1"/>
          <p:nvPr/>
        </p:nvSpPr>
        <p:spPr>
          <a:xfrm>
            <a:off x="9262534" y="5552791"/>
            <a:ext cx="2146550" cy="707886"/>
          </a:xfrm>
          <a:prstGeom prst="rect">
            <a:avLst/>
          </a:prstGeom>
          <a:noFill/>
        </p:spPr>
        <p:txBody>
          <a:bodyPr wrap="none" rtlCol="0">
            <a:spAutoFit/>
          </a:bodyPr>
          <a:lstStyle/>
          <a:p>
            <a:r>
              <a:rPr lang="en-US" sz="4000" dirty="0"/>
              <a:t>feature x </a:t>
            </a:r>
          </a:p>
        </p:txBody>
      </p:sp>
      <p:sp>
        <p:nvSpPr>
          <p:cNvPr id="19" name="TextBox 18">
            <a:extLst>
              <a:ext uri="{FF2B5EF4-FFF2-40B4-BE49-F238E27FC236}">
                <a16:creationId xmlns:a16="http://schemas.microsoft.com/office/drawing/2014/main" id="{A117843C-2D67-A840-9D10-1E54A47A2880}"/>
              </a:ext>
            </a:extLst>
          </p:cNvPr>
          <p:cNvSpPr txBox="1"/>
          <p:nvPr/>
        </p:nvSpPr>
        <p:spPr>
          <a:xfrm>
            <a:off x="384146" y="1052945"/>
            <a:ext cx="1651414" cy="707886"/>
          </a:xfrm>
          <a:prstGeom prst="rect">
            <a:avLst/>
          </a:prstGeom>
          <a:noFill/>
        </p:spPr>
        <p:txBody>
          <a:bodyPr wrap="none" rtlCol="0">
            <a:spAutoFit/>
          </a:bodyPr>
          <a:lstStyle/>
          <a:p>
            <a:r>
              <a:rPr lang="en-US" sz="4000" dirty="0"/>
              <a:t>label y </a:t>
            </a:r>
          </a:p>
        </p:txBody>
      </p:sp>
      <p:sp>
        <p:nvSpPr>
          <p:cNvPr id="4" name="Date Placeholder 3">
            <a:extLst>
              <a:ext uri="{FF2B5EF4-FFF2-40B4-BE49-F238E27FC236}">
                <a16:creationId xmlns:a16="http://schemas.microsoft.com/office/drawing/2014/main" id="{F41D4BB9-C236-8242-8D67-B3CD879EA349}"/>
              </a:ext>
            </a:extLst>
          </p:cNvPr>
          <p:cNvSpPr>
            <a:spLocks noGrp="1"/>
          </p:cNvSpPr>
          <p:nvPr>
            <p:ph type="dt" sz="half" idx="10"/>
          </p:nvPr>
        </p:nvSpPr>
        <p:spPr/>
        <p:txBody>
          <a:bodyPr/>
          <a:lstStyle/>
          <a:p>
            <a:fld id="{7D0F8329-66F1-D240-B7D2-9FBDD51A7A3E}" type="datetime1">
              <a:rPr lang="en-US" smtClean="0"/>
              <a:t>5/26/23</a:t>
            </a:fld>
            <a:endParaRPr lang="en-US"/>
          </a:p>
        </p:txBody>
      </p:sp>
      <p:sp>
        <p:nvSpPr>
          <p:cNvPr id="7" name="Footer Placeholder 6">
            <a:extLst>
              <a:ext uri="{FF2B5EF4-FFF2-40B4-BE49-F238E27FC236}">
                <a16:creationId xmlns:a16="http://schemas.microsoft.com/office/drawing/2014/main" id="{174473F6-7D7E-FE42-AB63-C3ECB44DF65D}"/>
              </a:ext>
            </a:extLst>
          </p:cNvPr>
          <p:cNvSpPr>
            <a:spLocks noGrp="1"/>
          </p:cNvSpPr>
          <p:nvPr>
            <p:ph type="ftr" sz="quarter" idx="11"/>
          </p:nvPr>
        </p:nvSpPr>
        <p:spPr/>
        <p:txBody>
          <a:bodyPr/>
          <a:lstStyle/>
          <a:p>
            <a:r>
              <a:rPr lang="en-GB"/>
              <a:t>DI Dr.techn. Alexander Jung</a:t>
            </a:r>
            <a:endParaRPr lang="en-GB" dirty="0"/>
          </a:p>
        </p:txBody>
      </p:sp>
    </p:spTree>
    <p:extLst>
      <p:ext uri="{BB962C8B-B14F-4D97-AF65-F5344CB8AC3E}">
        <p14:creationId xmlns:p14="http://schemas.microsoft.com/office/powerpoint/2010/main" val="38024307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7D099C13-C45A-DE4F-90C5-43128506A673}"/>
              </a:ext>
            </a:extLst>
          </p:cNvPr>
          <p:cNvCxnSpPr/>
          <p:nvPr/>
        </p:nvCxnSpPr>
        <p:spPr>
          <a:xfrm>
            <a:off x="1084521" y="5401340"/>
            <a:ext cx="9548037"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EABD466-F826-E340-A8DD-CC4907848E05}"/>
              </a:ext>
            </a:extLst>
          </p:cNvPr>
          <p:cNvCxnSpPr/>
          <p:nvPr/>
        </p:nvCxnSpPr>
        <p:spPr>
          <a:xfrm flipV="1">
            <a:off x="1701209" y="1690688"/>
            <a:ext cx="0" cy="4262128"/>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78BD628F-3102-CD40-AEF9-11C058A78B44}"/>
              </a:ext>
            </a:extLst>
          </p:cNvPr>
          <p:cNvSpPr/>
          <p:nvPr/>
        </p:nvSpPr>
        <p:spPr>
          <a:xfrm>
            <a:off x="3409983" y="2580502"/>
            <a:ext cx="297712" cy="329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6140A6A-F70C-A946-B8AE-84FE5DF5B76A}"/>
              </a:ext>
            </a:extLst>
          </p:cNvPr>
          <p:cNvSpPr/>
          <p:nvPr/>
        </p:nvSpPr>
        <p:spPr>
          <a:xfrm>
            <a:off x="6800821" y="3631509"/>
            <a:ext cx="297712" cy="329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2F4A755-1804-5A43-999E-8A794115B520}"/>
              </a:ext>
            </a:extLst>
          </p:cNvPr>
          <p:cNvSpPr/>
          <p:nvPr/>
        </p:nvSpPr>
        <p:spPr>
          <a:xfrm rot="19420786">
            <a:off x="8492841" y="3598579"/>
            <a:ext cx="297712" cy="329625"/>
          </a:xfrm>
          <a:prstGeom prst="ellipse">
            <a:avLst/>
          </a:prstGeom>
          <a:solidFill>
            <a:schemeClr val="accent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6601FAB-E964-A34C-AC5B-5C3F025FCE5A}"/>
              </a:ext>
            </a:extLst>
          </p:cNvPr>
          <p:cNvSpPr>
            <a:spLocks noGrp="1"/>
          </p:cNvSpPr>
          <p:nvPr>
            <p:ph type="title"/>
          </p:nvPr>
        </p:nvSpPr>
        <p:spPr>
          <a:xfrm>
            <a:off x="359795" y="-21393"/>
            <a:ext cx="10515600" cy="1325563"/>
          </a:xfrm>
        </p:spPr>
        <p:txBody>
          <a:bodyPr>
            <a:normAutofit/>
          </a:bodyPr>
          <a:lstStyle/>
          <a:p>
            <a:r>
              <a:rPr lang="en-US" sz="6000" b="1" dirty="0"/>
              <a:t>m=3, degree r=2 polynomial</a:t>
            </a:r>
          </a:p>
        </p:txBody>
      </p:sp>
      <p:sp>
        <p:nvSpPr>
          <p:cNvPr id="16" name="Oval 15">
            <a:extLst>
              <a:ext uri="{FF2B5EF4-FFF2-40B4-BE49-F238E27FC236}">
                <a16:creationId xmlns:a16="http://schemas.microsoft.com/office/drawing/2014/main" id="{948BB7A3-3C81-4D49-B4CA-B2466089EC1C}"/>
              </a:ext>
            </a:extLst>
          </p:cNvPr>
          <p:cNvSpPr/>
          <p:nvPr/>
        </p:nvSpPr>
        <p:spPr>
          <a:xfrm>
            <a:off x="2166957" y="2916517"/>
            <a:ext cx="297712" cy="329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43E2F28-CBE9-5C43-B85E-8E55FC6CDC39}"/>
              </a:ext>
            </a:extLst>
          </p:cNvPr>
          <p:cNvSpPr/>
          <p:nvPr/>
        </p:nvSpPr>
        <p:spPr>
          <a:xfrm>
            <a:off x="5632833" y="2430545"/>
            <a:ext cx="297712" cy="329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31CCA3D-F170-1A48-94A2-F6672F077DEE}"/>
              </a:ext>
            </a:extLst>
          </p:cNvPr>
          <p:cNvSpPr/>
          <p:nvPr/>
        </p:nvSpPr>
        <p:spPr>
          <a:xfrm rot="19420786">
            <a:off x="9366007" y="2844161"/>
            <a:ext cx="297712" cy="329625"/>
          </a:xfrm>
          <a:prstGeom prst="ellipse">
            <a:avLst/>
          </a:prstGeom>
          <a:solidFill>
            <a:schemeClr val="accent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AA9772E7-8F94-7740-8C70-09218D30CAE3}"/>
              </a:ext>
            </a:extLst>
          </p:cNvPr>
          <p:cNvSpPr>
            <a:spLocks noGrp="1"/>
          </p:cNvSpPr>
          <p:nvPr>
            <p:ph type="sldNum" sz="quarter" idx="12"/>
          </p:nvPr>
        </p:nvSpPr>
        <p:spPr/>
        <p:txBody>
          <a:bodyPr/>
          <a:lstStyle/>
          <a:p>
            <a:fld id="{3FF2AABE-FC01-8D4F-B5BD-1FB1C036FF5C}" type="slidenum">
              <a:rPr lang="en-US" smtClean="0"/>
              <a:t>65</a:t>
            </a:fld>
            <a:endParaRPr lang="en-US"/>
          </a:p>
        </p:txBody>
      </p:sp>
      <p:sp>
        <p:nvSpPr>
          <p:cNvPr id="21" name="Oval 20">
            <a:extLst>
              <a:ext uri="{FF2B5EF4-FFF2-40B4-BE49-F238E27FC236}">
                <a16:creationId xmlns:a16="http://schemas.microsoft.com/office/drawing/2014/main" id="{27786175-53CB-4D4D-BFBA-77D59189B17E}"/>
              </a:ext>
            </a:extLst>
          </p:cNvPr>
          <p:cNvSpPr/>
          <p:nvPr/>
        </p:nvSpPr>
        <p:spPr>
          <a:xfrm>
            <a:off x="2551420" y="1841034"/>
            <a:ext cx="297712" cy="329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948A919F-3FED-9C4E-A1B8-A9C213EE716E}"/>
              </a:ext>
            </a:extLst>
          </p:cNvPr>
          <p:cNvSpPr/>
          <p:nvPr/>
        </p:nvSpPr>
        <p:spPr>
          <a:xfrm rot="301612">
            <a:off x="2155224" y="1540147"/>
            <a:ext cx="1808053" cy="2861905"/>
          </a:xfrm>
          <a:custGeom>
            <a:avLst/>
            <a:gdLst>
              <a:gd name="connsiteX0" fmla="*/ 0 w 1609344"/>
              <a:gd name="connsiteY0" fmla="*/ 1829975 h 1829975"/>
              <a:gd name="connsiteX1" fmla="*/ 658368 w 1609344"/>
              <a:gd name="connsiteY1" fmla="*/ 1175 h 1829975"/>
              <a:gd name="connsiteX2" fmla="*/ 1609344 w 1609344"/>
              <a:gd name="connsiteY2" fmla="*/ 1610519 h 1829975"/>
            </a:gdLst>
            <a:ahLst/>
            <a:cxnLst>
              <a:cxn ang="0">
                <a:pos x="connsiteX0" y="connsiteY0"/>
              </a:cxn>
              <a:cxn ang="0">
                <a:pos x="connsiteX1" y="connsiteY1"/>
              </a:cxn>
              <a:cxn ang="0">
                <a:pos x="connsiteX2" y="connsiteY2"/>
              </a:cxn>
            </a:cxnLst>
            <a:rect l="l" t="t" r="r" b="b"/>
            <a:pathLst>
              <a:path w="1609344" h="1829975">
                <a:moveTo>
                  <a:pt x="0" y="1829975"/>
                </a:moveTo>
                <a:cubicBezTo>
                  <a:pt x="195072" y="933863"/>
                  <a:pt x="390144" y="37751"/>
                  <a:pt x="658368" y="1175"/>
                </a:cubicBezTo>
                <a:cubicBezTo>
                  <a:pt x="926592" y="-35401"/>
                  <a:pt x="1267968" y="787559"/>
                  <a:pt x="1609344" y="1610519"/>
                </a:cubicBez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457E0B4-5155-5347-8146-26C4AD500E39}"/>
              </a:ext>
            </a:extLst>
          </p:cNvPr>
          <p:cNvSpPr/>
          <p:nvPr/>
        </p:nvSpPr>
        <p:spPr>
          <a:xfrm>
            <a:off x="6972188" y="2806286"/>
            <a:ext cx="297712" cy="3296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4973A199-5EC9-AF4D-A0F9-EA6B75CC7957}"/>
              </a:ext>
            </a:extLst>
          </p:cNvPr>
          <p:cNvSpPr/>
          <p:nvPr/>
        </p:nvSpPr>
        <p:spPr>
          <a:xfrm flipV="1">
            <a:off x="5632833" y="1500448"/>
            <a:ext cx="1637067" cy="4262123"/>
          </a:xfrm>
          <a:custGeom>
            <a:avLst/>
            <a:gdLst>
              <a:gd name="connsiteX0" fmla="*/ 0 w 1609344"/>
              <a:gd name="connsiteY0" fmla="*/ 1829975 h 1829975"/>
              <a:gd name="connsiteX1" fmla="*/ 658368 w 1609344"/>
              <a:gd name="connsiteY1" fmla="*/ 1175 h 1829975"/>
              <a:gd name="connsiteX2" fmla="*/ 1609344 w 1609344"/>
              <a:gd name="connsiteY2" fmla="*/ 1610519 h 1829975"/>
            </a:gdLst>
            <a:ahLst/>
            <a:cxnLst>
              <a:cxn ang="0">
                <a:pos x="connsiteX0" y="connsiteY0"/>
              </a:cxn>
              <a:cxn ang="0">
                <a:pos x="connsiteX1" y="connsiteY1"/>
              </a:cxn>
              <a:cxn ang="0">
                <a:pos x="connsiteX2" y="connsiteY2"/>
              </a:cxn>
            </a:cxnLst>
            <a:rect l="l" t="t" r="r" b="b"/>
            <a:pathLst>
              <a:path w="1609344" h="1829975">
                <a:moveTo>
                  <a:pt x="0" y="1829975"/>
                </a:moveTo>
                <a:cubicBezTo>
                  <a:pt x="195072" y="933863"/>
                  <a:pt x="390144" y="37751"/>
                  <a:pt x="658368" y="1175"/>
                </a:cubicBezTo>
                <a:cubicBezTo>
                  <a:pt x="926592" y="-35401"/>
                  <a:pt x="1267968" y="787559"/>
                  <a:pt x="1609344" y="1610519"/>
                </a:cubicBezTo>
              </a:path>
            </a:pathLst>
          </a:cu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52ADA60-5F17-7147-988F-41CB4360028C}"/>
              </a:ext>
            </a:extLst>
          </p:cNvPr>
          <p:cNvSpPr/>
          <p:nvPr/>
        </p:nvSpPr>
        <p:spPr>
          <a:xfrm rot="19420786">
            <a:off x="10050898" y="2368587"/>
            <a:ext cx="297712" cy="329625"/>
          </a:xfrm>
          <a:prstGeom prst="ellipse">
            <a:avLst/>
          </a:prstGeom>
          <a:solidFill>
            <a:schemeClr val="accent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A3FE2E4B-EA7D-924B-8827-F1D0F39639AF}"/>
              </a:ext>
            </a:extLst>
          </p:cNvPr>
          <p:cNvSpPr/>
          <p:nvPr/>
        </p:nvSpPr>
        <p:spPr>
          <a:xfrm flipV="1">
            <a:off x="589032" y="1355265"/>
            <a:ext cx="10286359" cy="4262123"/>
          </a:xfrm>
          <a:custGeom>
            <a:avLst/>
            <a:gdLst>
              <a:gd name="connsiteX0" fmla="*/ 0 w 1609344"/>
              <a:gd name="connsiteY0" fmla="*/ 1829975 h 1829975"/>
              <a:gd name="connsiteX1" fmla="*/ 658368 w 1609344"/>
              <a:gd name="connsiteY1" fmla="*/ 1175 h 1829975"/>
              <a:gd name="connsiteX2" fmla="*/ 1609344 w 1609344"/>
              <a:gd name="connsiteY2" fmla="*/ 1610519 h 1829975"/>
            </a:gdLst>
            <a:ahLst/>
            <a:cxnLst>
              <a:cxn ang="0">
                <a:pos x="connsiteX0" y="connsiteY0"/>
              </a:cxn>
              <a:cxn ang="0">
                <a:pos x="connsiteX1" y="connsiteY1"/>
              </a:cxn>
              <a:cxn ang="0">
                <a:pos x="connsiteX2" y="connsiteY2"/>
              </a:cxn>
            </a:cxnLst>
            <a:rect l="l" t="t" r="r" b="b"/>
            <a:pathLst>
              <a:path w="1609344" h="1829975">
                <a:moveTo>
                  <a:pt x="0" y="1829975"/>
                </a:moveTo>
                <a:cubicBezTo>
                  <a:pt x="195072" y="933863"/>
                  <a:pt x="390144" y="37751"/>
                  <a:pt x="658368" y="1175"/>
                </a:cubicBezTo>
                <a:cubicBezTo>
                  <a:pt x="926592" y="-35401"/>
                  <a:pt x="1267968" y="787559"/>
                  <a:pt x="1609344" y="1610519"/>
                </a:cubicBezTo>
              </a:path>
            </a:pathLst>
          </a:cu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0D2E0F2-E530-D44C-8ABA-046292E999FD}"/>
              </a:ext>
            </a:extLst>
          </p:cNvPr>
          <p:cNvSpPr txBox="1"/>
          <p:nvPr/>
        </p:nvSpPr>
        <p:spPr>
          <a:xfrm>
            <a:off x="879074" y="896447"/>
            <a:ext cx="1651414" cy="707886"/>
          </a:xfrm>
          <a:prstGeom prst="rect">
            <a:avLst/>
          </a:prstGeom>
          <a:noFill/>
        </p:spPr>
        <p:txBody>
          <a:bodyPr wrap="none" rtlCol="0">
            <a:spAutoFit/>
          </a:bodyPr>
          <a:lstStyle/>
          <a:p>
            <a:r>
              <a:rPr lang="en-US" sz="4000" dirty="0"/>
              <a:t>label y </a:t>
            </a:r>
          </a:p>
        </p:txBody>
      </p:sp>
      <p:sp>
        <p:nvSpPr>
          <p:cNvPr id="20" name="TextBox 19">
            <a:extLst>
              <a:ext uri="{FF2B5EF4-FFF2-40B4-BE49-F238E27FC236}">
                <a16:creationId xmlns:a16="http://schemas.microsoft.com/office/drawing/2014/main" id="{1744CC17-E736-E440-8C7A-232F1D64C59C}"/>
              </a:ext>
            </a:extLst>
          </p:cNvPr>
          <p:cNvSpPr txBox="1"/>
          <p:nvPr/>
        </p:nvSpPr>
        <p:spPr>
          <a:xfrm>
            <a:off x="9262534" y="5552791"/>
            <a:ext cx="2146550" cy="707886"/>
          </a:xfrm>
          <a:prstGeom prst="rect">
            <a:avLst/>
          </a:prstGeom>
          <a:noFill/>
        </p:spPr>
        <p:txBody>
          <a:bodyPr wrap="none" rtlCol="0">
            <a:spAutoFit/>
          </a:bodyPr>
          <a:lstStyle/>
          <a:p>
            <a:r>
              <a:rPr lang="en-US" sz="4000" dirty="0"/>
              <a:t>feature x </a:t>
            </a:r>
          </a:p>
        </p:txBody>
      </p:sp>
      <p:sp>
        <p:nvSpPr>
          <p:cNvPr id="4" name="Date Placeholder 3">
            <a:extLst>
              <a:ext uri="{FF2B5EF4-FFF2-40B4-BE49-F238E27FC236}">
                <a16:creationId xmlns:a16="http://schemas.microsoft.com/office/drawing/2014/main" id="{216C5070-73F9-0240-8A76-9D572D000A7A}"/>
              </a:ext>
            </a:extLst>
          </p:cNvPr>
          <p:cNvSpPr>
            <a:spLocks noGrp="1"/>
          </p:cNvSpPr>
          <p:nvPr>
            <p:ph type="dt" sz="half" idx="10"/>
          </p:nvPr>
        </p:nvSpPr>
        <p:spPr/>
        <p:txBody>
          <a:bodyPr/>
          <a:lstStyle/>
          <a:p>
            <a:fld id="{EC8D4BE7-39B1-0842-897C-2D70162D9FCB}" type="datetime1">
              <a:rPr lang="en-US" smtClean="0"/>
              <a:t>5/26/23</a:t>
            </a:fld>
            <a:endParaRPr lang="en-US"/>
          </a:p>
        </p:txBody>
      </p:sp>
      <p:sp>
        <p:nvSpPr>
          <p:cNvPr id="7" name="Footer Placeholder 6">
            <a:extLst>
              <a:ext uri="{FF2B5EF4-FFF2-40B4-BE49-F238E27FC236}">
                <a16:creationId xmlns:a16="http://schemas.microsoft.com/office/drawing/2014/main" id="{D4CA6628-DF99-FBE6-84EB-6381DB7D5241}"/>
              </a:ext>
            </a:extLst>
          </p:cNvPr>
          <p:cNvSpPr>
            <a:spLocks noGrp="1"/>
          </p:cNvSpPr>
          <p:nvPr>
            <p:ph type="ftr" sz="quarter" idx="11"/>
          </p:nvPr>
        </p:nvSpPr>
        <p:spPr/>
        <p:txBody>
          <a:bodyPr/>
          <a:lstStyle/>
          <a:p>
            <a:r>
              <a:rPr lang="en-GB"/>
              <a:t>DI Dr.techn. Alexander Jung</a:t>
            </a:r>
            <a:endParaRPr lang="en-GB" dirty="0"/>
          </a:p>
        </p:txBody>
      </p:sp>
    </p:spTree>
    <p:extLst>
      <p:ext uri="{BB962C8B-B14F-4D97-AF65-F5344CB8AC3E}">
        <p14:creationId xmlns:p14="http://schemas.microsoft.com/office/powerpoint/2010/main" val="281220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25B6C-41B9-AF4B-A790-3A001BB7CF59}"/>
              </a:ext>
            </a:extLst>
          </p:cNvPr>
          <p:cNvSpPr>
            <a:spLocks noGrp="1"/>
          </p:cNvSpPr>
          <p:nvPr>
            <p:ph type="title"/>
          </p:nvPr>
        </p:nvSpPr>
        <p:spPr>
          <a:xfrm>
            <a:off x="380999" y="365125"/>
            <a:ext cx="12201145" cy="1460500"/>
          </a:xfrm>
        </p:spPr>
        <p:txBody>
          <a:bodyPr>
            <a:normAutofit/>
          </a:bodyPr>
          <a:lstStyle/>
          <a:p>
            <a:r>
              <a:rPr lang="en-US" sz="8000" b="1" dirty="0"/>
              <a:t>Data Hungry ML Methods</a:t>
            </a:r>
          </a:p>
        </p:txBody>
      </p:sp>
      <p:sp>
        <p:nvSpPr>
          <p:cNvPr id="3" name="Content Placeholder 2">
            <a:extLst>
              <a:ext uri="{FF2B5EF4-FFF2-40B4-BE49-F238E27FC236}">
                <a16:creationId xmlns:a16="http://schemas.microsoft.com/office/drawing/2014/main" id="{F460FF8C-E3F5-B345-BAB9-09D826BE0F64}"/>
              </a:ext>
            </a:extLst>
          </p:cNvPr>
          <p:cNvSpPr>
            <a:spLocks noGrp="1"/>
          </p:cNvSpPr>
          <p:nvPr>
            <p:ph idx="1"/>
          </p:nvPr>
        </p:nvSpPr>
        <p:spPr>
          <a:xfrm>
            <a:off x="256308" y="1749298"/>
            <a:ext cx="11935692" cy="4895849"/>
          </a:xfrm>
        </p:spPr>
        <p:txBody>
          <a:bodyPr>
            <a:noAutofit/>
          </a:bodyPr>
          <a:lstStyle/>
          <a:p>
            <a:pPr>
              <a:lnSpc>
                <a:spcPct val="150000"/>
              </a:lnSpc>
            </a:pPr>
            <a:r>
              <a:rPr lang="en-US" sz="3600" dirty="0"/>
              <a:t>millions of features for datapoints (e.g. megapixel image)</a:t>
            </a:r>
          </a:p>
          <a:p>
            <a:pPr>
              <a:lnSpc>
                <a:spcPct val="150000"/>
              </a:lnSpc>
            </a:pPr>
            <a:r>
              <a:rPr lang="en-US" sz="3600" dirty="0" err="1"/>
              <a:t>eff.dim</a:t>
            </a:r>
            <a:r>
              <a:rPr lang="en-US" sz="3600" dirty="0"/>
              <a:t>. d of linear maps is also millions </a:t>
            </a:r>
          </a:p>
          <a:p>
            <a:pPr>
              <a:lnSpc>
                <a:spcPct val="150000"/>
              </a:lnSpc>
            </a:pPr>
            <a:r>
              <a:rPr lang="en-US" sz="3600" dirty="0" err="1"/>
              <a:t>eff.dim</a:t>
            </a:r>
            <a:r>
              <a:rPr lang="en-US" sz="3600" dirty="0"/>
              <a:t> d of deep nets is millions … billions </a:t>
            </a:r>
          </a:p>
          <a:p>
            <a:pPr>
              <a:lnSpc>
                <a:spcPct val="150000"/>
              </a:lnSpc>
            </a:pPr>
            <a:r>
              <a:rPr lang="en-US" sz="3600" dirty="0"/>
              <a:t>can perfectly fit any set of </a:t>
            </a:r>
            <a:r>
              <a:rPr lang="en-US" sz="3600" dirty="0">
                <a:solidFill>
                  <a:srgbClr val="FF0000"/>
                </a:solidFill>
              </a:rPr>
              <a:t>100000s (!) of datapoints </a:t>
            </a:r>
          </a:p>
          <a:p>
            <a:pPr>
              <a:lnSpc>
                <a:spcPct val="150000"/>
              </a:lnSpc>
            </a:pPr>
            <a:r>
              <a:rPr lang="en-US" sz="3600" dirty="0"/>
              <a:t>training error will be zero (overfitting!)</a:t>
            </a:r>
          </a:p>
        </p:txBody>
      </p:sp>
      <p:sp>
        <p:nvSpPr>
          <p:cNvPr id="4" name="Slide Number Placeholder 3">
            <a:extLst>
              <a:ext uri="{FF2B5EF4-FFF2-40B4-BE49-F238E27FC236}">
                <a16:creationId xmlns:a16="http://schemas.microsoft.com/office/drawing/2014/main" id="{29BF10E1-C9EE-E241-94B3-48731641C2C4}"/>
              </a:ext>
            </a:extLst>
          </p:cNvPr>
          <p:cNvSpPr>
            <a:spLocks noGrp="1"/>
          </p:cNvSpPr>
          <p:nvPr>
            <p:ph type="sldNum" sz="quarter" idx="12"/>
          </p:nvPr>
        </p:nvSpPr>
        <p:spPr/>
        <p:txBody>
          <a:bodyPr/>
          <a:lstStyle/>
          <a:p>
            <a:fld id="{3FF2AABE-FC01-8D4F-B5BD-1FB1C036FF5C}" type="slidenum">
              <a:rPr lang="en-US" smtClean="0"/>
              <a:t>66</a:t>
            </a:fld>
            <a:endParaRPr lang="en-US"/>
          </a:p>
        </p:txBody>
      </p:sp>
      <p:sp>
        <p:nvSpPr>
          <p:cNvPr id="5" name="Date Placeholder 4">
            <a:extLst>
              <a:ext uri="{FF2B5EF4-FFF2-40B4-BE49-F238E27FC236}">
                <a16:creationId xmlns:a16="http://schemas.microsoft.com/office/drawing/2014/main" id="{080712B2-5AB0-2347-9124-5C50B5304F16}"/>
              </a:ext>
            </a:extLst>
          </p:cNvPr>
          <p:cNvSpPr>
            <a:spLocks noGrp="1"/>
          </p:cNvSpPr>
          <p:nvPr>
            <p:ph type="dt" sz="half" idx="10"/>
          </p:nvPr>
        </p:nvSpPr>
        <p:spPr/>
        <p:txBody>
          <a:bodyPr/>
          <a:lstStyle/>
          <a:p>
            <a:fld id="{C3733433-EC0C-634E-BCE7-7043FEB32D9C}" type="datetime1">
              <a:rPr lang="en-US" smtClean="0"/>
              <a:t>5/26/23</a:t>
            </a:fld>
            <a:endParaRPr lang="en-US"/>
          </a:p>
        </p:txBody>
      </p:sp>
      <p:sp>
        <p:nvSpPr>
          <p:cNvPr id="6" name="Footer Placeholder 5">
            <a:extLst>
              <a:ext uri="{FF2B5EF4-FFF2-40B4-BE49-F238E27FC236}">
                <a16:creationId xmlns:a16="http://schemas.microsoft.com/office/drawing/2014/main" id="{57481D9E-A841-1824-AB73-EB2555B77FE6}"/>
              </a:ext>
            </a:extLst>
          </p:cNvPr>
          <p:cNvSpPr>
            <a:spLocks noGrp="1"/>
          </p:cNvSpPr>
          <p:nvPr>
            <p:ph type="ftr" sz="quarter" idx="11"/>
          </p:nvPr>
        </p:nvSpPr>
        <p:spPr/>
        <p:txBody>
          <a:bodyPr/>
          <a:lstStyle/>
          <a:p>
            <a:r>
              <a:rPr lang="en-GB"/>
              <a:t>DI Dr.techn. Alexander Jung</a:t>
            </a:r>
            <a:endParaRPr lang="en-GB" dirty="0"/>
          </a:p>
        </p:txBody>
      </p:sp>
    </p:spTree>
    <p:extLst>
      <p:ext uri="{BB962C8B-B14F-4D97-AF65-F5344CB8AC3E}">
        <p14:creationId xmlns:p14="http://schemas.microsoft.com/office/powerpoint/2010/main" val="4653207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73BB268B-43E2-E948-B57A-8AA7620EA4FB}"/>
              </a:ext>
            </a:extLst>
          </p:cNvPr>
          <p:cNvCxnSpPr/>
          <p:nvPr/>
        </p:nvCxnSpPr>
        <p:spPr>
          <a:xfrm>
            <a:off x="603813" y="5397337"/>
            <a:ext cx="10397836"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3AB42CF-765E-B54A-A995-28B105686CC5}"/>
              </a:ext>
            </a:extLst>
          </p:cNvPr>
          <p:cNvCxnSpPr>
            <a:cxnSpLocks/>
          </p:cNvCxnSpPr>
          <p:nvPr/>
        </p:nvCxnSpPr>
        <p:spPr>
          <a:xfrm flipV="1">
            <a:off x="1181516" y="1264710"/>
            <a:ext cx="0" cy="467614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68EFADB-ABDB-524A-B0CC-B364BAFBC599}"/>
              </a:ext>
            </a:extLst>
          </p:cNvPr>
          <p:cNvSpPr txBox="1"/>
          <p:nvPr/>
        </p:nvSpPr>
        <p:spPr>
          <a:xfrm>
            <a:off x="10243268" y="5525353"/>
            <a:ext cx="1516762" cy="830997"/>
          </a:xfrm>
          <a:prstGeom prst="rect">
            <a:avLst/>
          </a:prstGeom>
          <a:noFill/>
        </p:spPr>
        <p:txBody>
          <a:bodyPr wrap="none" rtlCol="0">
            <a:spAutoFit/>
          </a:bodyPr>
          <a:lstStyle/>
          <a:p>
            <a:r>
              <a:rPr lang="en-US" sz="4800" dirty="0"/>
              <a:t>d / m</a:t>
            </a:r>
          </a:p>
        </p:txBody>
      </p:sp>
      <p:sp>
        <p:nvSpPr>
          <p:cNvPr id="3" name="Slide Number Placeholder 2">
            <a:extLst>
              <a:ext uri="{FF2B5EF4-FFF2-40B4-BE49-F238E27FC236}">
                <a16:creationId xmlns:a16="http://schemas.microsoft.com/office/drawing/2014/main" id="{821BC198-763B-7A4C-89A9-717126C5C747}"/>
              </a:ext>
            </a:extLst>
          </p:cNvPr>
          <p:cNvSpPr>
            <a:spLocks noGrp="1"/>
          </p:cNvSpPr>
          <p:nvPr>
            <p:ph type="sldNum" sz="quarter" idx="12"/>
          </p:nvPr>
        </p:nvSpPr>
        <p:spPr/>
        <p:txBody>
          <a:bodyPr/>
          <a:lstStyle/>
          <a:p>
            <a:fld id="{3FF2AABE-FC01-8D4F-B5BD-1FB1C036FF5C}" type="slidenum">
              <a:rPr lang="en-US" smtClean="0"/>
              <a:t>67</a:t>
            </a:fld>
            <a:endParaRPr lang="en-US"/>
          </a:p>
        </p:txBody>
      </p:sp>
      <p:sp>
        <p:nvSpPr>
          <p:cNvPr id="13" name="Freeform 12">
            <a:extLst>
              <a:ext uri="{FF2B5EF4-FFF2-40B4-BE49-F238E27FC236}">
                <a16:creationId xmlns:a16="http://schemas.microsoft.com/office/drawing/2014/main" id="{D7B41979-C564-7D45-9321-C1DB8A8FFA30}"/>
              </a:ext>
            </a:extLst>
          </p:cNvPr>
          <p:cNvSpPr/>
          <p:nvPr/>
        </p:nvSpPr>
        <p:spPr>
          <a:xfrm>
            <a:off x="1385053" y="1095276"/>
            <a:ext cx="6378012" cy="4248559"/>
          </a:xfrm>
          <a:custGeom>
            <a:avLst/>
            <a:gdLst>
              <a:gd name="connsiteX0" fmla="*/ 0 w 4956048"/>
              <a:gd name="connsiteY0" fmla="*/ 0 h 4262006"/>
              <a:gd name="connsiteX1" fmla="*/ 18288 w 4956048"/>
              <a:gd name="connsiteY1" fmla="*/ 146304 h 4262006"/>
              <a:gd name="connsiteX2" fmla="*/ 91440 w 4956048"/>
              <a:gd name="connsiteY2" fmla="*/ 310896 h 4262006"/>
              <a:gd name="connsiteX3" fmla="*/ 109728 w 4956048"/>
              <a:gd name="connsiteY3" fmla="*/ 365760 h 4262006"/>
              <a:gd name="connsiteX4" fmla="*/ 237744 w 4956048"/>
              <a:gd name="connsiteY4" fmla="*/ 530352 h 4262006"/>
              <a:gd name="connsiteX5" fmla="*/ 329184 w 4956048"/>
              <a:gd name="connsiteY5" fmla="*/ 621792 h 4262006"/>
              <a:gd name="connsiteX6" fmla="*/ 420624 w 4956048"/>
              <a:gd name="connsiteY6" fmla="*/ 731520 h 4262006"/>
              <a:gd name="connsiteX7" fmla="*/ 493776 w 4956048"/>
              <a:gd name="connsiteY7" fmla="*/ 841248 h 4262006"/>
              <a:gd name="connsiteX8" fmla="*/ 548640 w 4956048"/>
              <a:gd name="connsiteY8" fmla="*/ 877824 h 4262006"/>
              <a:gd name="connsiteX9" fmla="*/ 694944 w 4956048"/>
              <a:gd name="connsiteY9" fmla="*/ 1060704 h 4262006"/>
              <a:gd name="connsiteX10" fmla="*/ 822960 w 4956048"/>
              <a:gd name="connsiteY10" fmla="*/ 1188720 h 4262006"/>
              <a:gd name="connsiteX11" fmla="*/ 914400 w 4956048"/>
              <a:gd name="connsiteY11" fmla="*/ 1298448 h 4262006"/>
              <a:gd name="connsiteX12" fmla="*/ 969264 w 4956048"/>
              <a:gd name="connsiteY12" fmla="*/ 1335024 h 4262006"/>
              <a:gd name="connsiteX13" fmla="*/ 1042416 w 4956048"/>
              <a:gd name="connsiteY13" fmla="*/ 1389888 h 4262006"/>
              <a:gd name="connsiteX14" fmla="*/ 1207008 w 4956048"/>
              <a:gd name="connsiteY14" fmla="*/ 1499616 h 4262006"/>
              <a:gd name="connsiteX15" fmla="*/ 1261872 w 4956048"/>
              <a:gd name="connsiteY15" fmla="*/ 1536192 h 4262006"/>
              <a:gd name="connsiteX16" fmla="*/ 1316736 w 4956048"/>
              <a:gd name="connsiteY16" fmla="*/ 1572768 h 4262006"/>
              <a:gd name="connsiteX17" fmla="*/ 1481328 w 4956048"/>
              <a:gd name="connsiteY17" fmla="*/ 1700784 h 4262006"/>
              <a:gd name="connsiteX18" fmla="*/ 1664208 w 4956048"/>
              <a:gd name="connsiteY18" fmla="*/ 1847088 h 4262006"/>
              <a:gd name="connsiteX19" fmla="*/ 1737360 w 4956048"/>
              <a:gd name="connsiteY19" fmla="*/ 1901952 h 4262006"/>
              <a:gd name="connsiteX20" fmla="*/ 1810512 w 4956048"/>
              <a:gd name="connsiteY20" fmla="*/ 1956816 h 4262006"/>
              <a:gd name="connsiteX21" fmla="*/ 1920240 w 4956048"/>
              <a:gd name="connsiteY21" fmla="*/ 2048256 h 4262006"/>
              <a:gd name="connsiteX22" fmla="*/ 1993392 w 4956048"/>
              <a:gd name="connsiteY22" fmla="*/ 2121408 h 4262006"/>
              <a:gd name="connsiteX23" fmla="*/ 2231136 w 4956048"/>
              <a:gd name="connsiteY23" fmla="*/ 2304288 h 4262006"/>
              <a:gd name="connsiteX24" fmla="*/ 2340864 w 4956048"/>
              <a:gd name="connsiteY24" fmla="*/ 2414016 h 4262006"/>
              <a:gd name="connsiteX25" fmla="*/ 2487168 w 4956048"/>
              <a:gd name="connsiteY25" fmla="*/ 2523744 h 4262006"/>
              <a:gd name="connsiteX26" fmla="*/ 2542032 w 4956048"/>
              <a:gd name="connsiteY26" fmla="*/ 2578608 h 4262006"/>
              <a:gd name="connsiteX27" fmla="*/ 2615184 w 4956048"/>
              <a:gd name="connsiteY27" fmla="*/ 2615184 h 4262006"/>
              <a:gd name="connsiteX28" fmla="*/ 2670048 w 4956048"/>
              <a:gd name="connsiteY28" fmla="*/ 2651760 h 4262006"/>
              <a:gd name="connsiteX29" fmla="*/ 2724912 w 4956048"/>
              <a:gd name="connsiteY29" fmla="*/ 2670048 h 4262006"/>
              <a:gd name="connsiteX30" fmla="*/ 2779776 w 4956048"/>
              <a:gd name="connsiteY30" fmla="*/ 2706624 h 4262006"/>
              <a:gd name="connsiteX31" fmla="*/ 2926080 w 4956048"/>
              <a:gd name="connsiteY31" fmla="*/ 2779776 h 4262006"/>
              <a:gd name="connsiteX32" fmla="*/ 3072384 w 4956048"/>
              <a:gd name="connsiteY32" fmla="*/ 2889504 h 4262006"/>
              <a:gd name="connsiteX33" fmla="*/ 3218688 w 4956048"/>
              <a:gd name="connsiteY33" fmla="*/ 3035808 h 4262006"/>
              <a:gd name="connsiteX34" fmla="*/ 3273552 w 4956048"/>
              <a:gd name="connsiteY34" fmla="*/ 3090672 h 4262006"/>
              <a:gd name="connsiteX35" fmla="*/ 3383280 w 4956048"/>
              <a:gd name="connsiteY35" fmla="*/ 3182112 h 4262006"/>
              <a:gd name="connsiteX36" fmla="*/ 3493008 w 4956048"/>
              <a:gd name="connsiteY36" fmla="*/ 3255264 h 4262006"/>
              <a:gd name="connsiteX37" fmla="*/ 3621024 w 4956048"/>
              <a:gd name="connsiteY37" fmla="*/ 3383280 h 4262006"/>
              <a:gd name="connsiteX38" fmla="*/ 3785616 w 4956048"/>
              <a:gd name="connsiteY38" fmla="*/ 3529584 h 4262006"/>
              <a:gd name="connsiteX39" fmla="*/ 3858768 w 4956048"/>
              <a:gd name="connsiteY39" fmla="*/ 3584448 h 4262006"/>
              <a:gd name="connsiteX40" fmla="*/ 4096512 w 4956048"/>
              <a:gd name="connsiteY40" fmla="*/ 3785616 h 4262006"/>
              <a:gd name="connsiteX41" fmla="*/ 4151376 w 4956048"/>
              <a:gd name="connsiteY41" fmla="*/ 3822192 h 4262006"/>
              <a:gd name="connsiteX42" fmla="*/ 4261104 w 4956048"/>
              <a:gd name="connsiteY42" fmla="*/ 3913632 h 4262006"/>
              <a:gd name="connsiteX43" fmla="*/ 4389120 w 4956048"/>
              <a:gd name="connsiteY43" fmla="*/ 4059936 h 4262006"/>
              <a:gd name="connsiteX44" fmla="*/ 4462272 w 4956048"/>
              <a:gd name="connsiteY44" fmla="*/ 4169664 h 4262006"/>
              <a:gd name="connsiteX45" fmla="*/ 4828032 w 4956048"/>
              <a:gd name="connsiteY45" fmla="*/ 4261104 h 4262006"/>
              <a:gd name="connsiteX46" fmla="*/ 4956048 w 4956048"/>
              <a:gd name="connsiteY46" fmla="*/ 4261104 h 426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956048" h="4262006">
                <a:moveTo>
                  <a:pt x="0" y="0"/>
                </a:moveTo>
                <a:cubicBezTo>
                  <a:pt x="6096" y="48768"/>
                  <a:pt x="7990" y="98247"/>
                  <a:pt x="18288" y="146304"/>
                </a:cubicBezTo>
                <a:cubicBezTo>
                  <a:pt x="53674" y="311439"/>
                  <a:pt x="38119" y="204253"/>
                  <a:pt x="91440" y="310896"/>
                </a:cubicBezTo>
                <a:cubicBezTo>
                  <a:pt x="100061" y="328138"/>
                  <a:pt x="100366" y="348909"/>
                  <a:pt x="109728" y="365760"/>
                </a:cubicBezTo>
                <a:cubicBezTo>
                  <a:pt x="202171" y="532158"/>
                  <a:pt x="148887" y="423723"/>
                  <a:pt x="237744" y="530352"/>
                </a:cubicBezTo>
                <a:cubicBezTo>
                  <a:pt x="313944" y="621792"/>
                  <a:pt x="228600" y="554736"/>
                  <a:pt x="329184" y="621792"/>
                </a:cubicBezTo>
                <a:cubicBezTo>
                  <a:pt x="459884" y="817842"/>
                  <a:pt x="256344" y="520303"/>
                  <a:pt x="420624" y="731520"/>
                </a:cubicBezTo>
                <a:cubicBezTo>
                  <a:pt x="447612" y="766219"/>
                  <a:pt x="457200" y="816864"/>
                  <a:pt x="493776" y="841248"/>
                </a:cubicBezTo>
                <a:cubicBezTo>
                  <a:pt x="512064" y="853440"/>
                  <a:pt x="533788" y="861622"/>
                  <a:pt x="548640" y="877824"/>
                </a:cubicBezTo>
                <a:cubicBezTo>
                  <a:pt x="601392" y="935371"/>
                  <a:pt x="639742" y="1005502"/>
                  <a:pt x="694944" y="1060704"/>
                </a:cubicBezTo>
                <a:cubicBezTo>
                  <a:pt x="737616" y="1103376"/>
                  <a:pt x="789485" y="1138508"/>
                  <a:pt x="822960" y="1188720"/>
                </a:cubicBezTo>
                <a:cubicBezTo>
                  <a:pt x="858924" y="1242666"/>
                  <a:pt x="861596" y="1254444"/>
                  <a:pt x="914400" y="1298448"/>
                </a:cubicBezTo>
                <a:cubicBezTo>
                  <a:pt x="931285" y="1312519"/>
                  <a:pt x="951379" y="1322249"/>
                  <a:pt x="969264" y="1335024"/>
                </a:cubicBezTo>
                <a:cubicBezTo>
                  <a:pt x="994067" y="1352740"/>
                  <a:pt x="1017446" y="1372409"/>
                  <a:pt x="1042416" y="1389888"/>
                </a:cubicBezTo>
                <a:lnTo>
                  <a:pt x="1207008" y="1499616"/>
                </a:lnTo>
                <a:lnTo>
                  <a:pt x="1261872" y="1536192"/>
                </a:lnTo>
                <a:cubicBezTo>
                  <a:pt x="1280160" y="1548384"/>
                  <a:pt x="1301194" y="1557226"/>
                  <a:pt x="1316736" y="1572768"/>
                </a:cubicBezTo>
                <a:cubicBezTo>
                  <a:pt x="1473721" y="1729753"/>
                  <a:pt x="1299813" y="1567673"/>
                  <a:pt x="1481328" y="1700784"/>
                </a:cubicBezTo>
                <a:cubicBezTo>
                  <a:pt x="1544282" y="1746950"/>
                  <a:pt x="1602823" y="1798857"/>
                  <a:pt x="1664208" y="1847088"/>
                </a:cubicBezTo>
                <a:cubicBezTo>
                  <a:pt x="1688175" y="1865919"/>
                  <a:pt x="1712976" y="1883664"/>
                  <a:pt x="1737360" y="1901952"/>
                </a:cubicBezTo>
                <a:cubicBezTo>
                  <a:pt x="1761744" y="1920240"/>
                  <a:pt x="1788959" y="1935263"/>
                  <a:pt x="1810512" y="1956816"/>
                </a:cubicBezTo>
                <a:cubicBezTo>
                  <a:pt x="2000758" y="2147062"/>
                  <a:pt x="1742012" y="1895489"/>
                  <a:pt x="1920240" y="2048256"/>
                </a:cubicBezTo>
                <a:cubicBezTo>
                  <a:pt x="1946422" y="2070698"/>
                  <a:pt x="1966901" y="2099332"/>
                  <a:pt x="1993392" y="2121408"/>
                </a:cubicBezTo>
                <a:cubicBezTo>
                  <a:pt x="1999112" y="2126175"/>
                  <a:pt x="2202107" y="2275259"/>
                  <a:pt x="2231136" y="2304288"/>
                </a:cubicBezTo>
                <a:cubicBezTo>
                  <a:pt x="2267712" y="2340864"/>
                  <a:pt x="2301590" y="2380353"/>
                  <a:pt x="2340864" y="2414016"/>
                </a:cubicBezTo>
                <a:cubicBezTo>
                  <a:pt x="2387148" y="2453688"/>
                  <a:pt x="2444063" y="2480639"/>
                  <a:pt x="2487168" y="2523744"/>
                </a:cubicBezTo>
                <a:cubicBezTo>
                  <a:pt x="2505456" y="2542032"/>
                  <a:pt x="2520986" y="2563575"/>
                  <a:pt x="2542032" y="2578608"/>
                </a:cubicBezTo>
                <a:cubicBezTo>
                  <a:pt x="2564216" y="2594454"/>
                  <a:pt x="2591514" y="2601658"/>
                  <a:pt x="2615184" y="2615184"/>
                </a:cubicBezTo>
                <a:cubicBezTo>
                  <a:pt x="2634267" y="2626089"/>
                  <a:pt x="2650389" y="2641930"/>
                  <a:pt x="2670048" y="2651760"/>
                </a:cubicBezTo>
                <a:cubicBezTo>
                  <a:pt x="2687290" y="2660381"/>
                  <a:pt x="2707670" y="2661427"/>
                  <a:pt x="2724912" y="2670048"/>
                </a:cubicBezTo>
                <a:cubicBezTo>
                  <a:pt x="2744571" y="2679878"/>
                  <a:pt x="2760480" y="2696099"/>
                  <a:pt x="2779776" y="2706624"/>
                </a:cubicBezTo>
                <a:cubicBezTo>
                  <a:pt x="2827643" y="2732733"/>
                  <a:pt x="2882461" y="2747061"/>
                  <a:pt x="2926080" y="2779776"/>
                </a:cubicBezTo>
                <a:cubicBezTo>
                  <a:pt x="2974848" y="2816352"/>
                  <a:pt x="3029279" y="2846399"/>
                  <a:pt x="3072384" y="2889504"/>
                </a:cubicBezTo>
                <a:lnTo>
                  <a:pt x="3218688" y="3035808"/>
                </a:lnTo>
                <a:cubicBezTo>
                  <a:pt x="3236976" y="3054096"/>
                  <a:pt x="3252033" y="3076326"/>
                  <a:pt x="3273552" y="3090672"/>
                </a:cubicBezTo>
                <a:cubicBezTo>
                  <a:pt x="3469602" y="3221372"/>
                  <a:pt x="3172063" y="3017832"/>
                  <a:pt x="3383280" y="3182112"/>
                </a:cubicBezTo>
                <a:cubicBezTo>
                  <a:pt x="3417979" y="3209100"/>
                  <a:pt x="3461924" y="3224180"/>
                  <a:pt x="3493008" y="3255264"/>
                </a:cubicBezTo>
                <a:cubicBezTo>
                  <a:pt x="3535680" y="3297936"/>
                  <a:pt x="3573901" y="3345581"/>
                  <a:pt x="3621024" y="3383280"/>
                </a:cubicBezTo>
                <a:cubicBezTo>
                  <a:pt x="3929466" y="3630033"/>
                  <a:pt x="3516942" y="3294494"/>
                  <a:pt x="3785616" y="3529584"/>
                </a:cubicBezTo>
                <a:cubicBezTo>
                  <a:pt x="3808555" y="3549655"/>
                  <a:pt x="3835240" y="3565072"/>
                  <a:pt x="3858768" y="3584448"/>
                </a:cubicBezTo>
                <a:cubicBezTo>
                  <a:pt x="3938903" y="3650441"/>
                  <a:pt x="4010136" y="3728032"/>
                  <a:pt x="4096512" y="3785616"/>
                </a:cubicBezTo>
                <a:cubicBezTo>
                  <a:pt x="4114800" y="3797808"/>
                  <a:pt x="4134491" y="3808121"/>
                  <a:pt x="4151376" y="3822192"/>
                </a:cubicBezTo>
                <a:cubicBezTo>
                  <a:pt x="4292188" y="3939535"/>
                  <a:pt x="4124887" y="3822821"/>
                  <a:pt x="4261104" y="3913632"/>
                </a:cubicBezTo>
                <a:cubicBezTo>
                  <a:pt x="4346448" y="4041648"/>
                  <a:pt x="4297680" y="3998976"/>
                  <a:pt x="4389120" y="4059936"/>
                </a:cubicBezTo>
                <a:cubicBezTo>
                  <a:pt x="4413504" y="4096512"/>
                  <a:pt x="4425696" y="4145280"/>
                  <a:pt x="4462272" y="4169664"/>
                </a:cubicBezTo>
                <a:cubicBezTo>
                  <a:pt x="4637266" y="4286326"/>
                  <a:pt x="4539687" y="4247373"/>
                  <a:pt x="4828032" y="4261104"/>
                </a:cubicBezTo>
                <a:cubicBezTo>
                  <a:pt x="4870656" y="4263134"/>
                  <a:pt x="4913376" y="4261104"/>
                  <a:pt x="4956048" y="4261104"/>
                </a:cubicBezTo>
              </a:path>
            </a:pathLst>
          </a:cu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818FF4C-EDF5-F24A-82E2-68C585C380C0}"/>
              </a:ext>
            </a:extLst>
          </p:cNvPr>
          <p:cNvSpPr txBox="1"/>
          <p:nvPr/>
        </p:nvSpPr>
        <p:spPr>
          <a:xfrm>
            <a:off x="172934" y="312389"/>
            <a:ext cx="3238579" cy="769441"/>
          </a:xfrm>
          <a:prstGeom prst="rect">
            <a:avLst/>
          </a:prstGeom>
          <a:noFill/>
        </p:spPr>
        <p:txBody>
          <a:bodyPr wrap="none" rtlCol="0">
            <a:spAutoFit/>
          </a:bodyPr>
          <a:lstStyle/>
          <a:p>
            <a:r>
              <a:rPr lang="en-US" sz="4400" dirty="0">
                <a:solidFill>
                  <a:schemeClr val="accent1"/>
                </a:solidFill>
              </a:rPr>
              <a:t>training error</a:t>
            </a:r>
          </a:p>
        </p:txBody>
      </p:sp>
      <p:sp>
        <p:nvSpPr>
          <p:cNvPr id="17" name="TextBox 16">
            <a:extLst>
              <a:ext uri="{FF2B5EF4-FFF2-40B4-BE49-F238E27FC236}">
                <a16:creationId xmlns:a16="http://schemas.microsoft.com/office/drawing/2014/main" id="{E4BBBF1B-A131-E848-9EAF-0259AA0EA445}"/>
              </a:ext>
            </a:extLst>
          </p:cNvPr>
          <p:cNvSpPr txBox="1"/>
          <p:nvPr/>
        </p:nvSpPr>
        <p:spPr>
          <a:xfrm>
            <a:off x="7763070" y="600018"/>
            <a:ext cx="3727111" cy="769441"/>
          </a:xfrm>
          <a:prstGeom prst="rect">
            <a:avLst/>
          </a:prstGeom>
          <a:noFill/>
        </p:spPr>
        <p:txBody>
          <a:bodyPr wrap="none" rtlCol="0">
            <a:spAutoFit/>
          </a:bodyPr>
          <a:lstStyle/>
          <a:p>
            <a:r>
              <a:rPr lang="en-US" sz="4400" dirty="0">
                <a:solidFill>
                  <a:schemeClr val="accent2"/>
                </a:solidFill>
              </a:rPr>
              <a:t>validation error</a:t>
            </a:r>
          </a:p>
        </p:txBody>
      </p:sp>
      <p:sp>
        <p:nvSpPr>
          <p:cNvPr id="19" name="Freeform 18">
            <a:extLst>
              <a:ext uri="{FF2B5EF4-FFF2-40B4-BE49-F238E27FC236}">
                <a16:creationId xmlns:a16="http://schemas.microsoft.com/office/drawing/2014/main" id="{3EEBF9D3-C95F-524A-AB48-7F6E70D93479}"/>
              </a:ext>
            </a:extLst>
          </p:cNvPr>
          <p:cNvSpPr/>
          <p:nvPr/>
        </p:nvSpPr>
        <p:spPr>
          <a:xfrm>
            <a:off x="2414016" y="1282998"/>
            <a:ext cx="5431536" cy="2249424"/>
          </a:xfrm>
          <a:custGeom>
            <a:avLst/>
            <a:gdLst>
              <a:gd name="connsiteX0" fmla="*/ 0 w 5431536"/>
              <a:gd name="connsiteY0" fmla="*/ 347472 h 2249424"/>
              <a:gd name="connsiteX1" fmla="*/ 128016 w 5431536"/>
              <a:gd name="connsiteY1" fmla="*/ 493776 h 2249424"/>
              <a:gd name="connsiteX2" fmla="*/ 237744 w 5431536"/>
              <a:gd name="connsiteY2" fmla="*/ 603504 h 2249424"/>
              <a:gd name="connsiteX3" fmla="*/ 274320 w 5431536"/>
              <a:gd name="connsiteY3" fmla="*/ 658368 h 2249424"/>
              <a:gd name="connsiteX4" fmla="*/ 347472 w 5431536"/>
              <a:gd name="connsiteY4" fmla="*/ 713232 h 2249424"/>
              <a:gd name="connsiteX5" fmla="*/ 493776 w 5431536"/>
              <a:gd name="connsiteY5" fmla="*/ 877824 h 2249424"/>
              <a:gd name="connsiteX6" fmla="*/ 548640 w 5431536"/>
              <a:gd name="connsiteY6" fmla="*/ 914400 h 2249424"/>
              <a:gd name="connsiteX7" fmla="*/ 603504 w 5431536"/>
              <a:gd name="connsiteY7" fmla="*/ 969264 h 2249424"/>
              <a:gd name="connsiteX8" fmla="*/ 676656 w 5431536"/>
              <a:gd name="connsiteY8" fmla="*/ 1005840 h 2249424"/>
              <a:gd name="connsiteX9" fmla="*/ 822960 w 5431536"/>
              <a:gd name="connsiteY9" fmla="*/ 1115568 h 2249424"/>
              <a:gd name="connsiteX10" fmla="*/ 877824 w 5431536"/>
              <a:gd name="connsiteY10" fmla="*/ 1152144 h 2249424"/>
              <a:gd name="connsiteX11" fmla="*/ 932688 w 5431536"/>
              <a:gd name="connsiteY11" fmla="*/ 1207008 h 2249424"/>
              <a:gd name="connsiteX12" fmla="*/ 987552 w 5431536"/>
              <a:gd name="connsiteY12" fmla="*/ 1243584 h 2249424"/>
              <a:gd name="connsiteX13" fmla="*/ 1097280 w 5431536"/>
              <a:gd name="connsiteY13" fmla="*/ 1353312 h 2249424"/>
              <a:gd name="connsiteX14" fmla="*/ 1170432 w 5431536"/>
              <a:gd name="connsiteY14" fmla="*/ 1389888 h 2249424"/>
              <a:gd name="connsiteX15" fmla="*/ 1298448 w 5431536"/>
              <a:gd name="connsiteY15" fmla="*/ 1481328 h 2249424"/>
              <a:gd name="connsiteX16" fmla="*/ 1408176 w 5431536"/>
              <a:gd name="connsiteY16" fmla="*/ 1554480 h 2249424"/>
              <a:gd name="connsiteX17" fmla="*/ 1463040 w 5431536"/>
              <a:gd name="connsiteY17" fmla="*/ 1591056 h 2249424"/>
              <a:gd name="connsiteX18" fmla="*/ 1517904 w 5431536"/>
              <a:gd name="connsiteY18" fmla="*/ 1645920 h 2249424"/>
              <a:gd name="connsiteX19" fmla="*/ 1572768 w 5431536"/>
              <a:gd name="connsiteY19" fmla="*/ 1682496 h 2249424"/>
              <a:gd name="connsiteX20" fmla="*/ 1645920 w 5431536"/>
              <a:gd name="connsiteY20" fmla="*/ 1737360 h 2249424"/>
              <a:gd name="connsiteX21" fmla="*/ 1737360 w 5431536"/>
              <a:gd name="connsiteY21" fmla="*/ 1773936 h 2249424"/>
              <a:gd name="connsiteX22" fmla="*/ 1865376 w 5431536"/>
              <a:gd name="connsiteY22" fmla="*/ 1847088 h 2249424"/>
              <a:gd name="connsiteX23" fmla="*/ 1975104 w 5431536"/>
              <a:gd name="connsiteY23" fmla="*/ 1883664 h 2249424"/>
              <a:gd name="connsiteX24" fmla="*/ 2029968 w 5431536"/>
              <a:gd name="connsiteY24" fmla="*/ 1920240 h 2249424"/>
              <a:gd name="connsiteX25" fmla="*/ 2121408 w 5431536"/>
              <a:gd name="connsiteY25" fmla="*/ 1938528 h 2249424"/>
              <a:gd name="connsiteX26" fmla="*/ 2194560 w 5431536"/>
              <a:gd name="connsiteY26" fmla="*/ 1956816 h 2249424"/>
              <a:gd name="connsiteX27" fmla="*/ 2304288 w 5431536"/>
              <a:gd name="connsiteY27" fmla="*/ 1993392 h 2249424"/>
              <a:gd name="connsiteX28" fmla="*/ 2450592 w 5431536"/>
              <a:gd name="connsiteY28" fmla="*/ 2029968 h 2249424"/>
              <a:gd name="connsiteX29" fmla="*/ 2615184 w 5431536"/>
              <a:gd name="connsiteY29" fmla="*/ 2103120 h 2249424"/>
              <a:gd name="connsiteX30" fmla="*/ 2761488 w 5431536"/>
              <a:gd name="connsiteY30" fmla="*/ 2176272 h 2249424"/>
              <a:gd name="connsiteX31" fmla="*/ 2926080 w 5431536"/>
              <a:gd name="connsiteY31" fmla="*/ 2249424 h 2249424"/>
              <a:gd name="connsiteX32" fmla="*/ 3273552 w 5431536"/>
              <a:gd name="connsiteY32" fmla="*/ 2121408 h 2249424"/>
              <a:gd name="connsiteX33" fmla="*/ 3438144 w 5431536"/>
              <a:gd name="connsiteY33" fmla="*/ 2029968 h 2249424"/>
              <a:gd name="connsiteX34" fmla="*/ 3566160 w 5431536"/>
              <a:gd name="connsiteY34" fmla="*/ 1956816 h 2249424"/>
              <a:gd name="connsiteX35" fmla="*/ 3621024 w 5431536"/>
              <a:gd name="connsiteY35" fmla="*/ 1938528 h 2249424"/>
              <a:gd name="connsiteX36" fmla="*/ 3785616 w 5431536"/>
              <a:gd name="connsiteY36" fmla="*/ 1847088 h 2249424"/>
              <a:gd name="connsiteX37" fmla="*/ 3858768 w 5431536"/>
              <a:gd name="connsiteY37" fmla="*/ 1828800 h 2249424"/>
              <a:gd name="connsiteX38" fmla="*/ 4005072 w 5431536"/>
              <a:gd name="connsiteY38" fmla="*/ 1773936 h 2249424"/>
              <a:gd name="connsiteX39" fmla="*/ 4059936 w 5431536"/>
              <a:gd name="connsiteY39" fmla="*/ 1737360 h 2249424"/>
              <a:gd name="connsiteX40" fmla="*/ 4114800 w 5431536"/>
              <a:gd name="connsiteY40" fmla="*/ 1719072 h 2249424"/>
              <a:gd name="connsiteX41" fmla="*/ 4334256 w 5431536"/>
              <a:gd name="connsiteY41" fmla="*/ 1481328 h 2249424"/>
              <a:gd name="connsiteX42" fmla="*/ 4498848 w 5431536"/>
              <a:gd name="connsiteY42" fmla="*/ 1316736 h 2249424"/>
              <a:gd name="connsiteX43" fmla="*/ 4645152 w 5431536"/>
              <a:gd name="connsiteY43" fmla="*/ 1152144 h 2249424"/>
              <a:gd name="connsiteX44" fmla="*/ 4700016 w 5431536"/>
              <a:gd name="connsiteY44" fmla="*/ 1078992 h 2249424"/>
              <a:gd name="connsiteX45" fmla="*/ 4901184 w 5431536"/>
              <a:gd name="connsiteY45" fmla="*/ 877824 h 2249424"/>
              <a:gd name="connsiteX46" fmla="*/ 4956048 w 5431536"/>
              <a:gd name="connsiteY46" fmla="*/ 822960 h 2249424"/>
              <a:gd name="connsiteX47" fmla="*/ 5010912 w 5431536"/>
              <a:gd name="connsiteY47" fmla="*/ 749808 h 2249424"/>
              <a:gd name="connsiteX48" fmla="*/ 5084064 w 5431536"/>
              <a:gd name="connsiteY48" fmla="*/ 640080 h 2249424"/>
              <a:gd name="connsiteX49" fmla="*/ 5102352 w 5431536"/>
              <a:gd name="connsiteY49" fmla="*/ 585216 h 2249424"/>
              <a:gd name="connsiteX50" fmla="*/ 5138928 w 5431536"/>
              <a:gd name="connsiteY50" fmla="*/ 438912 h 2249424"/>
              <a:gd name="connsiteX51" fmla="*/ 5157216 w 5431536"/>
              <a:gd name="connsiteY51" fmla="*/ 384048 h 2249424"/>
              <a:gd name="connsiteX52" fmla="*/ 5303520 w 5431536"/>
              <a:gd name="connsiteY52" fmla="*/ 237744 h 2249424"/>
              <a:gd name="connsiteX53" fmla="*/ 5340096 w 5431536"/>
              <a:gd name="connsiteY53" fmla="*/ 164592 h 2249424"/>
              <a:gd name="connsiteX54" fmla="*/ 5413248 w 5431536"/>
              <a:gd name="connsiteY54" fmla="*/ 54864 h 2249424"/>
              <a:gd name="connsiteX55" fmla="*/ 5431536 w 5431536"/>
              <a:gd name="connsiteY55" fmla="*/ 0 h 224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431536" h="2249424">
                <a:moveTo>
                  <a:pt x="0" y="347472"/>
                </a:moveTo>
                <a:cubicBezTo>
                  <a:pt x="42672" y="396240"/>
                  <a:pt x="83922" y="446290"/>
                  <a:pt x="128016" y="493776"/>
                </a:cubicBezTo>
                <a:cubicBezTo>
                  <a:pt x="163213" y="531681"/>
                  <a:pt x="209051" y="560465"/>
                  <a:pt x="237744" y="603504"/>
                </a:cubicBezTo>
                <a:cubicBezTo>
                  <a:pt x="249936" y="621792"/>
                  <a:pt x="258778" y="642826"/>
                  <a:pt x="274320" y="658368"/>
                </a:cubicBezTo>
                <a:cubicBezTo>
                  <a:pt x="295873" y="679921"/>
                  <a:pt x="325919" y="691679"/>
                  <a:pt x="347472" y="713232"/>
                </a:cubicBezTo>
                <a:cubicBezTo>
                  <a:pt x="457414" y="823174"/>
                  <a:pt x="263372" y="724221"/>
                  <a:pt x="493776" y="877824"/>
                </a:cubicBezTo>
                <a:cubicBezTo>
                  <a:pt x="512064" y="890016"/>
                  <a:pt x="531755" y="900329"/>
                  <a:pt x="548640" y="914400"/>
                </a:cubicBezTo>
                <a:cubicBezTo>
                  <a:pt x="568509" y="930957"/>
                  <a:pt x="582458" y="954231"/>
                  <a:pt x="603504" y="969264"/>
                </a:cubicBezTo>
                <a:cubicBezTo>
                  <a:pt x="625688" y="985110"/>
                  <a:pt x="653973" y="990718"/>
                  <a:pt x="676656" y="1005840"/>
                </a:cubicBezTo>
                <a:cubicBezTo>
                  <a:pt x="727378" y="1039655"/>
                  <a:pt x="772238" y="1081753"/>
                  <a:pt x="822960" y="1115568"/>
                </a:cubicBezTo>
                <a:cubicBezTo>
                  <a:pt x="841248" y="1127760"/>
                  <a:pt x="860939" y="1138073"/>
                  <a:pt x="877824" y="1152144"/>
                </a:cubicBezTo>
                <a:cubicBezTo>
                  <a:pt x="897693" y="1168701"/>
                  <a:pt x="912819" y="1190451"/>
                  <a:pt x="932688" y="1207008"/>
                </a:cubicBezTo>
                <a:cubicBezTo>
                  <a:pt x="949573" y="1221079"/>
                  <a:pt x="971124" y="1228982"/>
                  <a:pt x="987552" y="1243584"/>
                </a:cubicBezTo>
                <a:cubicBezTo>
                  <a:pt x="1026213" y="1277949"/>
                  <a:pt x="1051015" y="1330179"/>
                  <a:pt x="1097280" y="1353312"/>
                </a:cubicBezTo>
                <a:cubicBezTo>
                  <a:pt x="1121664" y="1365504"/>
                  <a:pt x="1146762" y="1376362"/>
                  <a:pt x="1170432" y="1389888"/>
                </a:cubicBezTo>
                <a:cubicBezTo>
                  <a:pt x="1216676" y="1416313"/>
                  <a:pt x="1254835" y="1450799"/>
                  <a:pt x="1298448" y="1481328"/>
                </a:cubicBezTo>
                <a:cubicBezTo>
                  <a:pt x="1334461" y="1506537"/>
                  <a:pt x="1371600" y="1530096"/>
                  <a:pt x="1408176" y="1554480"/>
                </a:cubicBezTo>
                <a:cubicBezTo>
                  <a:pt x="1426464" y="1566672"/>
                  <a:pt x="1447498" y="1575514"/>
                  <a:pt x="1463040" y="1591056"/>
                </a:cubicBezTo>
                <a:cubicBezTo>
                  <a:pt x="1481328" y="1609344"/>
                  <a:pt x="1498035" y="1629363"/>
                  <a:pt x="1517904" y="1645920"/>
                </a:cubicBezTo>
                <a:cubicBezTo>
                  <a:pt x="1534789" y="1659991"/>
                  <a:pt x="1554883" y="1669721"/>
                  <a:pt x="1572768" y="1682496"/>
                </a:cubicBezTo>
                <a:cubicBezTo>
                  <a:pt x="1597571" y="1700212"/>
                  <a:pt x="1619276" y="1722558"/>
                  <a:pt x="1645920" y="1737360"/>
                </a:cubicBezTo>
                <a:cubicBezTo>
                  <a:pt x="1674617" y="1753303"/>
                  <a:pt x="1707998" y="1759255"/>
                  <a:pt x="1737360" y="1773936"/>
                </a:cubicBezTo>
                <a:cubicBezTo>
                  <a:pt x="1869327" y="1839919"/>
                  <a:pt x="1705066" y="1782964"/>
                  <a:pt x="1865376" y="1847088"/>
                </a:cubicBezTo>
                <a:cubicBezTo>
                  <a:pt x="1901173" y="1861407"/>
                  <a:pt x="1943025" y="1862278"/>
                  <a:pt x="1975104" y="1883664"/>
                </a:cubicBezTo>
                <a:cubicBezTo>
                  <a:pt x="1993392" y="1895856"/>
                  <a:pt x="2009388" y="1912523"/>
                  <a:pt x="2029968" y="1920240"/>
                </a:cubicBezTo>
                <a:cubicBezTo>
                  <a:pt x="2059073" y="1931154"/>
                  <a:pt x="2091065" y="1931785"/>
                  <a:pt x="2121408" y="1938528"/>
                </a:cubicBezTo>
                <a:cubicBezTo>
                  <a:pt x="2145944" y="1943980"/>
                  <a:pt x="2170486" y="1949594"/>
                  <a:pt x="2194560" y="1956816"/>
                </a:cubicBezTo>
                <a:cubicBezTo>
                  <a:pt x="2231489" y="1967895"/>
                  <a:pt x="2266885" y="1984041"/>
                  <a:pt x="2304288" y="1993392"/>
                </a:cubicBezTo>
                <a:lnTo>
                  <a:pt x="2450592" y="2029968"/>
                </a:lnTo>
                <a:cubicBezTo>
                  <a:pt x="2701967" y="2180793"/>
                  <a:pt x="2409697" y="2017500"/>
                  <a:pt x="2615184" y="2103120"/>
                </a:cubicBezTo>
                <a:cubicBezTo>
                  <a:pt x="2665514" y="2124091"/>
                  <a:pt x="2709762" y="2159030"/>
                  <a:pt x="2761488" y="2176272"/>
                </a:cubicBezTo>
                <a:cubicBezTo>
                  <a:pt x="2892068" y="2219799"/>
                  <a:pt x="2839137" y="2191462"/>
                  <a:pt x="2926080" y="2249424"/>
                </a:cubicBezTo>
                <a:cubicBezTo>
                  <a:pt x="2996672" y="2225893"/>
                  <a:pt x="3214408" y="2156894"/>
                  <a:pt x="3273552" y="2121408"/>
                </a:cubicBezTo>
                <a:cubicBezTo>
                  <a:pt x="3502395" y="1984102"/>
                  <a:pt x="3245745" y="2134913"/>
                  <a:pt x="3438144" y="2029968"/>
                </a:cubicBezTo>
                <a:cubicBezTo>
                  <a:pt x="3481290" y="2006434"/>
                  <a:pt x="3522201" y="1978795"/>
                  <a:pt x="3566160" y="1956816"/>
                </a:cubicBezTo>
                <a:cubicBezTo>
                  <a:pt x="3583402" y="1948195"/>
                  <a:pt x="3603782" y="1947149"/>
                  <a:pt x="3621024" y="1938528"/>
                </a:cubicBezTo>
                <a:cubicBezTo>
                  <a:pt x="3690863" y="1903608"/>
                  <a:pt x="3715167" y="1873506"/>
                  <a:pt x="3785616" y="1847088"/>
                </a:cubicBezTo>
                <a:cubicBezTo>
                  <a:pt x="3809150" y="1838263"/>
                  <a:pt x="3835234" y="1837625"/>
                  <a:pt x="3858768" y="1828800"/>
                </a:cubicBezTo>
                <a:cubicBezTo>
                  <a:pt x="4050034" y="1757075"/>
                  <a:pt x="3817303" y="1820878"/>
                  <a:pt x="4005072" y="1773936"/>
                </a:cubicBezTo>
                <a:cubicBezTo>
                  <a:pt x="4023360" y="1761744"/>
                  <a:pt x="4040277" y="1747190"/>
                  <a:pt x="4059936" y="1737360"/>
                </a:cubicBezTo>
                <a:cubicBezTo>
                  <a:pt x="4077178" y="1728739"/>
                  <a:pt x="4099880" y="1731279"/>
                  <a:pt x="4114800" y="1719072"/>
                </a:cubicBezTo>
                <a:cubicBezTo>
                  <a:pt x="4303883" y="1564368"/>
                  <a:pt x="4209430" y="1615756"/>
                  <a:pt x="4334256" y="1481328"/>
                </a:cubicBezTo>
                <a:cubicBezTo>
                  <a:pt x="4387052" y="1424471"/>
                  <a:pt x="4450378" y="1377323"/>
                  <a:pt x="4498848" y="1316736"/>
                </a:cubicBezTo>
                <a:cubicBezTo>
                  <a:pt x="4745601" y="1008294"/>
                  <a:pt x="4410062" y="1420818"/>
                  <a:pt x="4645152" y="1152144"/>
                </a:cubicBezTo>
                <a:cubicBezTo>
                  <a:pt x="4665223" y="1129205"/>
                  <a:pt x="4679513" y="1101545"/>
                  <a:pt x="4700016" y="1078992"/>
                </a:cubicBezTo>
                <a:lnTo>
                  <a:pt x="4901184" y="877824"/>
                </a:lnTo>
                <a:cubicBezTo>
                  <a:pt x="4919472" y="859536"/>
                  <a:pt x="4940530" y="843651"/>
                  <a:pt x="4956048" y="822960"/>
                </a:cubicBezTo>
                <a:cubicBezTo>
                  <a:pt x="4974336" y="798576"/>
                  <a:pt x="4993433" y="774778"/>
                  <a:pt x="5010912" y="749808"/>
                </a:cubicBezTo>
                <a:cubicBezTo>
                  <a:pt x="5036121" y="713795"/>
                  <a:pt x="5070163" y="681783"/>
                  <a:pt x="5084064" y="640080"/>
                </a:cubicBezTo>
                <a:cubicBezTo>
                  <a:pt x="5090160" y="621792"/>
                  <a:pt x="5097280" y="603814"/>
                  <a:pt x="5102352" y="585216"/>
                </a:cubicBezTo>
                <a:cubicBezTo>
                  <a:pt x="5115579" y="536718"/>
                  <a:pt x="5123032" y="486601"/>
                  <a:pt x="5138928" y="438912"/>
                </a:cubicBezTo>
                <a:cubicBezTo>
                  <a:pt x="5145024" y="420624"/>
                  <a:pt x="5145009" y="398968"/>
                  <a:pt x="5157216" y="384048"/>
                </a:cubicBezTo>
                <a:cubicBezTo>
                  <a:pt x="5200889" y="330669"/>
                  <a:pt x="5272676" y="299431"/>
                  <a:pt x="5303520" y="237744"/>
                </a:cubicBezTo>
                <a:cubicBezTo>
                  <a:pt x="5315712" y="213360"/>
                  <a:pt x="5326070" y="187969"/>
                  <a:pt x="5340096" y="164592"/>
                </a:cubicBezTo>
                <a:cubicBezTo>
                  <a:pt x="5362713" y="126898"/>
                  <a:pt x="5399347" y="96567"/>
                  <a:pt x="5413248" y="54864"/>
                </a:cubicBezTo>
                <a:lnTo>
                  <a:pt x="5431536" y="0"/>
                </a:lnTo>
              </a:path>
            </a:pathLst>
          </a:cu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E2E1C-37FE-D34F-9F2D-1A3A38AE88AB}"/>
              </a:ext>
            </a:extLst>
          </p:cNvPr>
          <p:cNvSpPr txBox="1"/>
          <p:nvPr/>
        </p:nvSpPr>
        <p:spPr>
          <a:xfrm>
            <a:off x="372844" y="5837725"/>
            <a:ext cx="7413761" cy="707886"/>
          </a:xfrm>
          <a:prstGeom prst="rect">
            <a:avLst/>
          </a:prstGeom>
          <a:noFill/>
        </p:spPr>
        <p:txBody>
          <a:bodyPr wrap="none" rtlCol="0">
            <a:spAutoFit/>
          </a:bodyPr>
          <a:lstStyle/>
          <a:p>
            <a:r>
              <a:rPr lang="en-US" sz="4000" dirty="0"/>
              <a:t>adjust model and/or data to reach </a:t>
            </a:r>
          </a:p>
        </p:txBody>
      </p:sp>
      <p:sp>
        <p:nvSpPr>
          <p:cNvPr id="21" name="Heart 20">
            <a:extLst>
              <a:ext uri="{FF2B5EF4-FFF2-40B4-BE49-F238E27FC236}">
                <a16:creationId xmlns:a16="http://schemas.microsoft.com/office/drawing/2014/main" id="{6352C331-9662-A844-B76C-8425C0E61C04}"/>
              </a:ext>
            </a:extLst>
          </p:cNvPr>
          <p:cNvSpPr/>
          <p:nvPr/>
        </p:nvSpPr>
        <p:spPr>
          <a:xfrm>
            <a:off x="4992624" y="2962656"/>
            <a:ext cx="810107" cy="789672"/>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highlight>
                <a:srgbClr val="FFFF00"/>
              </a:highlight>
            </a:endParaRPr>
          </a:p>
        </p:txBody>
      </p:sp>
      <p:sp>
        <p:nvSpPr>
          <p:cNvPr id="22" name="Heart 21">
            <a:extLst>
              <a:ext uri="{FF2B5EF4-FFF2-40B4-BE49-F238E27FC236}">
                <a16:creationId xmlns:a16="http://schemas.microsoft.com/office/drawing/2014/main" id="{7D137E7C-EBE3-2E4B-AA75-6935C5F701CD}"/>
              </a:ext>
            </a:extLst>
          </p:cNvPr>
          <p:cNvSpPr/>
          <p:nvPr/>
        </p:nvSpPr>
        <p:spPr>
          <a:xfrm>
            <a:off x="7543393" y="5819813"/>
            <a:ext cx="689960" cy="673099"/>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highlight>
                <a:srgbClr val="FFFF00"/>
              </a:highlight>
            </a:endParaRPr>
          </a:p>
        </p:txBody>
      </p:sp>
      <p:cxnSp>
        <p:nvCxnSpPr>
          <p:cNvPr id="5" name="Straight Connector 4">
            <a:extLst>
              <a:ext uri="{FF2B5EF4-FFF2-40B4-BE49-F238E27FC236}">
                <a16:creationId xmlns:a16="http://schemas.microsoft.com/office/drawing/2014/main" id="{449DC82F-8786-9441-B87D-44D6926E4EA2}"/>
              </a:ext>
            </a:extLst>
          </p:cNvPr>
          <p:cNvCxnSpPr>
            <a:cxnSpLocks/>
          </p:cNvCxnSpPr>
          <p:nvPr/>
        </p:nvCxnSpPr>
        <p:spPr>
          <a:xfrm flipV="1">
            <a:off x="7233314" y="4700016"/>
            <a:ext cx="0" cy="1137710"/>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65E7B9D-129F-9E4B-BC2F-09BDD41A8B79}"/>
              </a:ext>
            </a:extLst>
          </p:cNvPr>
          <p:cNvSpPr txBox="1"/>
          <p:nvPr/>
        </p:nvSpPr>
        <p:spPr>
          <a:xfrm>
            <a:off x="6686607" y="4076351"/>
            <a:ext cx="4634667" cy="646331"/>
          </a:xfrm>
          <a:prstGeom prst="rect">
            <a:avLst/>
          </a:prstGeom>
          <a:noFill/>
        </p:spPr>
        <p:txBody>
          <a:bodyPr wrap="none" rtlCol="0">
            <a:spAutoFit/>
          </a:bodyPr>
          <a:lstStyle/>
          <a:p>
            <a:r>
              <a:rPr lang="en-US" sz="3600" dirty="0"/>
              <a:t>“critical value” (d/m=1) </a:t>
            </a:r>
          </a:p>
        </p:txBody>
      </p:sp>
      <p:sp>
        <p:nvSpPr>
          <p:cNvPr id="2" name="Date Placeholder 1">
            <a:extLst>
              <a:ext uri="{FF2B5EF4-FFF2-40B4-BE49-F238E27FC236}">
                <a16:creationId xmlns:a16="http://schemas.microsoft.com/office/drawing/2014/main" id="{9D59DC83-3F7B-0A41-80B8-A2461A9E9E57}"/>
              </a:ext>
            </a:extLst>
          </p:cNvPr>
          <p:cNvSpPr>
            <a:spLocks noGrp="1"/>
          </p:cNvSpPr>
          <p:nvPr>
            <p:ph type="dt" sz="half" idx="10"/>
          </p:nvPr>
        </p:nvSpPr>
        <p:spPr/>
        <p:txBody>
          <a:bodyPr/>
          <a:lstStyle/>
          <a:p>
            <a:fld id="{481D5E13-3C6B-5841-9DF2-28A6888B63E3}" type="datetime1">
              <a:rPr lang="en-US" smtClean="0"/>
              <a:t>5/26/23</a:t>
            </a:fld>
            <a:endParaRPr lang="en-US"/>
          </a:p>
        </p:txBody>
      </p:sp>
      <p:sp>
        <p:nvSpPr>
          <p:cNvPr id="4" name="Footer Placeholder 3">
            <a:extLst>
              <a:ext uri="{FF2B5EF4-FFF2-40B4-BE49-F238E27FC236}">
                <a16:creationId xmlns:a16="http://schemas.microsoft.com/office/drawing/2014/main" id="{6BF8DB3E-1A15-66BA-73D9-2651D59BCE43}"/>
              </a:ext>
            </a:extLst>
          </p:cNvPr>
          <p:cNvSpPr>
            <a:spLocks noGrp="1"/>
          </p:cNvSpPr>
          <p:nvPr>
            <p:ph type="ftr" sz="quarter" idx="11"/>
          </p:nvPr>
        </p:nvSpPr>
        <p:spPr/>
        <p:txBody>
          <a:bodyPr/>
          <a:lstStyle/>
          <a:p>
            <a:r>
              <a:rPr lang="en-GB"/>
              <a:t>DI Dr.techn. Alexander Jung</a:t>
            </a:r>
            <a:endParaRPr lang="en-GB" dirty="0"/>
          </a:p>
        </p:txBody>
      </p:sp>
    </p:spTree>
    <p:extLst>
      <p:ext uri="{BB962C8B-B14F-4D97-AF65-F5344CB8AC3E}">
        <p14:creationId xmlns:p14="http://schemas.microsoft.com/office/powerpoint/2010/main" val="27033932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21BC198-763B-7A4C-89A9-717126C5C747}"/>
              </a:ext>
            </a:extLst>
          </p:cNvPr>
          <p:cNvSpPr>
            <a:spLocks noGrp="1"/>
          </p:cNvSpPr>
          <p:nvPr>
            <p:ph type="sldNum" sz="quarter" idx="12"/>
          </p:nvPr>
        </p:nvSpPr>
        <p:spPr/>
        <p:txBody>
          <a:bodyPr/>
          <a:lstStyle/>
          <a:p>
            <a:fld id="{3FF2AABE-FC01-8D4F-B5BD-1FB1C036FF5C}" type="slidenum">
              <a:rPr lang="en-US" smtClean="0"/>
              <a:t>68</a:t>
            </a:fld>
            <a:endParaRPr lang="en-US"/>
          </a:p>
        </p:txBody>
      </p:sp>
      <p:sp>
        <p:nvSpPr>
          <p:cNvPr id="2" name="Rectangle 1">
            <a:extLst>
              <a:ext uri="{FF2B5EF4-FFF2-40B4-BE49-F238E27FC236}">
                <a16:creationId xmlns:a16="http://schemas.microsoft.com/office/drawing/2014/main" id="{6F34AFF4-1F6D-C84F-8C07-1B6B9E08AE22}"/>
              </a:ext>
            </a:extLst>
          </p:cNvPr>
          <p:cNvSpPr/>
          <p:nvPr/>
        </p:nvSpPr>
        <p:spPr>
          <a:xfrm>
            <a:off x="191763" y="829075"/>
            <a:ext cx="9790437" cy="830997"/>
          </a:xfrm>
          <a:prstGeom prst="rect">
            <a:avLst/>
          </a:prstGeom>
        </p:spPr>
        <p:txBody>
          <a:bodyPr wrap="none">
            <a:spAutoFit/>
          </a:bodyPr>
          <a:lstStyle/>
          <a:p>
            <a:r>
              <a:rPr lang="en-US" sz="4800" dirty="0"/>
              <a:t>how to bring d/m below critical value?</a:t>
            </a:r>
          </a:p>
        </p:txBody>
      </p:sp>
      <p:sp>
        <p:nvSpPr>
          <p:cNvPr id="4" name="TextBox 3">
            <a:extLst>
              <a:ext uri="{FF2B5EF4-FFF2-40B4-BE49-F238E27FC236}">
                <a16:creationId xmlns:a16="http://schemas.microsoft.com/office/drawing/2014/main" id="{D96BFC33-B5A0-0C42-ACFA-024F25A1E8BB}"/>
              </a:ext>
            </a:extLst>
          </p:cNvPr>
          <p:cNvSpPr txBox="1"/>
          <p:nvPr/>
        </p:nvSpPr>
        <p:spPr>
          <a:xfrm>
            <a:off x="343530" y="1875492"/>
            <a:ext cx="11504940" cy="405001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4400" dirty="0"/>
              <a:t>increase available nr. m of training data by</a:t>
            </a:r>
          </a:p>
          <a:p>
            <a:pPr marL="742950" lvl="1" indent="-285750">
              <a:lnSpc>
                <a:spcPct val="150000"/>
              </a:lnSpc>
              <a:buFont typeface="Arial" panose="020B0604020202020204" pitchFamily="34" charset="0"/>
              <a:buChar char="•"/>
            </a:pPr>
            <a:r>
              <a:rPr lang="en-US" sz="4400" dirty="0"/>
              <a:t>data augmentation</a:t>
            </a:r>
          </a:p>
          <a:p>
            <a:pPr marL="742950" lvl="1" indent="-285750">
              <a:lnSpc>
                <a:spcPct val="150000"/>
              </a:lnSpc>
              <a:buFont typeface="Arial" panose="020B0604020202020204" pitchFamily="34" charset="0"/>
              <a:buChar char="•"/>
            </a:pPr>
            <a:r>
              <a:rPr lang="en-US" sz="4400" dirty="0"/>
              <a:t>change def. of labels (self-supervised learning)</a:t>
            </a:r>
          </a:p>
          <a:p>
            <a:pPr marL="285750" indent="-285750">
              <a:lnSpc>
                <a:spcPct val="150000"/>
              </a:lnSpc>
              <a:buFont typeface="Arial" panose="020B0604020202020204" pitchFamily="34" charset="0"/>
              <a:buChar char="•"/>
            </a:pPr>
            <a:r>
              <a:rPr lang="en-US" sz="4400" dirty="0"/>
              <a:t>decrease d by regularization</a:t>
            </a:r>
          </a:p>
        </p:txBody>
      </p:sp>
      <p:sp>
        <p:nvSpPr>
          <p:cNvPr id="5" name="Date Placeholder 4">
            <a:extLst>
              <a:ext uri="{FF2B5EF4-FFF2-40B4-BE49-F238E27FC236}">
                <a16:creationId xmlns:a16="http://schemas.microsoft.com/office/drawing/2014/main" id="{008B45CA-9DE4-9F4C-B76C-6AC25742DA9F}"/>
              </a:ext>
            </a:extLst>
          </p:cNvPr>
          <p:cNvSpPr>
            <a:spLocks noGrp="1"/>
          </p:cNvSpPr>
          <p:nvPr>
            <p:ph type="dt" sz="half" idx="10"/>
          </p:nvPr>
        </p:nvSpPr>
        <p:spPr/>
        <p:txBody>
          <a:bodyPr/>
          <a:lstStyle/>
          <a:p>
            <a:fld id="{352AC334-DF7D-0B4F-B0FD-D219800E3C12}" type="datetime1">
              <a:rPr lang="en-US" smtClean="0"/>
              <a:t>5/26/23</a:t>
            </a:fld>
            <a:endParaRPr lang="en-US"/>
          </a:p>
        </p:txBody>
      </p:sp>
      <p:sp>
        <p:nvSpPr>
          <p:cNvPr id="6" name="Footer Placeholder 5">
            <a:extLst>
              <a:ext uri="{FF2B5EF4-FFF2-40B4-BE49-F238E27FC236}">
                <a16:creationId xmlns:a16="http://schemas.microsoft.com/office/drawing/2014/main" id="{6E0B7EEE-232E-9F75-C50B-71FD4DDF8FCC}"/>
              </a:ext>
            </a:extLst>
          </p:cNvPr>
          <p:cNvSpPr>
            <a:spLocks noGrp="1"/>
          </p:cNvSpPr>
          <p:nvPr>
            <p:ph type="ftr" sz="quarter" idx="11"/>
          </p:nvPr>
        </p:nvSpPr>
        <p:spPr/>
        <p:txBody>
          <a:bodyPr/>
          <a:lstStyle/>
          <a:p>
            <a:r>
              <a:rPr lang="en-GB"/>
              <a:t>DI Dr.techn. Alexander Jung</a:t>
            </a:r>
            <a:endParaRPr lang="en-GB" dirty="0"/>
          </a:p>
        </p:txBody>
      </p:sp>
    </p:spTree>
    <p:extLst>
      <p:ext uri="{BB962C8B-B14F-4D97-AF65-F5344CB8AC3E}">
        <p14:creationId xmlns:p14="http://schemas.microsoft.com/office/powerpoint/2010/main" val="15147100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21BC198-763B-7A4C-89A9-717126C5C747}"/>
              </a:ext>
            </a:extLst>
          </p:cNvPr>
          <p:cNvSpPr>
            <a:spLocks noGrp="1"/>
          </p:cNvSpPr>
          <p:nvPr>
            <p:ph type="sldNum" sz="quarter" idx="12"/>
          </p:nvPr>
        </p:nvSpPr>
        <p:spPr/>
        <p:txBody>
          <a:bodyPr/>
          <a:lstStyle/>
          <a:p>
            <a:fld id="{3FF2AABE-FC01-8D4F-B5BD-1FB1C036FF5C}" type="slidenum">
              <a:rPr lang="en-US" smtClean="0"/>
              <a:t>69</a:t>
            </a:fld>
            <a:endParaRPr lang="en-US"/>
          </a:p>
        </p:txBody>
      </p:sp>
      <p:sp>
        <p:nvSpPr>
          <p:cNvPr id="2" name="Rectangle 1">
            <a:extLst>
              <a:ext uri="{FF2B5EF4-FFF2-40B4-BE49-F238E27FC236}">
                <a16:creationId xmlns:a16="http://schemas.microsoft.com/office/drawing/2014/main" id="{6F34AFF4-1F6D-C84F-8C07-1B6B9E08AE22}"/>
              </a:ext>
            </a:extLst>
          </p:cNvPr>
          <p:cNvSpPr/>
          <p:nvPr/>
        </p:nvSpPr>
        <p:spPr>
          <a:xfrm>
            <a:off x="191763" y="437189"/>
            <a:ext cx="9380901" cy="1200329"/>
          </a:xfrm>
          <a:prstGeom prst="rect">
            <a:avLst/>
          </a:prstGeom>
        </p:spPr>
        <p:txBody>
          <a:bodyPr wrap="none">
            <a:spAutoFit/>
          </a:bodyPr>
          <a:lstStyle/>
          <a:p>
            <a:r>
              <a:rPr lang="en-US" sz="7200" dirty="0"/>
              <a:t>Self-Supervised Learning</a:t>
            </a:r>
          </a:p>
        </p:txBody>
      </p:sp>
      <p:sp>
        <p:nvSpPr>
          <p:cNvPr id="5" name="Date Placeholder 4">
            <a:extLst>
              <a:ext uri="{FF2B5EF4-FFF2-40B4-BE49-F238E27FC236}">
                <a16:creationId xmlns:a16="http://schemas.microsoft.com/office/drawing/2014/main" id="{008B45CA-9DE4-9F4C-B76C-6AC25742DA9F}"/>
              </a:ext>
            </a:extLst>
          </p:cNvPr>
          <p:cNvSpPr>
            <a:spLocks noGrp="1"/>
          </p:cNvSpPr>
          <p:nvPr>
            <p:ph type="dt" sz="half" idx="10"/>
          </p:nvPr>
        </p:nvSpPr>
        <p:spPr/>
        <p:txBody>
          <a:bodyPr/>
          <a:lstStyle/>
          <a:p>
            <a:fld id="{352AC334-DF7D-0B4F-B0FD-D219800E3C12}" type="datetime1">
              <a:rPr lang="en-US" smtClean="0"/>
              <a:t>5/26/23</a:t>
            </a:fld>
            <a:endParaRPr lang="en-US"/>
          </a:p>
        </p:txBody>
      </p:sp>
      <p:sp>
        <p:nvSpPr>
          <p:cNvPr id="6" name="Footer Placeholder 5">
            <a:extLst>
              <a:ext uri="{FF2B5EF4-FFF2-40B4-BE49-F238E27FC236}">
                <a16:creationId xmlns:a16="http://schemas.microsoft.com/office/drawing/2014/main" id="{6E0B7EEE-232E-9F75-C50B-71FD4DDF8FCC}"/>
              </a:ext>
            </a:extLst>
          </p:cNvPr>
          <p:cNvSpPr>
            <a:spLocks noGrp="1"/>
          </p:cNvSpPr>
          <p:nvPr>
            <p:ph type="ftr" sz="quarter" idx="11"/>
          </p:nvPr>
        </p:nvSpPr>
        <p:spPr/>
        <p:txBody>
          <a:bodyPr/>
          <a:lstStyle/>
          <a:p>
            <a:r>
              <a:rPr lang="en-GB"/>
              <a:t>DI Dr.techn. Alexander Jung</a:t>
            </a:r>
            <a:endParaRPr lang="en-GB" dirty="0"/>
          </a:p>
        </p:txBody>
      </p:sp>
      <p:pic>
        <p:nvPicPr>
          <p:cNvPr id="8" name="Picture 7" descr="Graphical user interface, application&#10;&#10;Description automatically generated">
            <a:extLst>
              <a:ext uri="{FF2B5EF4-FFF2-40B4-BE49-F238E27FC236}">
                <a16:creationId xmlns:a16="http://schemas.microsoft.com/office/drawing/2014/main" id="{7439681B-3530-2905-BCF3-7EFB154C2F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13557" y="2169558"/>
            <a:ext cx="9564885" cy="2371567"/>
          </a:xfrm>
          <a:custGeom>
            <a:avLst/>
            <a:gdLst>
              <a:gd name="connsiteX0" fmla="*/ 0 w 9564885"/>
              <a:gd name="connsiteY0" fmla="*/ 0 h 2371567"/>
              <a:gd name="connsiteX1" fmla="*/ 597805 w 9564885"/>
              <a:gd name="connsiteY1" fmla="*/ 0 h 2371567"/>
              <a:gd name="connsiteX2" fmla="*/ 1195611 w 9564885"/>
              <a:gd name="connsiteY2" fmla="*/ 0 h 2371567"/>
              <a:gd name="connsiteX3" fmla="*/ 1506469 w 9564885"/>
              <a:gd name="connsiteY3" fmla="*/ 0 h 2371567"/>
              <a:gd name="connsiteX4" fmla="*/ 2104275 w 9564885"/>
              <a:gd name="connsiteY4" fmla="*/ 0 h 2371567"/>
              <a:gd name="connsiteX5" fmla="*/ 2893378 w 9564885"/>
              <a:gd name="connsiteY5" fmla="*/ 0 h 2371567"/>
              <a:gd name="connsiteX6" fmla="*/ 3395534 w 9564885"/>
              <a:gd name="connsiteY6" fmla="*/ 0 h 2371567"/>
              <a:gd name="connsiteX7" fmla="*/ 3897691 w 9564885"/>
              <a:gd name="connsiteY7" fmla="*/ 0 h 2371567"/>
              <a:gd name="connsiteX8" fmla="*/ 4495496 w 9564885"/>
              <a:gd name="connsiteY8" fmla="*/ 0 h 2371567"/>
              <a:gd name="connsiteX9" fmla="*/ 5188950 w 9564885"/>
              <a:gd name="connsiteY9" fmla="*/ 0 h 2371567"/>
              <a:gd name="connsiteX10" fmla="*/ 5882404 w 9564885"/>
              <a:gd name="connsiteY10" fmla="*/ 0 h 2371567"/>
              <a:gd name="connsiteX11" fmla="*/ 6575858 w 9564885"/>
              <a:gd name="connsiteY11" fmla="*/ 0 h 2371567"/>
              <a:gd name="connsiteX12" fmla="*/ 7364961 w 9564885"/>
              <a:gd name="connsiteY12" fmla="*/ 0 h 2371567"/>
              <a:gd name="connsiteX13" fmla="*/ 7962767 w 9564885"/>
              <a:gd name="connsiteY13" fmla="*/ 0 h 2371567"/>
              <a:gd name="connsiteX14" fmla="*/ 8656221 w 9564885"/>
              <a:gd name="connsiteY14" fmla="*/ 0 h 2371567"/>
              <a:gd name="connsiteX15" fmla="*/ 9564885 w 9564885"/>
              <a:gd name="connsiteY15" fmla="*/ 0 h 2371567"/>
              <a:gd name="connsiteX16" fmla="*/ 9564885 w 9564885"/>
              <a:gd name="connsiteY16" fmla="*/ 592892 h 2371567"/>
              <a:gd name="connsiteX17" fmla="*/ 9564885 w 9564885"/>
              <a:gd name="connsiteY17" fmla="*/ 1209499 h 2371567"/>
              <a:gd name="connsiteX18" fmla="*/ 9564885 w 9564885"/>
              <a:gd name="connsiteY18" fmla="*/ 1849822 h 2371567"/>
              <a:gd name="connsiteX19" fmla="*/ 9564885 w 9564885"/>
              <a:gd name="connsiteY19" fmla="*/ 2371567 h 2371567"/>
              <a:gd name="connsiteX20" fmla="*/ 9158377 w 9564885"/>
              <a:gd name="connsiteY20" fmla="*/ 2371567 h 2371567"/>
              <a:gd name="connsiteX21" fmla="*/ 8656221 w 9564885"/>
              <a:gd name="connsiteY21" fmla="*/ 2371567 h 2371567"/>
              <a:gd name="connsiteX22" fmla="*/ 7962767 w 9564885"/>
              <a:gd name="connsiteY22" fmla="*/ 2371567 h 2371567"/>
              <a:gd name="connsiteX23" fmla="*/ 7364961 w 9564885"/>
              <a:gd name="connsiteY23" fmla="*/ 2371567 h 2371567"/>
              <a:gd name="connsiteX24" fmla="*/ 7054103 w 9564885"/>
              <a:gd name="connsiteY24" fmla="*/ 2371567 h 2371567"/>
              <a:gd name="connsiteX25" fmla="*/ 6551946 w 9564885"/>
              <a:gd name="connsiteY25" fmla="*/ 2371567 h 2371567"/>
              <a:gd name="connsiteX26" fmla="*/ 5858492 w 9564885"/>
              <a:gd name="connsiteY26" fmla="*/ 2371567 h 2371567"/>
              <a:gd name="connsiteX27" fmla="*/ 5451984 w 9564885"/>
              <a:gd name="connsiteY27" fmla="*/ 2371567 h 2371567"/>
              <a:gd name="connsiteX28" fmla="*/ 4662881 w 9564885"/>
              <a:gd name="connsiteY28" fmla="*/ 2371567 h 2371567"/>
              <a:gd name="connsiteX29" fmla="*/ 3873778 w 9564885"/>
              <a:gd name="connsiteY29" fmla="*/ 2371567 h 2371567"/>
              <a:gd name="connsiteX30" fmla="*/ 3275973 w 9564885"/>
              <a:gd name="connsiteY30" fmla="*/ 2371567 h 2371567"/>
              <a:gd name="connsiteX31" fmla="*/ 2486870 w 9564885"/>
              <a:gd name="connsiteY31" fmla="*/ 2371567 h 2371567"/>
              <a:gd name="connsiteX32" fmla="*/ 1889065 w 9564885"/>
              <a:gd name="connsiteY32" fmla="*/ 2371567 h 2371567"/>
              <a:gd name="connsiteX33" fmla="*/ 1195611 w 9564885"/>
              <a:gd name="connsiteY33" fmla="*/ 2371567 h 2371567"/>
              <a:gd name="connsiteX34" fmla="*/ 884752 w 9564885"/>
              <a:gd name="connsiteY34" fmla="*/ 2371567 h 2371567"/>
              <a:gd name="connsiteX35" fmla="*/ 0 w 9564885"/>
              <a:gd name="connsiteY35" fmla="*/ 2371567 h 2371567"/>
              <a:gd name="connsiteX36" fmla="*/ 0 w 9564885"/>
              <a:gd name="connsiteY36" fmla="*/ 1802391 h 2371567"/>
              <a:gd name="connsiteX37" fmla="*/ 0 w 9564885"/>
              <a:gd name="connsiteY37" fmla="*/ 1233215 h 2371567"/>
              <a:gd name="connsiteX38" fmla="*/ 0 w 9564885"/>
              <a:gd name="connsiteY38" fmla="*/ 687754 h 2371567"/>
              <a:gd name="connsiteX39" fmla="*/ 0 w 9564885"/>
              <a:gd name="connsiteY39" fmla="*/ 0 h 237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564885" h="2371567" fill="none" extrusionOk="0">
                <a:moveTo>
                  <a:pt x="0" y="0"/>
                </a:moveTo>
                <a:cubicBezTo>
                  <a:pt x="201079" y="-18913"/>
                  <a:pt x="308891" y="57580"/>
                  <a:pt x="597805" y="0"/>
                </a:cubicBezTo>
                <a:cubicBezTo>
                  <a:pt x="886719" y="-57580"/>
                  <a:pt x="991122" y="11077"/>
                  <a:pt x="1195611" y="0"/>
                </a:cubicBezTo>
                <a:cubicBezTo>
                  <a:pt x="1400100" y="-11077"/>
                  <a:pt x="1417377" y="12397"/>
                  <a:pt x="1506469" y="0"/>
                </a:cubicBezTo>
                <a:cubicBezTo>
                  <a:pt x="1595561" y="-12397"/>
                  <a:pt x="1959719" y="64518"/>
                  <a:pt x="2104275" y="0"/>
                </a:cubicBezTo>
                <a:cubicBezTo>
                  <a:pt x="2248831" y="-64518"/>
                  <a:pt x="2689710" y="71189"/>
                  <a:pt x="2893378" y="0"/>
                </a:cubicBezTo>
                <a:cubicBezTo>
                  <a:pt x="3097046" y="-71189"/>
                  <a:pt x="3243349" y="51433"/>
                  <a:pt x="3395534" y="0"/>
                </a:cubicBezTo>
                <a:cubicBezTo>
                  <a:pt x="3547719" y="-51433"/>
                  <a:pt x="3753294" y="34554"/>
                  <a:pt x="3897691" y="0"/>
                </a:cubicBezTo>
                <a:cubicBezTo>
                  <a:pt x="4042088" y="-34554"/>
                  <a:pt x="4353162" y="25318"/>
                  <a:pt x="4495496" y="0"/>
                </a:cubicBezTo>
                <a:cubicBezTo>
                  <a:pt x="4637831" y="-25318"/>
                  <a:pt x="4990452" y="17425"/>
                  <a:pt x="5188950" y="0"/>
                </a:cubicBezTo>
                <a:cubicBezTo>
                  <a:pt x="5387448" y="-17425"/>
                  <a:pt x="5681394" y="24255"/>
                  <a:pt x="5882404" y="0"/>
                </a:cubicBezTo>
                <a:cubicBezTo>
                  <a:pt x="6083414" y="-24255"/>
                  <a:pt x="6305539" y="52429"/>
                  <a:pt x="6575858" y="0"/>
                </a:cubicBezTo>
                <a:cubicBezTo>
                  <a:pt x="6846177" y="-52429"/>
                  <a:pt x="7180788" y="1907"/>
                  <a:pt x="7364961" y="0"/>
                </a:cubicBezTo>
                <a:cubicBezTo>
                  <a:pt x="7549134" y="-1907"/>
                  <a:pt x="7729624" y="62367"/>
                  <a:pt x="7962767" y="0"/>
                </a:cubicBezTo>
                <a:cubicBezTo>
                  <a:pt x="8195910" y="-62367"/>
                  <a:pt x="8488387" y="41739"/>
                  <a:pt x="8656221" y="0"/>
                </a:cubicBezTo>
                <a:cubicBezTo>
                  <a:pt x="8824055" y="-41739"/>
                  <a:pt x="9293479" y="81494"/>
                  <a:pt x="9564885" y="0"/>
                </a:cubicBezTo>
                <a:cubicBezTo>
                  <a:pt x="9572125" y="128857"/>
                  <a:pt x="9541997" y="351155"/>
                  <a:pt x="9564885" y="592892"/>
                </a:cubicBezTo>
                <a:cubicBezTo>
                  <a:pt x="9587773" y="834629"/>
                  <a:pt x="9525200" y="1035838"/>
                  <a:pt x="9564885" y="1209499"/>
                </a:cubicBezTo>
                <a:cubicBezTo>
                  <a:pt x="9604570" y="1383160"/>
                  <a:pt x="9513813" y="1625662"/>
                  <a:pt x="9564885" y="1849822"/>
                </a:cubicBezTo>
                <a:cubicBezTo>
                  <a:pt x="9615957" y="2073982"/>
                  <a:pt x="9509220" y="2136922"/>
                  <a:pt x="9564885" y="2371567"/>
                </a:cubicBezTo>
                <a:cubicBezTo>
                  <a:pt x="9453107" y="2383294"/>
                  <a:pt x="9303725" y="2340053"/>
                  <a:pt x="9158377" y="2371567"/>
                </a:cubicBezTo>
                <a:cubicBezTo>
                  <a:pt x="9013029" y="2403081"/>
                  <a:pt x="8778866" y="2353215"/>
                  <a:pt x="8656221" y="2371567"/>
                </a:cubicBezTo>
                <a:cubicBezTo>
                  <a:pt x="8533576" y="2389919"/>
                  <a:pt x="8108491" y="2305671"/>
                  <a:pt x="7962767" y="2371567"/>
                </a:cubicBezTo>
                <a:cubicBezTo>
                  <a:pt x="7817043" y="2437463"/>
                  <a:pt x="7508900" y="2328798"/>
                  <a:pt x="7364961" y="2371567"/>
                </a:cubicBezTo>
                <a:cubicBezTo>
                  <a:pt x="7221022" y="2414336"/>
                  <a:pt x="7131893" y="2365932"/>
                  <a:pt x="7054103" y="2371567"/>
                </a:cubicBezTo>
                <a:cubicBezTo>
                  <a:pt x="6976313" y="2377202"/>
                  <a:pt x="6704416" y="2333534"/>
                  <a:pt x="6551946" y="2371567"/>
                </a:cubicBezTo>
                <a:cubicBezTo>
                  <a:pt x="6399476" y="2409600"/>
                  <a:pt x="6035484" y="2326542"/>
                  <a:pt x="5858492" y="2371567"/>
                </a:cubicBezTo>
                <a:cubicBezTo>
                  <a:pt x="5681500" y="2416592"/>
                  <a:pt x="5572387" y="2340931"/>
                  <a:pt x="5451984" y="2371567"/>
                </a:cubicBezTo>
                <a:cubicBezTo>
                  <a:pt x="5331581" y="2402203"/>
                  <a:pt x="4916662" y="2329640"/>
                  <a:pt x="4662881" y="2371567"/>
                </a:cubicBezTo>
                <a:cubicBezTo>
                  <a:pt x="4409100" y="2413494"/>
                  <a:pt x="4115173" y="2324997"/>
                  <a:pt x="3873778" y="2371567"/>
                </a:cubicBezTo>
                <a:cubicBezTo>
                  <a:pt x="3632383" y="2418137"/>
                  <a:pt x="3413468" y="2317782"/>
                  <a:pt x="3275973" y="2371567"/>
                </a:cubicBezTo>
                <a:cubicBezTo>
                  <a:pt x="3138479" y="2425352"/>
                  <a:pt x="2818155" y="2352660"/>
                  <a:pt x="2486870" y="2371567"/>
                </a:cubicBezTo>
                <a:cubicBezTo>
                  <a:pt x="2155585" y="2390474"/>
                  <a:pt x="2164560" y="2343893"/>
                  <a:pt x="1889065" y="2371567"/>
                </a:cubicBezTo>
                <a:cubicBezTo>
                  <a:pt x="1613571" y="2399241"/>
                  <a:pt x="1401944" y="2337200"/>
                  <a:pt x="1195611" y="2371567"/>
                </a:cubicBezTo>
                <a:cubicBezTo>
                  <a:pt x="989278" y="2405934"/>
                  <a:pt x="1037066" y="2340215"/>
                  <a:pt x="884752" y="2371567"/>
                </a:cubicBezTo>
                <a:cubicBezTo>
                  <a:pt x="732438" y="2402919"/>
                  <a:pt x="349015" y="2331005"/>
                  <a:pt x="0" y="2371567"/>
                </a:cubicBezTo>
                <a:cubicBezTo>
                  <a:pt x="-56313" y="2195084"/>
                  <a:pt x="400" y="1971348"/>
                  <a:pt x="0" y="1802391"/>
                </a:cubicBezTo>
                <a:cubicBezTo>
                  <a:pt x="-400" y="1633434"/>
                  <a:pt x="28462" y="1429099"/>
                  <a:pt x="0" y="1233215"/>
                </a:cubicBezTo>
                <a:cubicBezTo>
                  <a:pt x="-28462" y="1037331"/>
                  <a:pt x="62399" y="937883"/>
                  <a:pt x="0" y="687754"/>
                </a:cubicBezTo>
                <a:cubicBezTo>
                  <a:pt x="-62399" y="437625"/>
                  <a:pt x="9036" y="168348"/>
                  <a:pt x="0" y="0"/>
                </a:cubicBezTo>
                <a:close/>
              </a:path>
              <a:path w="9564885" h="2371567" stroke="0" extrusionOk="0">
                <a:moveTo>
                  <a:pt x="0" y="0"/>
                </a:moveTo>
                <a:cubicBezTo>
                  <a:pt x="183997" y="-319"/>
                  <a:pt x="338422" y="3336"/>
                  <a:pt x="502156" y="0"/>
                </a:cubicBezTo>
                <a:cubicBezTo>
                  <a:pt x="665890" y="-3336"/>
                  <a:pt x="696027" y="5905"/>
                  <a:pt x="813015" y="0"/>
                </a:cubicBezTo>
                <a:cubicBezTo>
                  <a:pt x="930003" y="-5905"/>
                  <a:pt x="1214501" y="49930"/>
                  <a:pt x="1602118" y="0"/>
                </a:cubicBezTo>
                <a:cubicBezTo>
                  <a:pt x="1989735" y="-49930"/>
                  <a:pt x="1859805" y="23998"/>
                  <a:pt x="2104275" y="0"/>
                </a:cubicBezTo>
                <a:cubicBezTo>
                  <a:pt x="2348745" y="-23998"/>
                  <a:pt x="2491437" y="38487"/>
                  <a:pt x="2606431" y="0"/>
                </a:cubicBezTo>
                <a:cubicBezTo>
                  <a:pt x="2721425" y="-38487"/>
                  <a:pt x="3145449" y="46189"/>
                  <a:pt x="3395534" y="0"/>
                </a:cubicBezTo>
                <a:cubicBezTo>
                  <a:pt x="3645619" y="-46189"/>
                  <a:pt x="3666394" y="47898"/>
                  <a:pt x="3802042" y="0"/>
                </a:cubicBezTo>
                <a:cubicBezTo>
                  <a:pt x="3937690" y="-47898"/>
                  <a:pt x="4417856" y="64134"/>
                  <a:pt x="4591145" y="0"/>
                </a:cubicBezTo>
                <a:cubicBezTo>
                  <a:pt x="4764434" y="-64134"/>
                  <a:pt x="5012073" y="62835"/>
                  <a:pt x="5380248" y="0"/>
                </a:cubicBezTo>
                <a:cubicBezTo>
                  <a:pt x="5748423" y="-62835"/>
                  <a:pt x="5856671" y="17907"/>
                  <a:pt x="5978053" y="0"/>
                </a:cubicBezTo>
                <a:cubicBezTo>
                  <a:pt x="6099436" y="-17907"/>
                  <a:pt x="6436024" y="88895"/>
                  <a:pt x="6767156" y="0"/>
                </a:cubicBezTo>
                <a:cubicBezTo>
                  <a:pt x="7098288" y="-88895"/>
                  <a:pt x="7152830" y="19765"/>
                  <a:pt x="7269313" y="0"/>
                </a:cubicBezTo>
                <a:cubicBezTo>
                  <a:pt x="7385796" y="-19765"/>
                  <a:pt x="7571209" y="30820"/>
                  <a:pt x="7771469" y="0"/>
                </a:cubicBezTo>
                <a:cubicBezTo>
                  <a:pt x="7971729" y="-30820"/>
                  <a:pt x="8210817" y="27277"/>
                  <a:pt x="8464923" y="0"/>
                </a:cubicBezTo>
                <a:cubicBezTo>
                  <a:pt x="8719029" y="-27277"/>
                  <a:pt x="8846401" y="31726"/>
                  <a:pt x="8967080" y="0"/>
                </a:cubicBezTo>
                <a:cubicBezTo>
                  <a:pt x="9087759" y="-31726"/>
                  <a:pt x="9292065" y="60757"/>
                  <a:pt x="9564885" y="0"/>
                </a:cubicBezTo>
                <a:cubicBezTo>
                  <a:pt x="9576055" y="220178"/>
                  <a:pt x="9535840" y="397944"/>
                  <a:pt x="9564885" y="640323"/>
                </a:cubicBezTo>
                <a:cubicBezTo>
                  <a:pt x="9593930" y="882702"/>
                  <a:pt x="9560559" y="953939"/>
                  <a:pt x="9564885" y="1256931"/>
                </a:cubicBezTo>
                <a:cubicBezTo>
                  <a:pt x="9569211" y="1559923"/>
                  <a:pt x="9497060" y="2074984"/>
                  <a:pt x="9564885" y="2371567"/>
                </a:cubicBezTo>
                <a:cubicBezTo>
                  <a:pt x="9452526" y="2396097"/>
                  <a:pt x="9405578" y="2337120"/>
                  <a:pt x="9254026" y="2371567"/>
                </a:cubicBezTo>
                <a:cubicBezTo>
                  <a:pt x="9102474" y="2406014"/>
                  <a:pt x="8811819" y="2309038"/>
                  <a:pt x="8464923" y="2371567"/>
                </a:cubicBezTo>
                <a:cubicBezTo>
                  <a:pt x="8118027" y="2434096"/>
                  <a:pt x="8063851" y="2359111"/>
                  <a:pt x="7867118" y="2371567"/>
                </a:cubicBezTo>
                <a:cubicBezTo>
                  <a:pt x="7670385" y="2384023"/>
                  <a:pt x="7639627" y="2359473"/>
                  <a:pt x="7460610" y="2371567"/>
                </a:cubicBezTo>
                <a:cubicBezTo>
                  <a:pt x="7281593" y="2383661"/>
                  <a:pt x="7158809" y="2361402"/>
                  <a:pt x="6862805" y="2371567"/>
                </a:cubicBezTo>
                <a:cubicBezTo>
                  <a:pt x="6566802" y="2381732"/>
                  <a:pt x="6640833" y="2351455"/>
                  <a:pt x="6551946" y="2371567"/>
                </a:cubicBezTo>
                <a:cubicBezTo>
                  <a:pt x="6463059" y="2391679"/>
                  <a:pt x="6308010" y="2341773"/>
                  <a:pt x="6241087" y="2371567"/>
                </a:cubicBezTo>
                <a:cubicBezTo>
                  <a:pt x="6174164" y="2401361"/>
                  <a:pt x="5896210" y="2345380"/>
                  <a:pt x="5643282" y="2371567"/>
                </a:cubicBezTo>
                <a:cubicBezTo>
                  <a:pt x="5390354" y="2397754"/>
                  <a:pt x="5384577" y="2370693"/>
                  <a:pt x="5236775" y="2371567"/>
                </a:cubicBezTo>
                <a:cubicBezTo>
                  <a:pt x="5088973" y="2372441"/>
                  <a:pt x="4877326" y="2344881"/>
                  <a:pt x="4543320" y="2371567"/>
                </a:cubicBezTo>
                <a:cubicBezTo>
                  <a:pt x="4209314" y="2398253"/>
                  <a:pt x="4233537" y="2364491"/>
                  <a:pt x="4136813" y="2371567"/>
                </a:cubicBezTo>
                <a:cubicBezTo>
                  <a:pt x="4040089" y="2378643"/>
                  <a:pt x="3610772" y="2348137"/>
                  <a:pt x="3443359" y="2371567"/>
                </a:cubicBezTo>
                <a:cubicBezTo>
                  <a:pt x="3275946" y="2394997"/>
                  <a:pt x="3278253" y="2347114"/>
                  <a:pt x="3132500" y="2371567"/>
                </a:cubicBezTo>
                <a:cubicBezTo>
                  <a:pt x="2986747" y="2396020"/>
                  <a:pt x="2682295" y="2306239"/>
                  <a:pt x="2439046" y="2371567"/>
                </a:cubicBezTo>
                <a:cubicBezTo>
                  <a:pt x="2195797" y="2436895"/>
                  <a:pt x="2214136" y="2362737"/>
                  <a:pt x="2032538" y="2371567"/>
                </a:cubicBezTo>
                <a:cubicBezTo>
                  <a:pt x="1850940" y="2380397"/>
                  <a:pt x="1848718" y="2335818"/>
                  <a:pt x="1721679" y="2371567"/>
                </a:cubicBezTo>
                <a:cubicBezTo>
                  <a:pt x="1594640" y="2407316"/>
                  <a:pt x="1517210" y="2364269"/>
                  <a:pt x="1315172" y="2371567"/>
                </a:cubicBezTo>
                <a:cubicBezTo>
                  <a:pt x="1113134" y="2378865"/>
                  <a:pt x="903683" y="2354497"/>
                  <a:pt x="621718" y="2371567"/>
                </a:cubicBezTo>
                <a:cubicBezTo>
                  <a:pt x="339753" y="2388637"/>
                  <a:pt x="278223" y="2337205"/>
                  <a:pt x="0" y="2371567"/>
                </a:cubicBezTo>
                <a:cubicBezTo>
                  <a:pt x="-47974" y="2200591"/>
                  <a:pt x="32416" y="2108150"/>
                  <a:pt x="0" y="1849822"/>
                </a:cubicBezTo>
                <a:cubicBezTo>
                  <a:pt x="-32416" y="1591494"/>
                  <a:pt x="1742" y="1556299"/>
                  <a:pt x="0" y="1328078"/>
                </a:cubicBezTo>
                <a:cubicBezTo>
                  <a:pt x="-1742" y="1099857"/>
                  <a:pt x="64343" y="863877"/>
                  <a:pt x="0" y="711470"/>
                </a:cubicBezTo>
                <a:cubicBezTo>
                  <a:pt x="-64343" y="559063"/>
                  <a:pt x="11510" y="317030"/>
                  <a:pt x="0" y="0"/>
                </a:cubicBezTo>
                <a:close/>
              </a:path>
            </a:pathLst>
          </a:custGeom>
          <a:ln w="38100">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sp>
        <p:nvSpPr>
          <p:cNvPr id="9" name="TextBox 8">
            <a:extLst>
              <a:ext uri="{FF2B5EF4-FFF2-40B4-BE49-F238E27FC236}">
                <a16:creationId xmlns:a16="http://schemas.microsoft.com/office/drawing/2014/main" id="{74D590E4-C9E1-95AD-57F9-7B8F90388932}"/>
              </a:ext>
            </a:extLst>
          </p:cNvPr>
          <p:cNvSpPr txBox="1"/>
          <p:nvPr/>
        </p:nvSpPr>
        <p:spPr>
          <a:xfrm>
            <a:off x="881743" y="4931229"/>
            <a:ext cx="7754815" cy="461665"/>
          </a:xfrm>
          <a:prstGeom prst="rect">
            <a:avLst/>
          </a:prstGeom>
          <a:noFill/>
        </p:spPr>
        <p:txBody>
          <a:bodyPr wrap="none" rtlCol="0">
            <a:spAutoFit/>
          </a:bodyPr>
          <a:lstStyle/>
          <a:p>
            <a:r>
              <a:rPr lang="en-GB" sz="2400" dirty="0"/>
              <a:t>https://</a:t>
            </a:r>
            <a:r>
              <a:rPr lang="en-GB" sz="2400" dirty="0" err="1"/>
              <a:t>amitness.com</a:t>
            </a:r>
            <a:r>
              <a:rPr lang="en-GB" sz="2400" dirty="0"/>
              <a:t>/2020/05/self-supervised-learning-</a:t>
            </a:r>
            <a:r>
              <a:rPr lang="en-GB" sz="2400" dirty="0" err="1"/>
              <a:t>nlp</a:t>
            </a:r>
            <a:r>
              <a:rPr lang="en-GB" sz="2400" dirty="0"/>
              <a:t>/</a:t>
            </a:r>
          </a:p>
        </p:txBody>
      </p:sp>
    </p:spTree>
    <p:extLst>
      <p:ext uri="{BB962C8B-B14F-4D97-AF65-F5344CB8AC3E}">
        <p14:creationId xmlns:p14="http://schemas.microsoft.com/office/powerpoint/2010/main" val="1337519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025E5-C47F-1E5A-B194-8A14F362C870}"/>
              </a:ext>
            </a:extLst>
          </p:cNvPr>
          <p:cNvSpPr>
            <a:spLocks noGrp="1"/>
          </p:cNvSpPr>
          <p:nvPr>
            <p:ph type="title"/>
          </p:nvPr>
        </p:nvSpPr>
        <p:spPr>
          <a:xfrm>
            <a:off x="397329" y="365125"/>
            <a:ext cx="10515600" cy="1325563"/>
          </a:xfrm>
        </p:spPr>
        <p:txBody>
          <a:bodyPr>
            <a:normAutofit/>
          </a:bodyPr>
          <a:lstStyle/>
          <a:p>
            <a:r>
              <a:rPr lang="en-GB" sz="8000" b="1" dirty="0"/>
              <a:t>Machine Learning Book. </a:t>
            </a:r>
          </a:p>
        </p:txBody>
      </p:sp>
      <p:sp>
        <p:nvSpPr>
          <p:cNvPr id="4" name="Date Placeholder 3">
            <a:extLst>
              <a:ext uri="{FF2B5EF4-FFF2-40B4-BE49-F238E27FC236}">
                <a16:creationId xmlns:a16="http://schemas.microsoft.com/office/drawing/2014/main" id="{DDCB67D8-05B6-ADC9-97D7-FE3B0ACBBF48}"/>
              </a:ext>
            </a:extLst>
          </p:cNvPr>
          <p:cNvSpPr>
            <a:spLocks noGrp="1"/>
          </p:cNvSpPr>
          <p:nvPr>
            <p:ph type="dt" sz="half" idx="10"/>
          </p:nvPr>
        </p:nvSpPr>
        <p:spPr/>
        <p:txBody>
          <a:bodyPr/>
          <a:lstStyle/>
          <a:p>
            <a:fld id="{5EA3FC8D-1813-854F-BE27-96884CBBC6F5}" type="datetime1">
              <a:rPr lang="en-US" smtClean="0"/>
              <a:t>5/26/23</a:t>
            </a:fld>
            <a:endParaRPr lang="en-GB" dirty="0"/>
          </a:p>
        </p:txBody>
      </p:sp>
      <p:sp>
        <p:nvSpPr>
          <p:cNvPr id="5" name="Footer Placeholder 4">
            <a:extLst>
              <a:ext uri="{FF2B5EF4-FFF2-40B4-BE49-F238E27FC236}">
                <a16:creationId xmlns:a16="http://schemas.microsoft.com/office/drawing/2014/main" id="{1CEF8069-8E04-FB10-74B8-7FE326F294EC}"/>
              </a:ext>
            </a:extLst>
          </p:cNvPr>
          <p:cNvSpPr>
            <a:spLocks noGrp="1"/>
          </p:cNvSpPr>
          <p:nvPr>
            <p:ph type="ftr" sz="quarter" idx="11"/>
          </p:nvPr>
        </p:nvSpPr>
        <p:spPr/>
        <p:txBody>
          <a:bodyPr/>
          <a:lstStyle/>
          <a:p>
            <a:r>
              <a:rPr lang="en-GB"/>
              <a:t>DI Dr.techn. Alexander Jung</a:t>
            </a:r>
            <a:endParaRPr lang="en-GB" dirty="0"/>
          </a:p>
        </p:txBody>
      </p:sp>
      <p:sp>
        <p:nvSpPr>
          <p:cNvPr id="6" name="Slide Number Placeholder 5">
            <a:extLst>
              <a:ext uri="{FF2B5EF4-FFF2-40B4-BE49-F238E27FC236}">
                <a16:creationId xmlns:a16="http://schemas.microsoft.com/office/drawing/2014/main" id="{BCB4F686-FF77-3A43-E11B-BD53CA46FDA3}"/>
              </a:ext>
            </a:extLst>
          </p:cNvPr>
          <p:cNvSpPr>
            <a:spLocks noGrp="1"/>
          </p:cNvSpPr>
          <p:nvPr>
            <p:ph type="sldNum" sz="quarter" idx="12"/>
          </p:nvPr>
        </p:nvSpPr>
        <p:spPr/>
        <p:txBody>
          <a:bodyPr/>
          <a:lstStyle/>
          <a:p>
            <a:fld id="{1769BA03-D485-7647-B394-D5FA64CC5371}" type="slidenum">
              <a:rPr lang="en-GB" smtClean="0"/>
              <a:pPr/>
              <a:t>7</a:t>
            </a:fld>
            <a:endParaRPr lang="en-GB" dirty="0"/>
          </a:p>
        </p:txBody>
      </p:sp>
      <p:pic>
        <p:nvPicPr>
          <p:cNvPr id="11" name="Picture 10" descr="Graphical user interface, application&#10;&#10;Description automatically generated">
            <a:extLst>
              <a:ext uri="{FF2B5EF4-FFF2-40B4-BE49-F238E27FC236}">
                <a16:creationId xmlns:a16="http://schemas.microsoft.com/office/drawing/2014/main" id="{32A96F10-99F7-0C2A-8738-4352937930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17160" y="1603154"/>
            <a:ext cx="3135087" cy="4753196"/>
          </a:xfrm>
          <a:prstGeom prst="rect">
            <a:avLst/>
          </a:prstGeom>
        </p:spPr>
      </p:pic>
      <p:sp>
        <p:nvSpPr>
          <p:cNvPr id="12" name="TextBox 11">
            <a:extLst>
              <a:ext uri="{FF2B5EF4-FFF2-40B4-BE49-F238E27FC236}">
                <a16:creationId xmlns:a16="http://schemas.microsoft.com/office/drawing/2014/main" id="{6C84DE71-E557-765C-DE2F-F6D6AFE73EDA}"/>
              </a:ext>
            </a:extLst>
          </p:cNvPr>
          <p:cNvSpPr txBox="1"/>
          <p:nvPr/>
        </p:nvSpPr>
        <p:spPr>
          <a:xfrm>
            <a:off x="693821" y="2881299"/>
            <a:ext cx="6266139" cy="2000548"/>
          </a:xfrm>
          <a:prstGeom prst="rect">
            <a:avLst/>
          </a:prstGeom>
          <a:noFill/>
        </p:spPr>
        <p:txBody>
          <a:bodyPr wrap="none" rtlCol="0">
            <a:spAutoFit/>
          </a:bodyPr>
          <a:lstStyle/>
          <a:p>
            <a:r>
              <a:rPr lang="en-GB" sz="4400" dirty="0"/>
              <a:t>available at your favourite </a:t>
            </a:r>
          </a:p>
          <a:p>
            <a:r>
              <a:rPr lang="en-GB" sz="4400" dirty="0"/>
              <a:t>book shop </a:t>
            </a:r>
          </a:p>
          <a:p>
            <a:endParaRPr lang="en-GB" dirty="0"/>
          </a:p>
          <a:p>
            <a:endParaRPr lang="en-GB" dirty="0"/>
          </a:p>
        </p:txBody>
      </p:sp>
    </p:spTree>
    <p:extLst>
      <p:ext uri="{BB962C8B-B14F-4D97-AF65-F5344CB8AC3E}">
        <p14:creationId xmlns:p14="http://schemas.microsoft.com/office/powerpoint/2010/main" val="34497014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21BC198-763B-7A4C-89A9-717126C5C747}"/>
              </a:ext>
            </a:extLst>
          </p:cNvPr>
          <p:cNvSpPr>
            <a:spLocks noGrp="1"/>
          </p:cNvSpPr>
          <p:nvPr>
            <p:ph type="sldNum" sz="quarter" idx="12"/>
          </p:nvPr>
        </p:nvSpPr>
        <p:spPr/>
        <p:txBody>
          <a:bodyPr/>
          <a:lstStyle/>
          <a:p>
            <a:fld id="{3FF2AABE-FC01-8D4F-B5BD-1FB1C036FF5C}" type="slidenum">
              <a:rPr lang="en-US" smtClean="0"/>
              <a:t>70</a:t>
            </a:fld>
            <a:endParaRPr lang="en-US"/>
          </a:p>
        </p:txBody>
      </p:sp>
      <p:sp>
        <p:nvSpPr>
          <p:cNvPr id="4" name="TextBox 3">
            <a:extLst>
              <a:ext uri="{FF2B5EF4-FFF2-40B4-BE49-F238E27FC236}">
                <a16:creationId xmlns:a16="http://schemas.microsoft.com/office/drawing/2014/main" id="{D96BFC33-B5A0-0C42-ACFA-024F25A1E8BB}"/>
              </a:ext>
            </a:extLst>
          </p:cNvPr>
          <p:cNvSpPr txBox="1"/>
          <p:nvPr/>
        </p:nvSpPr>
        <p:spPr>
          <a:xfrm>
            <a:off x="1319513" y="2300186"/>
            <a:ext cx="10235178" cy="1748107"/>
          </a:xfrm>
          <a:prstGeom prst="rect">
            <a:avLst/>
          </a:prstGeom>
          <a:noFill/>
        </p:spPr>
        <p:txBody>
          <a:bodyPr wrap="square" rtlCol="0">
            <a:spAutoFit/>
          </a:bodyPr>
          <a:lstStyle/>
          <a:p>
            <a:pPr>
              <a:lnSpc>
                <a:spcPct val="150000"/>
              </a:lnSpc>
            </a:pPr>
            <a:r>
              <a:rPr lang="en-US" sz="8000" dirty="0"/>
              <a:t>Data Augmentation</a:t>
            </a:r>
          </a:p>
        </p:txBody>
      </p:sp>
      <p:sp>
        <p:nvSpPr>
          <p:cNvPr id="2" name="Date Placeholder 1">
            <a:extLst>
              <a:ext uri="{FF2B5EF4-FFF2-40B4-BE49-F238E27FC236}">
                <a16:creationId xmlns:a16="http://schemas.microsoft.com/office/drawing/2014/main" id="{8B4649AD-6585-5D43-A047-61C84CB509A9}"/>
              </a:ext>
            </a:extLst>
          </p:cNvPr>
          <p:cNvSpPr>
            <a:spLocks noGrp="1"/>
          </p:cNvSpPr>
          <p:nvPr>
            <p:ph type="dt" sz="half" idx="10"/>
          </p:nvPr>
        </p:nvSpPr>
        <p:spPr/>
        <p:txBody>
          <a:bodyPr/>
          <a:lstStyle/>
          <a:p>
            <a:fld id="{A9EC24C9-E67C-7344-B565-C8F8F6B85F3D}" type="datetime1">
              <a:rPr lang="en-US" smtClean="0"/>
              <a:t>5/26/23</a:t>
            </a:fld>
            <a:endParaRPr lang="en-US"/>
          </a:p>
        </p:txBody>
      </p:sp>
      <p:sp>
        <p:nvSpPr>
          <p:cNvPr id="5" name="Footer Placeholder 4">
            <a:extLst>
              <a:ext uri="{FF2B5EF4-FFF2-40B4-BE49-F238E27FC236}">
                <a16:creationId xmlns:a16="http://schemas.microsoft.com/office/drawing/2014/main" id="{327CBBB5-9E68-7221-18E2-18475E52FBD5}"/>
              </a:ext>
            </a:extLst>
          </p:cNvPr>
          <p:cNvSpPr>
            <a:spLocks noGrp="1"/>
          </p:cNvSpPr>
          <p:nvPr>
            <p:ph type="ftr" sz="quarter" idx="11"/>
          </p:nvPr>
        </p:nvSpPr>
        <p:spPr/>
        <p:txBody>
          <a:bodyPr/>
          <a:lstStyle/>
          <a:p>
            <a:r>
              <a:rPr lang="en-GB"/>
              <a:t>DI Dr.techn. Alexander Jung</a:t>
            </a:r>
            <a:endParaRPr lang="en-GB" dirty="0"/>
          </a:p>
        </p:txBody>
      </p:sp>
    </p:spTree>
    <p:extLst>
      <p:ext uri="{BB962C8B-B14F-4D97-AF65-F5344CB8AC3E}">
        <p14:creationId xmlns:p14="http://schemas.microsoft.com/office/powerpoint/2010/main" val="40080842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A7033-5B8A-5445-ABF5-4AC314915908}"/>
              </a:ext>
            </a:extLst>
          </p:cNvPr>
          <p:cNvSpPr>
            <a:spLocks noGrp="1"/>
          </p:cNvSpPr>
          <p:nvPr>
            <p:ph type="title"/>
          </p:nvPr>
        </p:nvSpPr>
        <p:spPr>
          <a:xfrm>
            <a:off x="404958" y="149655"/>
            <a:ext cx="10546545" cy="1172256"/>
          </a:xfrm>
        </p:spPr>
        <p:txBody>
          <a:bodyPr>
            <a:normAutofit/>
          </a:bodyPr>
          <a:lstStyle/>
          <a:p>
            <a:r>
              <a:rPr lang="en-US" sz="6000" b="1" dirty="0"/>
              <a:t>add a bit of noise to features</a:t>
            </a:r>
          </a:p>
        </p:txBody>
      </p:sp>
      <p:sp>
        <p:nvSpPr>
          <p:cNvPr id="16" name="Oval 15">
            <a:extLst>
              <a:ext uri="{FF2B5EF4-FFF2-40B4-BE49-F238E27FC236}">
                <a16:creationId xmlns:a16="http://schemas.microsoft.com/office/drawing/2014/main" id="{8963DA07-1658-AE4C-B0D3-BE08B4F549BC}"/>
              </a:ext>
            </a:extLst>
          </p:cNvPr>
          <p:cNvSpPr/>
          <p:nvPr/>
        </p:nvSpPr>
        <p:spPr>
          <a:xfrm>
            <a:off x="2860866" y="4466740"/>
            <a:ext cx="297712" cy="329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E766AD2-24B1-E646-ADC8-578BD09D6631}"/>
              </a:ext>
            </a:extLst>
          </p:cNvPr>
          <p:cNvSpPr/>
          <p:nvPr/>
        </p:nvSpPr>
        <p:spPr>
          <a:xfrm>
            <a:off x="4383358" y="2151116"/>
            <a:ext cx="297712" cy="329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8608904-6A29-5B49-A0A9-03D8AF657411}"/>
              </a:ext>
            </a:extLst>
          </p:cNvPr>
          <p:cNvSpPr/>
          <p:nvPr/>
        </p:nvSpPr>
        <p:spPr>
          <a:xfrm>
            <a:off x="5473631" y="3653371"/>
            <a:ext cx="297712" cy="329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AAFAF9E-662A-734E-B7BA-4DB344EEEB65}"/>
              </a:ext>
            </a:extLst>
          </p:cNvPr>
          <p:cNvSpPr txBox="1"/>
          <p:nvPr/>
        </p:nvSpPr>
        <p:spPr>
          <a:xfrm>
            <a:off x="9700341" y="4453158"/>
            <a:ext cx="2031133" cy="707886"/>
          </a:xfrm>
          <a:prstGeom prst="rect">
            <a:avLst/>
          </a:prstGeom>
          <a:noFill/>
        </p:spPr>
        <p:txBody>
          <a:bodyPr wrap="none" rtlCol="0">
            <a:spAutoFit/>
          </a:bodyPr>
          <a:lstStyle/>
          <a:p>
            <a:r>
              <a:rPr lang="de-AT" sz="4000" dirty="0"/>
              <a:t>feature x</a:t>
            </a:r>
            <a:endParaRPr lang="en-US" sz="4000" dirty="0"/>
          </a:p>
        </p:txBody>
      </p:sp>
      <p:cxnSp>
        <p:nvCxnSpPr>
          <p:cNvPr id="26" name="Straight Arrow Connector 25">
            <a:extLst>
              <a:ext uri="{FF2B5EF4-FFF2-40B4-BE49-F238E27FC236}">
                <a16:creationId xmlns:a16="http://schemas.microsoft.com/office/drawing/2014/main" id="{A06D7F81-B1E5-074C-9A3C-3DE471A9CCD5}"/>
              </a:ext>
            </a:extLst>
          </p:cNvPr>
          <p:cNvCxnSpPr/>
          <p:nvPr/>
        </p:nvCxnSpPr>
        <p:spPr>
          <a:xfrm>
            <a:off x="997324" y="5218179"/>
            <a:ext cx="9548037"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4420D5D-F634-504B-ACB9-83B92C5B31CB}"/>
              </a:ext>
            </a:extLst>
          </p:cNvPr>
          <p:cNvCxnSpPr>
            <a:cxnSpLocks/>
          </p:cNvCxnSpPr>
          <p:nvPr/>
        </p:nvCxnSpPr>
        <p:spPr>
          <a:xfrm flipV="1">
            <a:off x="1701209" y="2052195"/>
            <a:ext cx="0" cy="341356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9256298-C97A-A844-8A35-98B9B28C73A9}"/>
              </a:ext>
            </a:extLst>
          </p:cNvPr>
          <p:cNvSpPr txBox="1"/>
          <p:nvPr/>
        </p:nvSpPr>
        <p:spPr>
          <a:xfrm>
            <a:off x="892005" y="1465094"/>
            <a:ext cx="1535998" cy="707886"/>
          </a:xfrm>
          <a:prstGeom prst="rect">
            <a:avLst/>
          </a:prstGeom>
          <a:noFill/>
        </p:spPr>
        <p:txBody>
          <a:bodyPr wrap="none" rtlCol="0">
            <a:spAutoFit/>
          </a:bodyPr>
          <a:lstStyle/>
          <a:p>
            <a:r>
              <a:rPr lang="en-US" sz="4000" dirty="0"/>
              <a:t>label y</a:t>
            </a:r>
          </a:p>
        </p:txBody>
      </p:sp>
      <p:sp>
        <p:nvSpPr>
          <p:cNvPr id="29" name="Oval 28">
            <a:extLst>
              <a:ext uri="{FF2B5EF4-FFF2-40B4-BE49-F238E27FC236}">
                <a16:creationId xmlns:a16="http://schemas.microsoft.com/office/drawing/2014/main" id="{A41A3686-EA3D-6246-8C2F-0960D288C510}"/>
              </a:ext>
            </a:extLst>
          </p:cNvPr>
          <p:cNvSpPr/>
          <p:nvPr/>
        </p:nvSpPr>
        <p:spPr>
          <a:xfrm>
            <a:off x="5771343" y="3613869"/>
            <a:ext cx="297712" cy="329625"/>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F0D184B-2082-EA4D-B7E5-198DD006479E}"/>
              </a:ext>
            </a:extLst>
          </p:cNvPr>
          <p:cNvSpPr/>
          <p:nvPr/>
        </p:nvSpPr>
        <p:spPr>
          <a:xfrm>
            <a:off x="4098973" y="2151115"/>
            <a:ext cx="297712" cy="329625"/>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B9E0726-FDE3-3045-A551-C5A9E2EAD201}"/>
              </a:ext>
            </a:extLst>
          </p:cNvPr>
          <p:cNvSpPr/>
          <p:nvPr/>
        </p:nvSpPr>
        <p:spPr>
          <a:xfrm>
            <a:off x="4701849" y="2151115"/>
            <a:ext cx="297712" cy="329625"/>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A5AA782-BD65-6D49-884E-792A792CFE91}"/>
              </a:ext>
            </a:extLst>
          </p:cNvPr>
          <p:cNvSpPr/>
          <p:nvPr/>
        </p:nvSpPr>
        <p:spPr>
          <a:xfrm>
            <a:off x="5145368" y="3645121"/>
            <a:ext cx="297712" cy="329625"/>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EC67674-76F7-2E4E-A9FB-E7435235174B}"/>
              </a:ext>
            </a:extLst>
          </p:cNvPr>
          <p:cNvSpPr/>
          <p:nvPr/>
        </p:nvSpPr>
        <p:spPr>
          <a:xfrm>
            <a:off x="3166528" y="4477476"/>
            <a:ext cx="297712" cy="329625"/>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D6CE3039-E501-9541-BFE2-59B672FDE51A}"/>
              </a:ext>
            </a:extLst>
          </p:cNvPr>
          <p:cNvSpPr/>
          <p:nvPr/>
        </p:nvSpPr>
        <p:spPr>
          <a:xfrm>
            <a:off x="2506204" y="4466739"/>
            <a:ext cx="297712" cy="329625"/>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31A20EE0-3D95-E94C-9E92-59AA215E7EFE}"/>
              </a:ext>
            </a:extLst>
          </p:cNvPr>
          <p:cNvSpPr/>
          <p:nvPr/>
        </p:nvSpPr>
        <p:spPr>
          <a:xfrm>
            <a:off x="7644593" y="1489426"/>
            <a:ext cx="297712" cy="329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3AC6534-C770-2742-97C2-A94497D6EA4A}"/>
              </a:ext>
            </a:extLst>
          </p:cNvPr>
          <p:cNvSpPr txBox="1"/>
          <p:nvPr/>
        </p:nvSpPr>
        <p:spPr>
          <a:xfrm>
            <a:off x="8057351" y="1278681"/>
            <a:ext cx="3871829" cy="707886"/>
          </a:xfrm>
          <a:prstGeom prst="rect">
            <a:avLst/>
          </a:prstGeom>
          <a:noFill/>
        </p:spPr>
        <p:txBody>
          <a:bodyPr wrap="none" rtlCol="0">
            <a:spAutoFit/>
          </a:bodyPr>
          <a:lstStyle/>
          <a:p>
            <a:r>
              <a:rPr lang="en-US" sz="4000" dirty="0"/>
              <a:t>original datapoint</a:t>
            </a:r>
          </a:p>
        </p:txBody>
      </p:sp>
      <p:sp>
        <p:nvSpPr>
          <p:cNvPr id="42" name="Oval 41">
            <a:extLst>
              <a:ext uri="{FF2B5EF4-FFF2-40B4-BE49-F238E27FC236}">
                <a16:creationId xmlns:a16="http://schemas.microsoft.com/office/drawing/2014/main" id="{A733160A-79EF-EE4B-9BE0-4DD602AA9AA2}"/>
              </a:ext>
            </a:extLst>
          </p:cNvPr>
          <p:cNvSpPr/>
          <p:nvPr/>
        </p:nvSpPr>
        <p:spPr>
          <a:xfrm>
            <a:off x="7736048" y="2272958"/>
            <a:ext cx="297712" cy="329625"/>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0D3E58B8-36E4-3349-B7BA-2480BDC63CE3}"/>
              </a:ext>
            </a:extLst>
          </p:cNvPr>
          <p:cNvSpPr txBox="1"/>
          <p:nvPr/>
        </p:nvSpPr>
        <p:spPr>
          <a:xfrm>
            <a:off x="8154629" y="2083827"/>
            <a:ext cx="2561279" cy="707886"/>
          </a:xfrm>
          <a:prstGeom prst="rect">
            <a:avLst/>
          </a:prstGeom>
          <a:noFill/>
        </p:spPr>
        <p:txBody>
          <a:bodyPr wrap="none" rtlCol="0">
            <a:spAutoFit/>
          </a:bodyPr>
          <a:lstStyle/>
          <a:p>
            <a:r>
              <a:rPr lang="en-US" sz="4000" dirty="0"/>
              <a:t>augmented</a:t>
            </a:r>
          </a:p>
        </p:txBody>
      </p:sp>
      <p:sp>
        <p:nvSpPr>
          <p:cNvPr id="4" name="Slide Number Placeholder 3">
            <a:extLst>
              <a:ext uri="{FF2B5EF4-FFF2-40B4-BE49-F238E27FC236}">
                <a16:creationId xmlns:a16="http://schemas.microsoft.com/office/drawing/2014/main" id="{228A6FF2-0B92-8746-A960-546487B8C217}"/>
              </a:ext>
            </a:extLst>
          </p:cNvPr>
          <p:cNvSpPr>
            <a:spLocks noGrp="1"/>
          </p:cNvSpPr>
          <p:nvPr>
            <p:ph type="sldNum" sz="quarter" idx="12"/>
          </p:nvPr>
        </p:nvSpPr>
        <p:spPr/>
        <p:txBody>
          <a:bodyPr/>
          <a:lstStyle/>
          <a:p>
            <a:fld id="{5399C925-308B-6F4D-8762-6363D7B6E381}" type="slidenum">
              <a:rPr lang="en-US" smtClean="0"/>
              <a:t>71</a:t>
            </a:fld>
            <a:endParaRPr lang="en-US"/>
          </a:p>
        </p:txBody>
      </p:sp>
      <p:sp>
        <p:nvSpPr>
          <p:cNvPr id="5" name="TextBox 4">
            <a:extLst>
              <a:ext uri="{FF2B5EF4-FFF2-40B4-BE49-F238E27FC236}">
                <a16:creationId xmlns:a16="http://schemas.microsoft.com/office/drawing/2014/main" id="{BFAECB64-9D1B-E54D-85DD-205F8DD29D72}"/>
              </a:ext>
            </a:extLst>
          </p:cNvPr>
          <p:cNvSpPr txBox="1"/>
          <p:nvPr/>
        </p:nvSpPr>
        <p:spPr>
          <a:xfrm>
            <a:off x="2326935" y="5465760"/>
            <a:ext cx="7521674" cy="584775"/>
          </a:xfrm>
          <a:prstGeom prst="rect">
            <a:avLst/>
          </a:prstGeom>
          <a:noFill/>
        </p:spPr>
        <p:txBody>
          <a:bodyPr wrap="none" rtlCol="0">
            <a:spAutoFit/>
          </a:bodyPr>
          <a:lstStyle/>
          <a:p>
            <a:r>
              <a:rPr lang="en-US" sz="3200" dirty="0"/>
              <a:t>we have increased the dataset by factor 3 !  </a:t>
            </a:r>
          </a:p>
        </p:txBody>
      </p:sp>
      <p:sp>
        <p:nvSpPr>
          <p:cNvPr id="7" name="Date Placeholder 6">
            <a:extLst>
              <a:ext uri="{FF2B5EF4-FFF2-40B4-BE49-F238E27FC236}">
                <a16:creationId xmlns:a16="http://schemas.microsoft.com/office/drawing/2014/main" id="{14DACAA3-17E7-3649-978B-CD5D6F278C62}"/>
              </a:ext>
            </a:extLst>
          </p:cNvPr>
          <p:cNvSpPr>
            <a:spLocks noGrp="1"/>
          </p:cNvSpPr>
          <p:nvPr>
            <p:ph type="dt" sz="half" idx="10"/>
          </p:nvPr>
        </p:nvSpPr>
        <p:spPr/>
        <p:txBody>
          <a:bodyPr/>
          <a:lstStyle/>
          <a:p>
            <a:fld id="{CBC47B15-ADDC-6E45-959B-D1BEBAA385FE}" type="datetime1">
              <a:rPr lang="en-US" smtClean="0"/>
              <a:t>5/26/23</a:t>
            </a:fld>
            <a:endParaRPr lang="en-US"/>
          </a:p>
        </p:txBody>
      </p:sp>
      <p:sp>
        <p:nvSpPr>
          <p:cNvPr id="6" name="Footer Placeholder 5">
            <a:extLst>
              <a:ext uri="{FF2B5EF4-FFF2-40B4-BE49-F238E27FC236}">
                <a16:creationId xmlns:a16="http://schemas.microsoft.com/office/drawing/2014/main" id="{D1A48631-09F7-5277-95E2-5011FCFABCE8}"/>
              </a:ext>
            </a:extLst>
          </p:cNvPr>
          <p:cNvSpPr>
            <a:spLocks noGrp="1"/>
          </p:cNvSpPr>
          <p:nvPr>
            <p:ph type="ftr" sz="quarter" idx="11"/>
          </p:nvPr>
        </p:nvSpPr>
        <p:spPr/>
        <p:txBody>
          <a:bodyPr/>
          <a:lstStyle/>
          <a:p>
            <a:r>
              <a:rPr lang="en-GB"/>
              <a:t>DI Dr.techn. Alexander Jung</a:t>
            </a:r>
            <a:endParaRPr lang="en-GB" dirty="0"/>
          </a:p>
        </p:txBody>
      </p:sp>
    </p:spTree>
    <p:extLst>
      <p:ext uri="{BB962C8B-B14F-4D97-AF65-F5344CB8AC3E}">
        <p14:creationId xmlns:p14="http://schemas.microsoft.com/office/powerpoint/2010/main" val="14670878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A7033-5B8A-5445-ABF5-4AC314915908}"/>
              </a:ext>
            </a:extLst>
          </p:cNvPr>
          <p:cNvSpPr>
            <a:spLocks noGrp="1"/>
          </p:cNvSpPr>
          <p:nvPr>
            <p:ph type="title"/>
          </p:nvPr>
        </p:nvSpPr>
        <p:spPr>
          <a:xfrm>
            <a:off x="551915" y="557869"/>
            <a:ext cx="10546545" cy="1172256"/>
          </a:xfrm>
        </p:spPr>
        <p:txBody>
          <a:bodyPr>
            <a:normAutofit/>
          </a:bodyPr>
          <a:lstStyle/>
          <a:p>
            <a:r>
              <a:rPr lang="en-US" sz="6000" b="1" dirty="0"/>
              <a:t>rotated cat image is still cat image</a:t>
            </a:r>
          </a:p>
        </p:txBody>
      </p:sp>
      <p:sp>
        <p:nvSpPr>
          <p:cNvPr id="3" name="Slide Number Placeholder 2">
            <a:extLst>
              <a:ext uri="{FF2B5EF4-FFF2-40B4-BE49-F238E27FC236}">
                <a16:creationId xmlns:a16="http://schemas.microsoft.com/office/drawing/2014/main" id="{EC5706E8-3441-A049-AEFD-2AEE69DFBCD9}"/>
              </a:ext>
            </a:extLst>
          </p:cNvPr>
          <p:cNvSpPr>
            <a:spLocks noGrp="1"/>
          </p:cNvSpPr>
          <p:nvPr>
            <p:ph type="sldNum" sz="quarter" idx="12"/>
          </p:nvPr>
        </p:nvSpPr>
        <p:spPr/>
        <p:txBody>
          <a:bodyPr/>
          <a:lstStyle/>
          <a:p>
            <a:fld id="{5399C925-308B-6F4D-8762-6363D7B6E381}" type="slidenum">
              <a:rPr lang="en-US" smtClean="0"/>
              <a:t>72</a:t>
            </a:fld>
            <a:endParaRPr lang="en-US"/>
          </a:p>
        </p:txBody>
      </p:sp>
      <p:sp>
        <p:nvSpPr>
          <p:cNvPr id="6" name="Rectangle 5">
            <a:extLst>
              <a:ext uri="{FF2B5EF4-FFF2-40B4-BE49-F238E27FC236}">
                <a16:creationId xmlns:a16="http://schemas.microsoft.com/office/drawing/2014/main" id="{284B6153-4CB2-F644-B2C8-1F6FE2510F0E}"/>
              </a:ext>
            </a:extLst>
          </p:cNvPr>
          <p:cNvSpPr/>
          <p:nvPr/>
        </p:nvSpPr>
        <p:spPr>
          <a:xfrm>
            <a:off x="1015999" y="2118849"/>
            <a:ext cx="1490134" cy="1744134"/>
          </a:xfrm>
          <a:prstGeom prst="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Cat with solid fill">
            <a:extLst>
              <a:ext uri="{FF2B5EF4-FFF2-40B4-BE49-F238E27FC236}">
                <a16:creationId xmlns:a16="http://schemas.microsoft.com/office/drawing/2014/main" id="{BBEC7E18-DBD9-B345-96ED-1EFA93BEAD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69999" y="2533716"/>
            <a:ext cx="914400" cy="914400"/>
          </a:xfrm>
          <a:prstGeom prst="rect">
            <a:avLst/>
          </a:prstGeom>
        </p:spPr>
      </p:pic>
      <p:sp>
        <p:nvSpPr>
          <p:cNvPr id="7" name="Rectangle 6">
            <a:extLst>
              <a:ext uri="{FF2B5EF4-FFF2-40B4-BE49-F238E27FC236}">
                <a16:creationId xmlns:a16="http://schemas.microsoft.com/office/drawing/2014/main" id="{17340E58-F0FB-114B-9B3C-25B682CB8E7B}"/>
              </a:ext>
            </a:extLst>
          </p:cNvPr>
          <p:cNvSpPr/>
          <p:nvPr/>
        </p:nvSpPr>
        <p:spPr>
          <a:xfrm>
            <a:off x="3979333" y="4925356"/>
            <a:ext cx="1490134" cy="1744134"/>
          </a:xfrm>
          <a:prstGeom prst="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Cat with solid fill">
            <a:extLst>
              <a:ext uri="{FF2B5EF4-FFF2-40B4-BE49-F238E27FC236}">
                <a16:creationId xmlns:a16="http://schemas.microsoft.com/office/drawing/2014/main" id="{A6ECFE83-CFB5-1443-9C92-E75DFE714B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8827591">
            <a:off x="4233333" y="5340223"/>
            <a:ext cx="914400" cy="914400"/>
          </a:xfrm>
          <a:prstGeom prst="rect">
            <a:avLst/>
          </a:prstGeom>
        </p:spPr>
      </p:pic>
      <p:grpSp>
        <p:nvGrpSpPr>
          <p:cNvPr id="14" name="Group 13">
            <a:extLst>
              <a:ext uri="{FF2B5EF4-FFF2-40B4-BE49-F238E27FC236}">
                <a16:creationId xmlns:a16="http://schemas.microsoft.com/office/drawing/2014/main" id="{9BA1CBEA-CD41-7C41-A54F-780D235C5F2B}"/>
              </a:ext>
            </a:extLst>
          </p:cNvPr>
          <p:cNvGrpSpPr/>
          <p:nvPr/>
        </p:nvGrpSpPr>
        <p:grpSpPr>
          <a:xfrm>
            <a:off x="5825187" y="1892703"/>
            <a:ext cx="1490134" cy="1744134"/>
            <a:chOff x="5113867" y="2299103"/>
            <a:chExt cx="1490134" cy="1744134"/>
          </a:xfrm>
        </p:grpSpPr>
        <p:sp>
          <p:nvSpPr>
            <p:cNvPr id="15" name="Rectangle 14">
              <a:extLst>
                <a:ext uri="{FF2B5EF4-FFF2-40B4-BE49-F238E27FC236}">
                  <a16:creationId xmlns:a16="http://schemas.microsoft.com/office/drawing/2014/main" id="{7B917B89-6B3D-4248-A85E-11BB028C158E}"/>
                </a:ext>
              </a:extLst>
            </p:cNvPr>
            <p:cNvSpPr/>
            <p:nvPr/>
          </p:nvSpPr>
          <p:spPr>
            <a:xfrm>
              <a:off x="5113867" y="2299103"/>
              <a:ext cx="1490134" cy="1744134"/>
            </a:xfrm>
            <a:prstGeom prst="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Cat with solid fill">
              <a:extLst>
                <a:ext uri="{FF2B5EF4-FFF2-40B4-BE49-F238E27FC236}">
                  <a16:creationId xmlns:a16="http://schemas.microsoft.com/office/drawing/2014/main" id="{8DA28F42-8376-0A4D-81AA-960AACD9868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544894">
              <a:off x="5367867" y="2713970"/>
              <a:ext cx="914400" cy="914400"/>
            </a:xfrm>
            <a:prstGeom prst="rect">
              <a:avLst/>
            </a:prstGeom>
          </p:spPr>
        </p:pic>
      </p:grpSp>
      <p:sp>
        <p:nvSpPr>
          <p:cNvPr id="18" name="Rectangle 17">
            <a:extLst>
              <a:ext uri="{FF2B5EF4-FFF2-40B4-BE49-F238E27FC236}">
                <a16:creationId xmlns:a16="http://schemas.microsoft.com/office/drawing/2014/main" id="{ED054F55-7906-CD4A-B2A1-D13319DE4DA0}"/>
              </a:ext>
            </a:extLst>
          </p:cNvPr>
          <p:cNvSpPr/>
          <p:nvPr/>
        </p:nvSpPr>
        <p:spPr>
          <a:xfrm>
            <a:off x="7865533" y="4396654"/>
            <a:ext cx="1490134" cy="1744134"/>
          </a:xfrm>
          <a:prstGeom prst="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Cat with solid fill">
            <a:extLst>
              <a:ext uri="{FF2B5EF4-FFF2-40B4-BE49-F238E27FC236}">
                <a16:creationId xmlns:a16="http://schemas.microsoft.com/office/drawing/2014/main" id="{92E27451-0B94-4942-B6B5-164E67E59A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6531291">
            <a:off x="8119533" y="4811521"/>
            <a:ext cx="914400" cy="914400"/>
          </a:xfrm>
          <a:prstGeom prst="rect">
            <a:avLst/>
          </a:prstGeom>
        </p:spPr>
      </p:pic>
      <p:cxnSp>
        <p:nvCxnSpPr>
          <p:cNvPr id="21" name="Straight Arrow Connector 20">
            <a:extLst>
              <a:ext uri="{FF2B5EF4-FFF2-40B4-BE49-F238E27FC236}">
                <a16:creationId xmlns:a16="http://schemas.microsoft.com/office/drawing/2014/main" id="{4F516ACD-D7AB-D043-9CC1-EA2DE6D768C1}"/>
              </a:ext>
            </a:extLst>
          </p:cNvPr>
          <p:cNvCxnSpPr/>
          <p:nvPr/>
        </p:nvCxnSpPr>
        <p:spPr>
          <a:xfrm>
            <a:off x="3251200" y="2764770"/>
            <a:ext cx="237066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9717E0E-1335-3B4E-B328-8E217CFF5E2C}"/>
              </a:ext>
            </a:extLst>
          </p:cNvPr>
          <p:cNvCxnSpPr>
            <a:cxnSpLocks/>
          </p:cNvCxnSpPr>
          <p:nvPr/>
        </p:nvCxnSpPr>
        <p:spPr>
          <a:xfrm>
            <a:off x="2858763" y="3867620"/>
            <a:ext cx="1120570" cy="82068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3248647-F6DE-2D40-8C7D-121CD76320BC}"/>
              </a:ext>
            </a:extLst>
          </p:cNvPr>
          <p:cNvCxnSpPr>
            <a:cxnSpLocks/>
          </p:cNvCxnSpPr>
          <p:nvPr/>
        </p:nvCxnSpPr>
        <p:spPr>
          <a:xfrm>
            <a:off x="2966302" y="3381461"/>
            <a:ext cx="4501298" cy="176952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7" name="Date Placeholder 26">
            <a:extLst>
              <a:ext uri="{FF2B5EF4-FFF2-40B4-BE49-F238E27FC236}">
                <a16:creationId xmlns:a16="http://schemas.microsoft.com/office/drawing/2014/main" id="{13AC5EDB-DA70-6E4F-93F9-BF6747EBA780}"/>
              </a:ext>
            </a:extLst>
          </p:cNvPr>
          <p:cNvSpPr>
            <a:spLocks noGrp="1"/>
          </p:cNvSpPr>
          <p:nvPr>
            <p:ph type="dt" sz="half" idx="10"/>
          </p:nvPr>
        </p:nvSpPr>
        <p:spPr/>
        <p:txBody>
          <a:bodyPr/>
          <a:lstStyle/>
          <a:p>
            <a:fld id="{58A33ED8-9BC0-DE40-A402-B4F83AA4E121}" type="datetime1">
              <a:rPr lang="en-US" smtClean="0"/>
              <a:t>5/26/23</a:t>
            </a:fld>
            <a:endParaRPr lang="en-US"/>
          </a:p>
        </p:txBody>
      </p:sp>
      <p:sp>
        <p:nvSpPr>
          <p:cNvPr id="4" name="Footer Placeholder 3">
            <a:extLst>
              <a:ext uri="{FF2B5EF4-FFF2-40B4-BE49-F238E27FC236}">
                <a16:creationId xmlns:a16="http://schemas.microsoft.com/office/drawing/2014/main" id="{E96AB6AD-7C60-372D-9906-04A9AA0F6BD0}"/>
              </a:ext>
            </a:extLst>
          </p:cNvPr>
          <p:cNvSpPr>
            <a:spLocks noGrp="1"/>
          </p:cNvSpPr>
          <p:nvPr>
            <p:ph type="ftr" sz="quarter" idx="11"/>
          </p:nvPr>
        </p:nvSpPr>
        <p:spPr/>
        <p:txBody>
          <a:bodyPr/>
          <a:lstStyle/>
          <a:p>
            <a:r>
              <a:rPr lang="en-GB"/>
              <a:t>DI Dr.techn. Alexander Jung</a:t>
            </a:r>
            <a:endParaRPr lang="en-GB" dirty="0"/>
          </a:p>
        </p:txBody>
      </p:sp>
    </p:spTree>
    <p:extLst>
      <p:ext uri="{BB962C8B-B14F-4D97-AF65-F5344CB8AC3E}">
        <p14:creationId xmlns:p14="http://schemas.microsoft.com/office/powerpoint/2010/main" val="14023627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A7033-5B8A-5445-ABF5-4AC314915908}"/>
              </a:ext>
            </a:extLst>
          </p:cNvPr>
          <p:cNvSpPr>
            <a:spLocks noGrp="1"/>
          </p:cNvSpPr>
          <p:nvPr>
            <p:ph type="title"/>
          </p:nvPr>
        </p:nvSpPr>
        <p:spPr>
          <a:xfrm>
            <a:off x="551915" y="557869"/>
            <a:ext cx="10546545" cy="1172256"/>
          </a:xfrm>
        </p:spPr>
        <p:txBody>
          <a:bodyPr>
            <a:normAutofit/>
          </a:bodyPr>
          <a:lstStyle/>
          <a:p>
            <a:r>
              <a:rPr lang="en-US" sz="6000" b="1" dirty="0"/>
              <a:t>flipped cat image is still cat image</a:t>
            </a:r>
          </a:p>
        </p:txBody>
      </p:sp>
      <p:sp>
        <p:nvSpPr>
          <p:cNvPr id="3" name="Slide Number Placeholder 2">
            <a:extLst>
              <a:ext uri="{FF2B5EF4-FFF2-40B4-BE49-F238E27FC236}">
                <a16:creationId xmlns:a16="http://schemas.microsoft.com/office/drawing/2014/main" id="{CA627792-86A2-B74F-87D1-69FBD0558611}"/>
              </a:ext>
            </a:extLst>
          </p:cNvPr>
          <p:cNvSpPr>
            <a:spLocks noGrp="1"/>
          </p:cNvSpPr>
          <p:nvPr>
            <p:ph type="sldNum" sz="quarter" idx="12"/>
          </p:nvPr>
        </p:nvSpPr>
        <p:spPr/>
        <p:txBody>
          <a:bodyPr/>
          <a:lstStyle/>
          <a:p>
            <a:fld id="{5399C925-308B-6F4D-8762-6363D7B6E381}" type="slidenum">
              <a:rPr lang="en-US" smtClean="0"/>
              <a:t>73</a:t>
            </a:fld>
            <a:endParaRPr lang="en-US"/>
          </a:p>
        </p:txBody>
      </p:sp>
      <p:sp>
        <p:nvSpPr>
          <p:cNvPr id="4" name="Rectangle 3">
            <a:extLst>
              <a:ext uri="{FF2B5EF4-FFF2-40B4-BE49-F238E27FC236}">
                <a16:creationId xmlns:a16="http://schemas.microsoft.com/office/drawing/2014/main" id="{F0D4621C-F98B-474A-A324-9C762202E0DA}"/>
              </a:ext>
            </a:extLst>
          </p:cNvPr>
          <p:cNvSpPr/>
          <p:nvPr/>
        </p:nvSpPr>
        <p:spPr>
          <a:xfrm>
            <a:off x="1015999" y="2118849"/>
            <a:ext cx="1490134" cy="1744134"/>
          </a:xfrm>
          <a:prstGeom prst="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Cat with solid fill">
            <a:extLst>
              <a:ext uri="{FF2B5EF4-FFF2-40B4-BE49-F238E27FC236}">
                <a16:creationId xmlns:a16="http://schemas.microsoft.com/office/drawing/2014/main" id="{A4F51B23-CBB3-5247-B749-AC84B3C302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69999" y="2533716"/>
            <a:ext cx="914400" cy="914400"/>
          </a:xfrm>
          <a:prstGeom prst="rect">
            <a:avLst/>
          </a:prstGeom>
        </p:spPr>
      </p:pic>
      <p:sp>
        <p:nvSpPr>
          <p:cNvPr id="6" name="Rectangle 5">
            <a:extLst>
              <a:ext uri="{FF2B5EF4-FFF2-40B4-BE49-F238E27FC236}">
                <a16:creationId xmlns:a16="http://schemas.microsoft.com/office/drawing/2014/main" id="{FFD0135F-1F29-2D4B-B83D-89CB0BFE8BB7}"/>
              </a:ext>
            </a:extLst>
          </p:cNvPr>
          <p:cNvSpPr/>
          <p:nvPr/>
        </p:nvSpPr>
        <p:spPr>
          <a:xfrm>
            <a:off x="3979333" y="4925356"/>
            <a:ext cx="1490134" cy="1744134"/>
          </a:xfrm>
          <a:prstGeom prst="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at with solid fill">
            <a:extLst>
              <a:ext uri="{FF2B5EF4-FFF2-40B4-BE49-F238E27FC236}">
                <a16:creationId xmlns:a16="http://schemas.microsoft.com/office/drawing/2014/main" id="{693DA4E4-D3FE-6640-A361-6D0FE45B09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V="1">
            <a:off x="4233333" y="5340223"/>
            <a:ext cx="914400" cy="914400"/>
          </a:xfrm>
          <a:prstGeom prst="rect">
            <a:avLst/>
          </a:prstGeom>
        </p:spPr>
      </p:pic>
      <p:sp>
        <p:nvSpPr>
          <p:cNvPr id="9" name="Rectangle 8">
            <a:extLst>
              <a:ext uri="{FF2B5EF4-FFF2-40B4-BE49-F238E27FC236}">
                <a16:creationId xmlns:a16="http://schemas.microsoft.com/office/drawing/2014/main" id="{F0726175-4201-E546-8ECE-E249A61595F3}"/>
              </a:ext>
            </a:extLst>
          </p:cNvPr>
          <p:cNvSpPr/>
          <p:nvPr/>
        </p:nvSpPr>
        <p:spPr>
          <a:xfrm>
            <a:off x="5825187" y="1892703"/>
            <a:ext cx="1490134" cy="1744134"/>
          </a:xfrm>
          <a:prstGeom prst="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Cat with solid fill">
            <a:extLst>
              <a:ext uri="{FF2B5EF4-FFF2-40B4-BE49-F238E27FC236}">
                <a16:creationId xmlns:a16="http://schemas.microsoft.com/office/drawing/2014/main" id="{75449288-685E-FA4E-B123-4DBC548938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6079187" y="2307570"/>
            <a:ext cx="914400" cy="914400"/>
          </a:xfrm>
          <a:prstGeom prst="rect">
            <a:avLst/>
          </a:prstGeom>
        </p:spPr>
      </p:pic>
      <p:cxnSp>
        <p:nvCxnSpPr>
          <p:cNvPr id="13" name="Straight Arrow Connector 12">
            <a:extLst>
              <a:ext uri="{FF2B5EF4-FFF2-40B4-BE49-F238E27FC236}">
                <a16:creationId xmlns:a16="http://schemas.microsoft.com/office/drawing/2014/main" id="{E3CC3C0C-F896-0B42-B079-5D4AC3182B1E}"/>
              </a:ext>
            </a:extLst>
          </p:cNvPr>
          <p:cNvCxnSpPr/>
          <p:nvPr/>
        </p:nvCxnSpPr>
        <p:spPr>
          <a:xfrm>
            <a:off x="3251200" y="2764770"/>
            <a:ext cx="237066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3922FD7-835A-E04E-9528-69399EE27C06}"/>
              </a:ext>
            </a:extLst>
          </p:cNvPr>
          <p:cNvCxnSpPr>
            <a:cxnSpLocks/>
          </p:cNvCxnSpPr>
          <p:nvPr/>
        </p:nvCxnSpPr>
        <p:spPr>
          <a:xfrm>
            <a:off x="2858763" y="3867620"/>
            <a:ext cx="1120570" cy="82068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Date Placeholder 15">
            <a:extLst>
              <a:ext uri="{FF2B5EF4-FFF2-40B4-BE49-F238E27FC236}">
                <a16:creationId xmlns:a16="http://schemas.microsoft.com/office/drawing/2014/main" id="{DE34D7F9-F236-384D-B361-30FABE50D6D9}"/>
              </a:ext>
            </a:extLst>
          </p:cNvPr>
          <p:cNvSpPr>
            <a:spLocks noGrp="1"/>
          </p:cNvSpPr>
          <p:nvPr>
            <p:ph type="dt" sz="half" idx="10"/>
          </p:nvPr>
        </p:nvSpPr>
        <p:spPr/>
        <p:txBody>
          <a:bodyPr/>
          <a:lstStyle/>
          <a:p>
            <a:fld id="{29B33CBF-D893-0D4A-A639-ED1B70D27CA7}" type="datetime1">
              <a:rPr lang="en-US" smtClean="0"/>
              <a:t>5/26/23</a:t>
            </a:fld>
            <a:endParaRPr lang="en-US"/>
          </a:p>
        </p:txBody>
      </p:sp>
      <p:sp>
        <p:nvSpPr>
          <p:cNvPr id="8" name="Footer Placeholder 7">
            <a:extLst>
              <a:ext uri="{FF2B5EF4-FFF2-40B4-BE49-F238E27FC236}">
                <a16:creationId xmlns:a16="http://schemas.microsoft.com/office/drawing/2014/main" id="{C22EEFB8-3A92-0761-FB10-24A09EF4E293}"/>
              </a:ext>
            </a:extLst>
          </p:cNvPr>
          <p:cNvSpPr>
            <a:spLocks noGrp="1"/>
          </p:cNvSpPr>
          <p:nvPr>
            <p:ph type="ftr" sz="quarter" idx="11"/>
          </p:nvPr>
        </p:nvSpPr>
        <p:spPr/>
        <p:txBody>
          <a:bodyPr/>
          <a:lstStyle/>
          <a:p>
            <a:r>
              <a:rPr lang="en-GB"/>
              <a:t>DI Dr.techn. Alexander Jung</a:t>
            </a:r>
            <a:endParaRPr lang="en-GB" dirty="0"/>
          </a:p>
        </p:txBody>
      </p:sp>
    </p:spTree>
    <p:extLst>
      <p:ext uri="{BB962C8B-B14F-4D97-AF65-F5344CB8AC3E}">
        <p14:creationId xmlns:p14="http://schemas.microsoft.com/office/powerpoint/2010/main" val="7330028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A7033-5B8A-5445-ABF5-4AC314915908}"/>
              </a:ext>
            </a:extLst>
          </p:cNvPr>
          <p:cNvSpPr>
            <a:spLocks noGrp="1"/>
          </p:cNvSpPr>
          <p:nvPr>
            <p:ph type="title"/>
          </p:nvPr>
        </p:nvSpPr>
        <p:spPr>
          <a:xfrm>
            <a:off x="551915" y="557869"/>
            <a:ext cx="10546545" cy="1172256"/>
          </a:xfrm>
        </p:spPr>
        <p:txBody>
          <a:bodyPr>
            <a:normAutofit/>
          </a:bodyPr>
          <a:lstStyle/>
          <a:p>
            <a:r>
              <a:rPr lang="en-US" sz="6000" b="1" dirty="0"/>
              <a:t>shifted cat image is still cat image</a:t>
            </a:r>
          </a:p>
        </p:txBody>
      </p:sp>
      <p:sp>
        <p:nvSpPr>
          <p:cNvPr id="3" name="Slide Number Placeholder 2">
            <a:extLst>
              <a:ext uri="{FF2B5EF4-FFF2-40B4-BE49-F238E27FC236}">
                <a16:creationId xmlns:a16="http://schemas.microsoft.com/office/drawing/2014/main" id="{936E467E-15AA-7443-8E84-3F084109F6D0}"/>
              </a:ext>
            </a:extLst>
          </p:cNvPr>
          <p:cNvSpPr>
            <a:spLocks noGrp="1"/>
          </p:cNvSpPr>
          <p:nvPr>
            <p:ph type="sldNum" sz="quarter" idx="12"/>
          </p:nvPr>
        </p:nvSpPr>
        <p:spPr/>
        <p:txBody>
          <a:bodyPr/>
          <a:lstStyle/>
          <a:p>
            <a:fld id="{5399C925-308B-6F4D-8762-6363D7B6E381}" type="slidenum">
              <a:rPr lang="en-US" smtClean="0"/>
              <a:t>74</a:t>
            </a:fld>
            <a:endParaRPr lang="en-US"/>
          </a:p>
        </p:txBody>
      </p:sp>
      <p:sp>
        <p:nvSpPr>
          <p:cNvPr id="4" name="Rectangle 3">
            <a:extLst>
              <a:ext uri="{FF2B5EF4-FFF2-40B4-BE49-F238E27FC236}">
                <a16:creationId xmlns:a16="http://schemas.microsoft.com/office/drawing/2014/main" id="{78D91DA0-DCF1-D742-B03B-AFF60B976BAF}"/>
              </a:ext>
            </a:extLst>
          </p:cNvPr>
          <p:cNvSpPr/>
          <p:nvPr/>
        </p:nvSpPr>
        <p:spPr>
          <a:xfrm>
            <a:off x="1015999" y="2118849"/>
            <a:ext cx="1490134" cy="1744134"/>
          </a:xfrm>
          <a:prstGeom prst="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Cat with solid fill">
            <a:extLst>
              <a:ext uri="{FF2B5EF4-FFF2-40B4-BE49-F238E27FC236}">
                <a16:creationId xmlns:a16="http://schemas.microsoft.com/office/drawing/2014/main" id="{EAC498A9-EFEE-DA4C-B1ED-837F063955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69999" y="2533716"/>
            <a:ext cx="914400" cy="914400"/>
          </a:xfrm>
          <a:prstGeom prst="rect">
            <a:avLst/>
          </a:prstGeom>
        </p:spPr>
      </p:pic>
      <p:sp>
        <p:nvSpPr>
          <p:cNvPr id="6" name="Rectangle 5">
            <a:extLst>
              <a:ext uri="{FF2B5EF4-FFF2-40B4-BE49-F238E27FC236}">
                <a16:creationId xmlns:a16="http://schemas.microsoft.com/office/drawing/2014/main" id="{F07D1851-2959-A34C-A3A6-19F03D4CDB2C}"/>
              </a:ext>
            </a:extLst>
          </p:cNvPr>
          <p:cNvSpPr/>
          <p:nvPr/>
        </p:nvSpPr>
        <p:spPr>
          <a:xfrm>
            <a:off x="3979333" y="4925356"/>
            <a:ext cx="1490134" cy="1744134"/>
          </a:xfrm>
          <a:prstGeom prst="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at with solid fill">
            <a:extLst>
              <a:ext uri="{FF2B5EF4-FFF2-40B4-BE49-F238E27FC236}">
                <a16:creationId xmlns:a16="http://schemas.microsoft.com/office/drawing/2014/main" id="{FF3A1471-7992-6741-987D-DD989E5C3BC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79333" y="4995838"/>
            <a:ext cx="914400" cy="914400"/>
          </a:xfrm>
          <a:prstGeom prst="rect">
            <a:avLst/>
          </a:prstGeom>
        </p:spPr>
      </p:pic>
      <p:sp>
        <p:nvSpPr>
          <p:cNvPr id="9" name="Rectangle 8">
            <a:extLst>
              <a:ext uri="{FF2B5EF4-FFF2-40B4-BE49-F238E27FC236}">
                <a16:creationId xmlns:a16="http://schemas.microsoft.com/office/drawing/2014/main" id="{5852E201-010A-5544-A46A-C207C213F10A}"/>
              </a:ext>
            </a:extLst>
          </p:cNvPr>
          <p:cNvSpPr/>
          <p:nvPr/>
        </p:nvSpPr>
        <p:spPr>
          <a:xfrm>
            <a:off x="5825187" y="1892703"/>
            <a:ext cx="1490134" cy="1744134"/>
          </a:xfrm>
          <a:prstGeom prst="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Cat with solid fill">
            <a:extLst>
              <a:ext uri="{FF2B5EF4-FFF2-40B4-BE49-F238E27FC236}">
                <a16:creationId xmlns:a16="http://schemas.microsoft.com/office/drawing/2014/main" id="{B451CEF2-AFEC-B941-9A2B-74D084ACF2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66934" y="1950142"/>
            <a:ext cx="914400" cy="914400"/>
          </a:xfrm>
          <a:prstGeom prst="rect">
            <a:avLst/>
          </a:prstGeom>
        </p:spPr>
      </p:pic>
      <p:sp>
        <p:nvSpPr>
          <p:cNvPr id="11" name="Rectangle 10">
            <a:extLst>
              <a:ext uri="{FF2B5EF4-FFF2-40B4-BE49-F238E27FC236}">
                <a16:creationId xmlns:a16="http://schemas.microsoft.com/office/drawing/2014/main" id="{AD52E81E-95B7-F640-8B61-C87CE2044E14}"/>
              </a:ext>
            </a:extLst>
          </p:cNvPr>
          <p:cNvSpPr/>
          <p:nvPr/>
        </p:nvSpPr>
        <p:spPr>
          <a:xfrm>
            <a:off x="7865533" y="4396654"/>
            <a:ext cx="1490134" cy="1744134"/>
          </a:xfrm>
          <a:prstGeom prst="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Cat with solid fill">
            <a:extLst>
              <a:ext uri="{FF2B5EF4-FFF2-40B4-BE49-F238E27FC236}">
                <a16:creationId xmlns:a16="http://schemas.microsoft.com/office/drawing/2014/main" id="{D07A0AFE-F4B2-9141-8AE4-2C6C66C6C7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23766" y="5194976"/>
            <a:ext cx="914400" cy="914400"/>
          </a:xfrm>
          <a:prstGeom prst="rect">
            <a:avLst/>
          </a:prstGeom>
        </p:spPr>
      </p:pic>
      <p:cxnSp>
        <p:nvCxnSpPr>
          <p:cNvPr id="13" name="Straight Arrow Connector 12">
            <a:extLst>
              <a:ext uri="{FF2B5EF4-FFF2-40B4-BE49-F238E27FC236}">
                <a16:creationId xmlns:a16="http://schemas.microsoft.com/office/drawing/2014/main" id="{885A923E-DE8E-004B-9DEF-E27032FA7078}"/>
              </a:ext>
            </a:extLst>
          </p:cNvPr>
          <p:cNvCxnSpPr/>
          <p:nvPr/>
        </p:nvCxnSpPr>
        <p:spPr>
          <a:xfrm>
            <a:off x="3251200" y="2764770"/>
            <a:ext cx="237066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63D3856-4E32-C449-B730-A572EE73CB7F}"/>
              </a:ext>
            </a:extLst>
          </p:cNvPr>
          <p:cNvCxnSpPr>
            <a:cxnSpLocks/>
          </p:cNvCxnSpPr>
          <p:nvPr/>
        </p:nvCxnSpPr>
        <p:spPr>
          <a:xfrm>
            <a:off x="2858763" y="3867620"/>
            <a:ext cx="1120570" cy="82068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F51E53F-9563-0A4F-939C-2AF49A284A88}"/>
              </a:ext>
            </a:extLst>
          </p:cNvPr>
          <p:cNvCxnSpPr>
            <a:cxnSpLocks/>
          </p:cNvCxnSpPr>
          <p:nvPr/>
        </p:nvCxnSpPr>
        <p:spPr>
          <a:xfrm>
            <a:off x="2966302" y="3381461"/>
            <a:ext cx="4501298" cy="176952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Date Placeholder 15">
            <a:extLst>
              <a:ext uri="{FF2B5EF4-FFF2-40B4-BE49-F238E27FC236}">
                <a16:creationId xmlns:a16="http://schemas.microsoft.com/office/drawing/2014/main" id="{A52D743D-996B-474A-944F-FD458369E6D6}"/>
              </a:ext>
            </a:extLst>
          </p:cNvPr>
          <p:cNvSpPr>
            <a:spLocks noGrp="1"/>
          </p:cNvSpPr>
          <p:nvPr>
            <p:ph type="dt" sz="half" idx="10"/>
          </p:nvPr>
        </p:nvSpPr>
        <p:spPr/>
        <p:txBody>
          <a:bodyPr/>
          <a:lstStyle/>
          <a:p>
            <a:fld id="{8A4185F7-0250-5F43-8007-6D340189EFC2}" type="datetime1">
              <a:rPr lang="en-US" smtClean="0"/>
              <a:t>5/26/23</a:t>
            </a:fld>
            <a:endParaRPr lang="en-US"/>
          </a:p>
        </p:txBody>
      </p:sp>
      <p:sp>
        <p:nvSpPr>
          <p:cNvPr id="8" name="Footer Placeholder 7">
            <a:extLst>
              <a:ext uri="{FF2B5EF4-FFF2-40B4-BE49-F238E27FC236}">
                <a16:creationId xmlns:a16="http://schemas.microsoft.com/office/drawing/2014/main" id="{C3498B5E-CC41-A7C4-CE0A-86E5804DC024}"/>
              </a:ext>
            </a:extLst>
          </p:cNvPr>
          <p:cNvSpPr>
            <a:spLocks noGrp="1"/>
          </p:cNvSpPr>
          <p:nvPr>
            <p:ph type="ftr" sz="quarter" idx="11"/>
          </p:nvPr>
        </p:nvSpPr>
        <p:spPr/>
        <p:txBody>
          <a:bodyPr/>
          <a:lstStyle/>
          <a:p>
            <a:r>
              <a:rPr lang="en-GB"/>
              <a:t>DI Dr.techn. Alexander Jung</a:t>
            </a:r>
            <a:endParaRPr lang="en-GB" dirty="0"/>
          </a:p>
        </p:txBody>
      </p:sp>
    </p:spTree>
    <p:extLst>
      <p:ext uri="{BB962C8B-B14F-4D97-AF65-F5344CB8AC3E}">
        <p14:creationId xmlns:p14="http://schemas.microsoft.com/office/powerpoint/2010/main" val="15449689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D47F83-8ADA-D343-B277-9213339C5B8D}"/>
              </a:ext>
            </a:extLst>
          </p:cNvPr>
          <p:cNvSpPr>
            <a:spLocks noGrp="1"/>
          </p:cNvSpPr>
          <p:nvPr>
            <p:ph idx="1"/>
          </p:nvPr>
        </p:nvSpPr>
        <p:spPr>
          <a:xfrm>
            <a:off x="739123" y="364227"/>
            <a:ext cx="9416970" cy="1241666"/>
          </a:xfrm>
        </p:spPr>
        <p:txBody>
          <a:bodyPr>
            <a:noAutofit/>
          </a:bodyPr>
          <a:lstStyle/>
          <a:p>
            <a:pPr marL="0" indent="0">
              <a:buNone/>
            </a:pPr>
            <a:endParaRPr lang="en-US" sz="8000" dirty="0"/>
          </a:p>
          <a:p>
            <a:pPr marL="0" indent="0">
              <a:buNone/>
            </a:pPr>
            <a:r>
              <a:rPr lang="en-US" sz="8000" dirty="0"/>
              <a:t>Regularization </a:t>
            </a:r>
          </a:p>
          <a:p>
            <a:pPr marL="0" indent="0">
              <a:buNone/>
            </a:pPr>
            <a:r>
              <a:rPr lang="en-US" sz="8000" dirty="0"/>
              <a:t>does implicit </a:t>
            </a:r>
          </a:p>
          <a:p>
            <a:pPr marL="0" indent="0">
              <a:buNone/>
            </a:pPr>
            <a:r>
              <a:rPr lang="en-US" sz="8000" dirty="0"/>
              <a:t>Data Augmentation</a:t>
            </a:r>
          </a:p>
        </p:txBody>
      </p:sp>
      <p:sp>
        <p:nvSpPr>
          <p:cNvPr id="4" name="Slide Number Placeholder 3">
            <a:extLst>
              <a:ext uri="{FF2B5EF4-FFF2-40B4-BE49-F238E27FC236}">
                <a16:creationId xmlns:a16="http://schemas.microsoft.com/office/drawing/2014/main" id="{31F0B568-77AD-1244-A869-3E1B72DF86A1}"/>
              </a:ext>
            </a:extLst>
          </p:cNvPr>
          <p:cNvSpPr>
            <a:spLocks noGrp="1"/>
          </p:cNvSpPr>
          <p:nvPr>
            <p:ph type="sldNum" sz="quarter" idx="12"/>
          </p:nvPr>
        </p:nvSpPr>
        <p:spPr/>
        <p:txBody>
          <a:bodyPr/>
          <a:lstStyle/>
          <a:p>
            <a:fld id="{5399C925-308B-6F4D-8762-6363D7B6E381}" type="slidenum">
              <a:rPr lang="en-US" smtClean="0"/>
              <a:t>75</a:t>
            </a:fld>
            <a:endParaRPr lang="en-US"/>
          </a:p>
        </p:txBody>
      </p:sp>
      <p:sp>
        <p:nvSpPr>
          <p:cNvPr id="2" name="Date Placeholder 1">
            <a:extLst>
              <a:ext uri="{FF2B5EF4-FFF2-40B4-BE49-F238E27FC236}">
                <a16:creationId xmlns:a16="http://schemas.microsoft.com/office/drawing/2014/main" id="{63E6B5AA-82FC-D24F-8659-6DE6338CA389}"/>
              </a:ext>
            </a:extLst>
          </p:cNvPr>
          <p:cNvSpPr>
            <a:spLocks noGrp="1"/>
          </p:cNvSpPr>
          <p:nvPr>
            <p:ph type="dt" sz="half" idx="10"/>
          </p:nvPr>
        </p:nvSpPr>
        <p:spPr/>
        <p:txBody>
          <a:bodyPr/>
          <a:lstStyle/>
          <a:p>
            <a:fld id="{A5436003-AF0B-A741-9968-F795A8432778}" type="datetime1">
              <a:rPr lang="en-US" smtClean="0"/>
              <a:t>5/26/23</a:t>
            </a:fld>
            <a:endParaRPr lang="en-US"/>
          </a:p>
        </p:txBody>
      </p:sp>
      <p:sp>
        <p:nvSpPr>
          <p:cNvPr id="5" name="Footer Placeholder 4">
            <a:extLst>
              <a:ext uri="{FF2B5EF4-FFF2-40B4-BE49-F238E27FC236}">
                <a16:creationId xmlns:a16="http://schemas.microsoft.com/office/drawing/2014/main" id="{B09F1D32-3DFF-E9BE-61CF-4B56798FD86E}"/>
              </a:ext>
            </a:extLst>
          </p:cNvPr>
          <p:cNvSpPr>
            <a:spLocks noGrp="1"/>
          </p:cNvSpPr>
          <p:nvPr>
            <p:ph type="ftr" sz="quarter" idx="11"/>
          </p:nvPr>
        </p:nvSpPr>
        <p:spPr/>
        <p:txBody>
          <a:bodyPr/>
          <a:lstStyle/>
          <a:p>
            <a:r>
              <a:rPr lang="en-GB"/>
              <a:t>DI Dr.techn. Alexander Jung</a:t>
            </a:r>
            <a:endParaRPr lang="en-GB" dirty="0"/>
          </a:p>
        </p:txBody>
      </p:sp>
    </p:spTree>
    <p:extLst>
      <p:ext uri="{BB962C8B-B14F-4D97-AF65-F5344CB8AC3E}">
        <p14:creationId xmlns:p14="http://schemas.microsoft.com/office/powerpoint/2010/main" val="37150994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A7033-5B8A-5445-ABF5-4AC314915908}"/>
              </a:ext>
            </a:extLst>
          </p:cNvPr>
          <p:cNvSpPr>
            <a:spLocks noGrp="1"/>
          </p:cNvSpPr>
          <p:nvPr>
            <p:ph type="title"/>
          </p:nvPr>
        </p:nvSpPr>
        <p:spPr>
          <a:xfrm>
            <a:off x="404958" y="149655"/>
            <a:ext cx="10546545" cy="1172256"/>
          </a:xfrm>
        </p:spPr>
        <p:txBody>
          <a:bodyPr>
            <a:normAutofit fontScale="90000"/>
          </a:bodyPr>
          <a:lstStyle/>
          <a:p>
            <a:r>
              <a:rPr lang="en-US" sz="6000" b="1" dirty="0"/>
              <a:t>augment with (infinitely many) realizations of RV!</a:t>
            </a:r>
          </a:p>
        </p:txBody>
      </p:sp>
      <p:sp>
        <p:nvSpPr>
          <p:cNvPr id="16" name="Oval 15">
            <a:extLst>
              <a:ext uri="{FF2B5EF4-FFF2-40B4-BE49-F238E27FC236}">
                <a16:creationId xmlns:a16="http://schemas.microsoft.com/office/drawing/2014/main" id="{8963DA07-1658-AE4C-B0D3-BE08B4F549BC}"/>
              </a:ext>
            </a:extLst>
          </p:cNvPr>
          <p:cNvSpPr/>
          <p:nvPr/>
        </p:nvSpPr>
        <p:spPr>
          <a:xfrm>
            <a:off x="2860866" y="4466740"/>
            <a:ext cx="297712" cy="329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E766AD2-24B1-E646-ADC8-578BD09D6631}"/>
              </a:ext>
            </a:extLst>
          </p:cNvPr>
          <p:cNvSpPr/>
          <p:nvPr/>
        </p:nvSpPr>
        <p:spPr>
          <a:xfrm>
            <a:off x="4383358" y="2151116"/>
            <a:ext cx="297712" cy="329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8608904-6A29-5B49-A0A9-03D8AF657411}"/>
              </a:ext>
            </a:extLst>
          </p:cNvPr>
          <p:cNvSpPr/>
          <p:nvPr/>
        </p:nvSpPr>
        <p:spPr>
          <a:xfrm>
            <a:off x="5473631" y="3653371"/>
            <a:ext cx="297712" cy="329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AAFAF9E-662A-734E-B7BA-4DB344EEEB65}"/>
              </a:ext>
            </a:extLst>
          </p:cNvPr>
          <p:cNvSpPr txBox="1"/>
          <p:nvPr/>
        </p:nvSpPr>
        <p:spPr>
          <a:xfrm>
            <a:off x="9820020" y="5772955"/>
            <a:ext cx="2031133" cy="707886"/>
          </a:xfrm>
          <a:prstGeom prst="rect">
            <a:avLst/>
          </a:prstGeom>
          <a:noFill/>
        </p:spPr>
        <p:txBody>
          <a:bodyPr wrap="none" rtlCol="0">
            <a:spAutoFit/>
          </a:bodyPr>
          <a:lstStyle/>
          <a:p>
            <a:r>
              <a:rPr lang="de-AT" sz="4000" dirty="0"/>
              <a:t>feature x</a:t>
            </a:r>
            <a:endParaRPr lang="en-US" sz="4000" dirty="0"/>
          </a:p>
        </p:txBody>
      </p:sp>
      <p:cxnSp>
        <p:nvCxnSpPr>
          <p:cNvPr id="26" name="Straight Arrow Connector 25">
            <a:extLst>
              <a:ext uri="{FF2B5EF4-FFF2-40B4-BE49-F238E27FC236}">
                <a16:creationId xmlns:a16="http://schemas.microsoft.com/office/drawing/2014/main" id="{A06D7F81-B1E5-074C-9A3C-3DE471A9CCD5}"/>
              </a:ext>
            </a:extLst>
          </p:cNvPr>
          <p:cNvCxnSpPr/>
          <p:nvPr/>
        </p:nvCxnSpPr>
        <p:spPr>
          <a:xfrm>
            <a:off x="848468" y="6415212"/>
            <a:ext cx="9548037"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4420D5D-F634-504B-ACB9-83B92C5B31CB}"/>
              </a:ext>
            </a:extLst>
          </p:cNvPr>
          <p:cNvCxnSpPr>
            <a:cxnSpLocks/>
          </p:cNvCxnSpPr>
          <p:nvPr/>
        </p:nvCxnSpPr>
        <p:spPr>
          <a:xfrm flipV="1">
            <a:off x="1701209" y="2052195"/>
            <a:ext cx="0" cy="458413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9256298-C97A-A844-8A35-98B9B28C73A9}"/>
              </a:ext>
            </a:extLst>
          </p:cNvPr>
          <p:cNvSpPr txBox="1"/>
          <p:nvPr/>
        </p:nvSpPr>
        <p:spPr>
          <a:xfrm>
            <a:off x="892005" y="1465094"/>
            <a:ext cx="1535998" cy="707886"/>
          </a:xfrm>
          <a:prstGeom prst="rect">
            <a:avLst/>
          </a:prstGeom>
          <a:noFill/>
        </p:spPr>
        <p:txBody>
          <a:bodyPr wrap="none" rtlCol="0">
            <a:spAutoFit/>
          </a:bodyPr>
          <a:lstStyle/>
          <a:p>
            <a:r>
              <a:rPr lang="en-US" sz="4000" dirty="0"/>
              <a:t>label y</a:t>
            </a:r>
          </a:p>
        </p:txBody>
      </p:sp>
      <p:sp>
        <p:nvSpPr>
          <p:cNvPr id="29" name="Oval 28">
            <a:extLst>
              <a:ext uri="{FF2B5EF4-FFF2-40B4-BE49-F238E27FC236}">
                <a16:creationId xmlns:a16="http://schemas.microsoft.com/office/drawing/2014/main" id="{A41A3686-EA3D-6246-8C2F-0960D288C510}"/>
              </a:ext>
            </a:extLst>
          </p:cNvPr>
          <p:cNvSpPr/>
          <p:nvPr/>
        </p:nvSpPr>
        <p:spPr>
          <a:xfrm>
            <a:off x="5771343" y="3613869"/>
            <a:ext cx="297712" cy="329625"/>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F0D184B-2082-EA4D-B7E5-198DD006479E}"/>
              </a:ext>
            </a:extLst>
          </p:cNvPr>
          <p:cNvSpPr/>
          <p:nvPr/>
        </p:nvSpPr>
        <p:spPr>
          <a:xfrm>
            <a:off x="4098973" y="2151115"/>
            <a:ext cx="297712" cy="329625"/>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B9E0726-FDE3-3045-A551-C5A9E2EAD201}"/>
              </a:ext>
            </a:extLst>
          </p:cNvPr>
          <p:cNvSpPr/>
          <p:nvPr/>
        </p:nvSpPr>
        <p:spPr>
          <a:xfrm>
            <a:off x="4701849" y="2151115"/>
            <a:ext cx="297712" cy="329625"/>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A5AA782-BD65-6D49-884E-792A792CFE91}"/>
              </a:ext>
            </a:extLst>
          </p:cNvPr>
          <p:cNvSpPr/>
          <p:nvPr/>
        </p:nvSpPr>
        <p:spPr>
          <a:xfrm>
            <a:off x="5145368" y="3645121"/>
            <a:ext cx="297712" cy="329625"/>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EC67674-76F7-2E4E-A9FB-E7435235174B}"/>
              </a:ext>
            </a:extLst>
          </p:cNvPr>
          <p:cNvSpPr/>
          <p:nvPr/>
        </p:nvSpPr>
        <p:spPr>
          <a:xfrm>
            <a:off x="3166528" y="4477476"/>
            <a:ext cx="297712" cy="329625"/>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D6CE3039-E501-9541-BFE2-59B672FDE51A}"/>
              </a:ext>
            </a:extLst>
          </p:cNvPr>
          <p:cNvSpPr/>
          <p:nvPr/>
        </p:nvSpPr>
        <p:spPr>
          <a:xfrm>
            <a:off x="2506204" y="4466739"/>
            <a:ext cx="297712" cy="329625"/>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31A20EE0-3D95-E94C-9E92-59AA215E7EFE}"/>
              </a:ext>
            </a:extLst>
          </p:cNvPr>
          <p:cNvSpPr/>
          <p:nvPr/>
        </p:nvSpPr>
        <p:spPr>
          <a:xfrm>
            <a:off x="7701391" y="1960253"/>
            <a:ext cx="297712" cy="329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3AC6534-C770-2742-97C2-A94497D6EA4A}"/>
              </a:ext>
            </a:extLst>
          </p:cNvPr>
          <p:cNvSpPr txBox="1"/>
          <p:nvPr/>
        </p:nvSpPr>
        <p:spPr>
          <a:xfrm>
            <a:off x="8105282" y="1760004"/>
            <a:ext cx="3871829" cy="707886"/>
          </a:xfrm>
          <a:prstGeom prst="rect">
            <a:avLst/>
          </a:prstGeom>
          <a:noFill/>
        </p:spPr>
        <p:txBody>
          <a:bodyPr wrap="none" rtlCol="0">
            <a:spAutoFit/>
          </a:bodyPr>
          <a:lstStyle/>
          <a:p>
            <a:r>
              <a:rPr lang="en-US" sz="4000" dirty="0"/>
              <a:t>original datapoint</a:t>
            </a:r>
          </a:p>
        </p:txBody>
      </p:sp>
      <p:sp>
        <p:nvSpPr>
          <p:cNvPr id="42" name="Oval 41">
            <a:extLst>
              <a:ext uri="{FF2B5EF4-FFF2-40B4-BE49-F238E27FC236}">
                <a16:creationId xmlns:a16="http://schemas.microsoft.com/office/drawing/2014/main" id="{A733160A-79EF-EE4B-9BE0-4DD602AA9AA2}"/>
              </a:ext>
            </a:extLst>
          </p:cNvPr>
          <p:cNvSpPr/>
          <p:nvPr/>
        </p:nvSpPr>
        <p:spPr>
          <a:xfrm>
            <a:off x="7705577" y="2644854"/>
            <a:ext cx="297712" cy="329625"/>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0D3E58B8-36E4-3349-B7BA-2480BDC63CE3}"/>
              </a:ext>
            </a:extLst>
          </p:cNvPr>
          <p:cNvSpPr txBox="1"/>
          <p:nvPr/>
        </p:nvSpPr>
        <p:spPr>
          <a:xfrm>
            <a:off x="8139398" y="2467889"/>
            <a:ext cx="2561279" cy="707886"/>
          </a:xfrm>
          <a:prstGeom prst="rect">
            <a:avLst/>
          </a:prstGeom>
          <a:noFill/>
        </p:spPr>
        <p:txBody>
          <a:bodyPr wrap="none" rtlCol="0">
            <a:spAutoFit/>
          </a:bodyPr>
          <a:lstStyle/>
          <a:p>
            <a:r>
              <a:rPr lang="en-US" sz="4000" dirty="0"/>
              <a:t>augmented</a:t>
            </a:r>
          </a:p>
        </p:txBody>
      </p:sp>
      <p:sp>
        <p:nvSpPr>
          <p:cNvPr id="4" name="Slide Number Placeholder 3">
            <a:extLst>
              <a:ext uri="{FF2B5EF4-FFF2-40B4-BE49-F238E27FC236}">
                <a16:creationId xmlns:a16="http://schemas.microsoft.com/office/drawing/2014/main" id="{E5040A76-A163-4E43-9853-5801EBC80ADB}"/>
              </a:ext>
            </a:extLst>
          </p:cNvPr>
          <p:cNvSpPr>
            <a:spLocks noGrp="1"/>
          </p:cNvSpPr>
          <p:nvPr>
            <p:ph type="sldNum" sz="quarter" idx="12"/>
          </p:nvPr>
        </p:nvSpPr>
        <p:spPr/>
        <p:txBody>
          <a:bodyPr/>
          <a:lstStyle/>
          <a:p>
            <a:fld id="{5399C925-308B-6F4D-8762-6363D7B6E381}" type="slidenum">
              <a:rPr lang="en-US" smtClean="0"/>
              <a:t>76</a:t>
            </a:fld>
            <a:endParaRPr lang="en-US"/>
          </a:p>
        </p:txBody>
      </p:sp>
      <p:sp>
        <p:nvSpPr>
          <p:cNvPr id="5" name="Date Placeholder 4">
            <a:extLst>
              <a:ext uri="{FF2B5EF4-FFF2-40B4-BE49-F238E27FC236}">
                <a16:creationId xmlns:a16="http://schemas.microsoft.com/office/drawing/2014/main" id="{E17E8C53-106E-8442-AE61-A22FB5E01394}"/>
              </a:ext>
            </a:extLst>
          </p:cNvPr>
          <p:cNvSpPr>
            <a:spLocks noGrp="1"/>
          </p:cNvSpPr>
          <p:nvPr>
            <p:ph type="dt" sz="half" idx="10"/>
          </p:nvPr>
        </p:nvSpPr>
        <p:spPr/>
        <p:txBody>
          <a:bodyPr/>
          <a:lstStyle/>
          <a:p>
            <a:fld id="{C77C71EB-1CBA-A243-8DE9-6F09687F5FF6}" type="datetime1">
              <a:rPr lang="en-US" smtClean="0"/>
              <a:t>5/26/23</a:t>
            </a:fld>
            <a:endParaRPr lang="en-US"/>
          </a:p>
        </p:txBody>
      </p:sp>
      <p:sp>
        <p:nvSpPr>
          <p:cNvPr id="22" name="Oval 21">
            <a:extLst>
              <a:ext uri="{FF2B5EF4-FFF2-40B4-BE49-F238E27FC236}">
                <a16:creationId xmlns:a16="http://schemas.microsoft.com/office/drawing/2014/main" id="{B2851782-F908-5C41-A3A1-D96DF9111A55}"/>
              </a:ext>
            </a:extLst>
          </p:cNvPr>
          <p:cNvSpPr/>
          <p:nvPr/>
        </p:nvSpPr>
        <p:spPr>
          <a:xfrm>
            <a:off x="4857060" y="2151115"/>
            <a:ext cx="297712" cy="329625"/>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B5FA33D-56A6-6A43-A57E-7829F8C95B97}"/>
              </a:ext>
            </a:extLst>
          </p:cNvPr>
          <p:cNvSpPr/>
          <p:nvPr/>
        </p:nvSpPr>
        <p:spPr>
          <a:xfrm>
            <a:off x="4606083" y="2124234"/>
            <a:ext cx="297712" cy="329625"/>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8762DC0-3F79-9E4E-9CF7-1629569A6610}"/>
              </a:ext>
            </a:extLst>
          </p:cNvPr>
          <p:cNvSpPr/>
          <p:nvPr/>
        </p:nvSpPr>
        <p:spPr>
          <a:xfrm>
            <a:off x="3889575" y="2138264"/>
            <a:ext cx="297712" cy="329625"/>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2FE0E2D-24ED-1643-9969-5CEE15BD5362}"/>
              </a:ext>
            </a:extLst>
          </p:cNvPr>
          <p:cNvSpPr/>
          <p:nvPr/>
        </p:nvSpPr>
        <p:spPr>
          <a:xfrm>
            <a:off x="5119749" y="2168025"/>
            <a:ext cx="297712" cy="329625"/>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F2D0161-83B8-A94B-9CDF-4D77C00F34C6}"/>
              </a:ext>
            </a:extLst>
          </p:cNvPr>
          <p:cNvSpPr/>
          <p:nvPr/>
        </p:nvSpPr>
        <p:spPr>
          <a:xfrm>
            <a:off x="6993453" y="4865354"/>
            <a:ext cx="297712" cy="329625"/>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08C9ACF-1186-A34B-B225-36279A0D60D8}"/>
              </a:ext>
            </a:extLst>
          </p:cNvPr>
          <p:cNvSpPr txBox="1"/>
          <p:nvPr/>
        </p:nvSpPr>
        <p:spPr>
          <a:xfrm>
            <a:off x="7436351" y="4642288"/>
            <a:ext cx="413896" cy="646331"/>
          </a:xfrm>
          <a:prstGeom prst="rect">
            <a:avLst/>
          </a:prstGeom>
          <a:noFill/>
        </p:spPr>
        <p:txBody>
          <a:bodyPr wrap="none" rtlCol="0">
            <a:spAutoFit/>
          </a:bodyPr>
          <a:lstStyle/>
          <a:p>
            <a:r>
              <a:rPr lang="en-US" sz="3600" dirty="0"/>
              <a:t>=</a:t>
            </a:r>
          </a:p>
        </p:txBody>
      </p:sp>
      <p:sp>
        <p:nvSpPr>
          <p:cNvPr id="37" name="Oval 36">
            <a:extLst>
              <a:ext uri="{FF2B5EF4-FFF2-40B4-BE49-F238E27FC236}">
                <a16:creationId xmlns:a16="http://schemas.microsoft.com/office/drawing/2014/main" id="{6FD94056-B7E6-F442-BA7C-88EC476D3998}"/>
              </a:ext>
            </a:extLst>
          </p:cNvPr>
          <p:cNvSpPr/>
          <p:nvPr/>
        </p:nvSpPr>
        <p:spPr>
          <a:xfrm>
            <a:off x="7956426" y="4849728"/>
            <a:ext cx="297712" cy="329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BF8FA6F-AC77-9D45-866C-EA73CD53E07A}"/>
              </a:ext>
            </a:extLst>
          </p:cNvPr>
          <p:cNvSpPr txBox="1"/>
          <p:nvPr/>
        </p:nvSpPr>
        <p:spPr>
          <a:xfrm>
            <a:off x="8360317" y="4633077"/>
            <a:ext cx="2201180" cy="707886"/>
          </a:xfrm>
          <a:prstGeom prst="rect">
            <a:avLst/>
          </a:prstGeom>
          <a:noFill/>
        </p:spPr>
        <p:txBody>
          <a:bodyPr wrap="none" rtlCol="0">
            <a:spAutoFit/>
          </a:bodyPr>
          <a:lstStyle/>
          <a:p>
            <a:r>
              <a:rPr lang="en-US" sz="4000" dirty="0"/>
              <a:t>+ ”noise” </a:t>
            </a:r>
          </a:p>
        </p:txBody>
      </p:sp>
      <p:sp>
        <p:nvSpPr>
          <p:cNvPr id="8" name="Rectangle 7">
            <a:extLst>
              <a:ext uri="{FF2B5EF4-FFF2-40B4-BE49-F238E27FC236}">
                <a16:creationId xmlns:a16="http://schemas.microsoft.com/office/drawing/2014/main" id="{FFF872CE-F65D-3844-849A-BC8F7C35EFF5}"/>
              </a:ext>
            </a:extLst>
          </p:cNvPr>
          <p:cNvSpPr/>
          <p:nvPr/>
        </p:nvSpPr>
        <p:spPr>
          <a:xfrm>
            <a:off x="6655981" y="4344261"/>
            <a:ext cx="3905516" cy="1205934"/>
          </a:xfrm>
          <a:prstGeom prst="rect">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8">
            <a:extLst>
              <a:ext uri="{FF2B5EF4-FFF2-40B4-BE49-F238E27FC236}">
                <a16:creationId xmlns:a16="http://schemas.microsoft.com/office/drawing/2014/main" id="{08B98838-B8E5-8ECB-E567-E4D98266B9E0}"/>
              </a:ext>
            </a:extLst>
          </p:cNvPr>
          <p:cNvSpPr>
            <a:spLocks noGrp="1"/>
          </p:cNvSpPr>
          <p:nvPr>
            <p:ph type="ftr" sz="quarter" idx="11"/>
          </p:nvPr>
        </p:nvSpPr>
        <p:spPr/>
        <p:txBody>
          <a:bodyPr/>
          <a:lstStyle/>
          <a:p>
            <a:r>
              <a:rPr lang="en-GB"/>
              <a:t>DI Dr.techn. Alexander Jung</a:t>
            </a:r>
            <a:endParaRPr lang="en-GB" dirty="0"/>
          </a:p>
        </p:txBody>
      </p:sp>
    </p:spTree>
    <p:extLst>
      <p:ext uri="{BB962C8B-B14F-4D97-AF65-F5344CB8AC3E}">
        <p14:creationId xmlns:p14="http://schemas.microsoft.com/office/powerpoint/2010/main" val="5240080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A7033-5B8A-5445-ABF5-4AC314915908}"/>
              </a:ext>
            </a:extLst>
          </p:cNvPr>
          <p:cNvSpPr>
            <a:spLocks noGrp="1"/>
          </p:cNvSpPr>
          <p:nvPr>
            <p:ph type="title"/>
          </p:nvPr>
        </p:nvSpPr>
        <p:spPr>
          <a:xfrm>
            <a:off x="404958" y="149655"/>
            <a:ext cx="10546545" cy="1172256"/>
          </a:xfrm>
        </p:spPr>
        <p:txBody>
          <a:bodyPr>
            <a:normAutofit/>
          </a:bodyPr>
          <a:lstStyle/>
          <a:p>
            <a:r>
              <a:rPr lang="en-US" sz="6000" b="1" dirty="0"/>
              <a:t>Regularization =Implicit Data Aug.</a:t>
            </a:r>
          </a:p>
        </p:txBody>
      </p:sp>
      <p:sp>
        <p:nvSpPr>
          <p:cNvPr id="16" name="Oval 15">
            <a:extLst>
              <a:ext uri="{FF2B5EF4-FFF2-40B4-BE49-F238E27FC236}">
                <a16:creationId xmlns:a16="http://schemas.microsoft.com/office/drawing/2014/main" id="{8963DA07-1658-AE4C-B0D3-BE08B4F549BC}"/>
              </a:ext>
            </a:extLst>
          </p:cNvPr>
          <p:cNvSpPr/>
          <p:nvPr/>
        </p:nvSpPr>
        <p:spPr>
          <a:xfrm>
            <a:off x="2860866" y="4466740"/>
            <a:ext cx="297712" cy="329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E766AD2-24B1-E646-ADC8-578BD09D6631}"/>
              </a:ext>
            </a:extLst>
          </p:cNvPr>
          <p:cNvSpPr/>
          <p:nvPr/>
        </p:nvSpPr>
        <p:spPr>
          <a:xfrm>
            <a:off x="4383358" y="2151116"/>
            <a:ext cx="297712" cy="329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8608904-6A29-5B49-A0A9-03D8AF657411}"/>
              </a:ext>
            </a:extLst>
          </p:cNvPr>
          <p:cNvSpPr/>
          <p:nvPr/>
        </p:nvSpPr>
        <p:spPr>
          <a:xfrm>
            <a:off x="5473631" y="3653371"/>
            <a:ext cx="297712" cy="329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AAFAF9E-662A-734E-B7BA-4DB344EEEB65}"/>
              </a:ext>
            </a:extLst>
          </p:cNvPr>
          <p:cNvSpPr txBox="1"/>
          <p:nvPr/>
        </p:nvSpPr>
        <p:spPr>
          <a:xfrm>
            <a:off x="9820020" y="5772955"/>
            <a:ext cx="2031133" cy="707886"/>
          </a:xfrm>
          <a:prstGeom prst="rect">
            <a:avLst/>
          </a:prstGeom>
          <a:noFill/>
        </p:spPr>
        <p:txBody>
          <a:bodyPr wrap="none" rtlCol="0">
            <a:spAutoFit/>
          </a:bodyPr>
          <a:lstStyle/>
          <a:p>
            <a:r>
              <a:rPr lang="de-AT" sz="4000" dirty="0"/>
              <a:t>feature x</a:t>
            </a:r>
            <a:endParaRPr lang="en-US" sz="4000" dirty="0"/>
          </a:p>
        </p:txBody>
      </p:sp>
      <p:cxnSp>
        <p:nvCxnSpPr>
          <p:cNvPr id="26" name="Straight Arrow Connector 25">
            <a:extLst>
              <a:ext uri="{FF2B5EF4-FFF2-40B4-BE49-F238E27FC236}">
                <a16:creationId xmlns:a16="http://schemas.microsoft.com/office/drawing/2014/main" id="{A06D7F81-B1E5-074C-9A3C-3DE471A9CCD5}"/>
              </a:ext>
            </a:extLst>
          </p:cNvPr>
          <p:cNvCxnSpPr/>
          <p:nvPr/>
        </p:nvCxnSpPr>
        <p:spPr>
          <a:xfrm>
            <a:off x="848468" y="6415212"/>
            <a:ext cx="9548037"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4420D5D-F634-504B-ACB9-83B92C5B31CB}"/>
              </a:ext>
            </a:extLst>
          </p:cNvPr>
          <p:cNvCxnSpPr>
            <a:cxnSpLocks/>
          </p:cNvCxnSpPr>
          <p:nvPr/>
        </p:nvCxnSpPr>
        <p:spPr>
          <a:xfrm flipV="1">
            <a:off x="1701209" y="2052195"/>
            <a:ext cx="0" cy="458413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9256298-C97A-A844-8A35-98B9B28C73A9}"/>
              </a:ext>
            </a:extLst>
          </p:cNvPr>
          <p:cNvSpPr txBox="1"/>
          <p:nvPr/>
        </p:nvSpPr>
        <p:spPr>
          <a:xfrm>
            <a:off x="892005" y="1465094"/>
            <a:ext cx="1535998" cy="707886"/>
          </a:xfrm>
          <a:prstGeom prst="rect">
            <a:avLst/>
          </a:prstGeom>
          <a:noFill/>
        </p:spPr>
        <p:txBody>
          <a:bodyPr wrap="none" rtlCol="0">
            <a:spAutoFit/>
          </a:bodyPr>
          <a:lstStyle/>
          <a:p>
            <a:r>
              <a:rPr lang="en-US" sz="4000" dirty="0"/>
              <a:t>label y</a:t>
            </a:r>
          </a:p>
        </p:txBody>
      </p:sp>
      <p:sp>
        <p:nvSpPr>
          <p:cNvPr id="29" name="Oval 28">
            <a:extLst>
              <a:ext uri="{FF2B5EF4-FFF2-40B4-BE49-F238E27FC236}">
                <a16:creationId xmlns:a16="http://schemas.microsoft.com/office/drawing/2014/main" id="{A41A3686-EA3D-6246-8C2F-0960D288C510}"/>
              </a:ext>
            </a:extLst>
          </p:cNvPr>
          <p:cNvSpPr/>
          <p:nvPr/>
        </p:nvSpPr>
        <p:spPr>
          <a:xfrm>
            <a:off x="5771343" y="3613869"/>
            <a:ext cx="297712" cy="329625"/>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F0D184B-2082-EA4D-B7E5-198DD006479E}"/>
              </a:ext>
            </a:extLst>
          </p:cNvPr>
          <p:cNvSpPr/>
          <p:nvPr/>
        </p:nvSpPr>
        <p:spPr>
          <a:xfrm>
            <a:off x="4098973" y="2151115"/>
            <a:ext cx="297712" cy="329625"/>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B9E0726-FDE3-3045-A551-C5A9E2EAD201}"/>
              </a:ext>
            </a:extLst>
          </p:cNvPr>
          <p:cNvSpPr/>
          <p:nvPr/>
        </p:nvSpPr>
        <p:spPr>
          <a:xfrm>
            <a:off x="4701849" y="2151115"/>
            <a:ext cx="297712" cy="329625"/>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A5AA782-BD65-6D49-884E-792A792CFE91}"/>
              </a:ext>
            </a:extLst>
          </p:cNvPr>
          <p:cNvSpPr/>
          <p:nvPr/>
        </p:nvSpPr>
        <p:spPr>
          <a:xfrm>
            <a:off x="5145368" y="3645121"/>
            <a:ext cx="297712" cy="329625"/>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EC67674-76F7-2E4E-A9FB-E7435235174B}"/>
              </a:ext>
            </a:extLst>
          </p:cNvPr>
          <p:cNvSpPr/>
          <p:nvPr/>
        </p:nvSpPr>
        <p:spPr>
          <a:xfrm>
            <a:off x="3166528" y="4477476"/>
            <a:ext cx="297712" cy="329625"/>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D6CE3039-E501-9541-BFE2-59B672FDE51A}"/>
              </a:ext>
            </a:extLst>
          </p:cNvPr>
          <p:cNvSpPr/>
          <p:nvPr/>
        </p:nvSpPr>
        <p:spPr>
          <a:xfrm>
            <a:off x="2506204" y="4466739"/>
            <a:ext cx="297712" cy="329625"/>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EAE02E07-4F8F-844E-9B60-E247167BD5DD}"/>
              </a:ext>
            </a:extLst>
          </p:cNvPr>
          <p:cNvSpPr/>
          <p:nvPr/>
        </p:nvSpPr>
        <p:spPr>
          <a:xfrm>
            <a:off x="8226055" y="1571701"/>
            <a:ext cx="297712" cy="329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C65B13F-4888-2B4E-B190-EF045C5836EB}"/>
              </a:ext>
            </a:extLst>
          </p:cNvPr>
          <p:cNvSpPr txBox="1"/>
          <p:nvPr/>
        </p:nvSpPr>
        <p:spPr>
          <a:xfrm>
            <a:off x="8523767" y="1318628"/>
            <a:ext cx="3206968" cy="707886"/>
          </a:xfrm>
          <a:prstGeom prst="rect">
            <a:avLst/>
          </a:prstGeom>
          <a:noFill/>
        </p:spPr>
        <p:txBody>
          <a:bodyPr wrap="none" rtlCol="0">
            <a:spAutoFit/>
          </a:bodyPr>
          <a:lstStyle/>
          <a:p>
            <a:r>
              <a:rPr lang="en-US" sz="4000" dirty="0"/>
              <a:t>raw datapoint </a:t>
            </a:r>
          </a:p>
        </p:txBody>
      </p:sp>
      <p:sp>
        <p:nvSpPr>
          <p:cNvPr id="38" name="Oval 37">
            <a:extLst>
              <a:ext uri="{FF2B5EF4-FFF2-40B4-BE49-F238E27FC236}">
                <a16:creationId xmlns:a16="http://schemas.microsoft.com/office/drawing/2014/main" id="{F435E079-8B12-384F-8908-B61E4F6B802C}"/>
              </a:ext>
            </a:extLst>
          </p:cNvPr>
          <p:cNvSpPr/>
          <p:nvPr/>
        </p:nvSpPr>
        <p:spPr>
          <a:xfrm>
            <a:off x="8226055" y="2151116"/>
            <a:ext cx="297712" cy="329625"/>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9A1398DC-9A72-6842-BE53-0E8DD296A6E8}"/>
              </a:ext>
            </a:extLst>
          </p:cNvPr>
          <p:cNvSpPr txBox="1"/>
          <p:nvPr/>
        </p:nvSpPr>
        <p:spPr>
          <a:xfrm>
            <a:off x="8657085" y="2071112"/>
            <a:ext cx="2847254" cy="1323439"/>
          </a:xfrm>
          <a:prstGeom prst="rect">
            <a:avLst/>
          </a:prstGeom>
          <a:noFill/>
        </p:spPr>
        <p:txBody>
          <a:bodyPr wrap="none" rtlCol="0">
            <a:spAutoFit/>
          </a:bodyPr>
          <a:lstStyle/>
          <a:p>
            <a:r>
              <a:rPr lang="en-US" sz="4000" dirty="0"/>
              <a:t>“perturbed” </a:t>
            </a:r>
          </a:p>
          <a:p>
            <a:r>
              <a:rPr lang="en-US" sz="4000" dirty="0"/>
              <a:t>datapoint</a:t>
            </a:r>
          </a:p>
        </p:txBody>
      </p:sp>
      <p:cxnSp>
        <p:nvCxnSpPr>
          <p:cNvPr id="41" name="Straight Connector 40">
            <a:extLst>
              <a:ext uri="{FF2B5EF4-FFF2-40B4-BE49-F238E27FC236}">
                <a16:creationId xmlns:a16="http://schemas.microsoft.com/office/drawing/2014/main" id="{8F688513-E38C-134C-A161-EAA066A45F2A}"/>
              </a:ext>
            </a:extLst>
          </p:cNvPr>
          <p:cNvCxnSpPr>
            <a:cxnSpLocks/>
          </p:cNvCxnSpPr>
          <p:nvPr/>
        </p:nvCxnSpPr>
        <p:spPr>
          <a:xfrm flipV="1">
            <a:off x="687661" y="2467435"/>
            <a:ext cx="6413668" cy="1886421"/>
          </a:xfrm>
          <a:prstGeom prst="line">
            <a:avLst/>
          </a:prstGeom>
          <a:ln w="476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1872CA8-EBC3-094B-A9A7-E164D7B4C349}"/>
              </a:ext>
            </a:extLst>
          </p:cNvPr>
          <p:cNvCxnSpPr>
            <a:cxnSpLocks/>
            <a:stCxn id="17" idx="4"/>
          </p:cNvCxnSpPr>
          <p:nvPr/>
        </p:nvCxnSpPr>
        <p:spPr>
          <a:xfrm>
            <a:off x="4532214" y="2480741"/>
            <a:ext cx="0" cy="756558"/>
          </a:xfrm>
          <a:prstGeom prst="line">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F6F26CC-C4C7-5641-8E2B-CF45D27647B9}"/>
              </a:ext>
            </a:extLst>
          </p:cNvPr>
          <p:cNvCxnSpPr>
            <a:cxnSpLocks/>
          </p:cNvCxnSpPr>
          <p:nvPr/>
        </p:nvCxnSpPr>
        <p:spPr>
          <a:xfrm>
            <a:off x="5622931" y="2888563"/>
            <a:ext cx="0" cy="756558"/>
          </a:xfrm>
          <a:prstGeom prst="line">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4E2010A-B028-4E4A-AD46-4FFC73563605}"/>
              </a:ext>
            </a:extLst>
          </p:cNvPr>
          <p:cNvCxnSpPr>
            <a:cxnSpLocks/>
          </p:cNvCxnSpPr>
          <p:nvPr/>
        </p:nvCxnSpPr>
        <p:spPr>
          <a:xfrm>
            <a:off x="5929564" y="2857311"/>
            <a:ext cx="0" cy="756558"/>
          </a:xfrm>
          <a:prstGeom prst="line">
            <a:avLst/>
          </a:prstGeom>
          <a:ln w="38100">
            <a:solidFill>
              <a:schemeClr val="accent2">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788BA74-571F-E34F-BB47-4CDC3E0C38DA}"/>
              </a:ext>
            </a:extLst>
          </p:cNvPr>
          <p:cNvCxnSpPr>
            <a:cxnSpLocks/>
          </p:cNvCxnSpPr>
          <p:nvPr/>
        </p:nvCxnSpPr>
        <p:spPr>
          <a:xfrm>
            <a:off x="5251835" y="3022123"/>
            <a:ext cx="0" cy="756558"/>
          </a:xfrm>
          <a:prstGeom prst="line">
            <a:avLst/>
          </a:prstGeom>
          <a:ln w="38100">
            <a:solidFill>
              <a:schemeClr val="accent2">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56E8223-F713-224F-BF47-2A6117545A46}"/>
              </a:ext>
            </a:extLst>
          </p:cNvPr>
          <p:cNvCxnSpPr>
            <a:cxnSpLocks/>
          </p:cNvCxnSpPr>
          <p:nvPr/>
        </p:nvCxnSpPr>
        <p:spPr>
          <a:xfrm>
            <a:off x="4850705" y="2354552"/>
            <a:ext cx="0" cy="756558"/>
          </a:xfrm>
          <a:prstGeom prst="line">
            <a:avLst/>
          </a:prstGeom>
          <a:ln w="38100">
            <a:solidFill>
              <a:schemeClr val="accent2">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EB4AAF9A-005B-B04F-A956-09082E2185DB}"/>
                  </a:ext>
                </a:extLst>
              </p:cNvPr>
              <p:cNvSpPr txBox="1"/>
              <p:nvPr/>
            </p:nvSpPr>
            <p:spPr>
              <a:xfrm>
                <a:off x="4309372" y="4174551"/>
                <a:ext cx="6317531" cy="16046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3600" i="1" smtClean="0">
                              <a:solidFill>
                                <a:schemeClr val="accent1">
                                  <a:lumMod val="75000"/>
                                </a:schemeClr>
                              </a:solidFill>
                              <a:latin typeface="Cambria Math" panose="02040503050406030204" pitchFamily="18" charset="0"/>
                            </a:rPr>
                          </m:ctrlPr>
                        </m:fPr>
                        <m:num>
                          <m:r>
                            <a:rPr lang="de-AT" sz="3600" b="0" i="1" smtClean="0">
                              <a:solidFill>
                                <a:schemeClr val="accent1">
                                  <a:lumMod val="75000"/>
                                </a:schemeClr>
                              </a:solidFill>
                              <a:latin typeface="Cambria Math" panose="02040503050406030204" pitchFamily="18" charset="0"/>
                            </a:rPr>
                            <m:t>1</m:t>
                          </m:r>
                        </m:num>
                        <m:den>
                          <m:r>
                            <a:rPr lang="de-AT" sz="3600" b="0" i="1" smtClean="0">
                              <a:solidFill>
                                <a:schemeClr val="accent1">
                                  <a:lumMod val="75000"/>
                                </a:schemeClr>
                              </a:solidFill>
                              <a:latin typeface="Cambria Math" panose="02040503050406030204" pitchFamily="18" charset="0"/>
                            </a:rPr>
                            <m:t>𝑚</m:t>
                          </m:r>
                        </m:den>
                      </m:f>
                      <m:nary>
                        <m:naryPr>
                          <m:chr m:val="∑"/>
                          <m:ctrlPr>
                            <a:rPr lang="en-US" sz="3600" i="1" smtClean="0">
                              <a:solidFill>
                                <a:schemeClr val="accent1">
                                  <a:lumMod val="75000"/>
                                </a:schemeClr>
                              </a:solidFill>
                              <a:latin typeface="Cambria Math" panose="02040503050406030204" pitchFamily="18" charset="0"/>
                            </a:rPr>
                          </m:ctrlPr>
                        </m:naryPr>
                        <m:sub>
                          <m:r>
                            <m:rPr>
                              <m:brk m:alnAt="23"/>
                            </m:rPr>
                            <a:rPr lang="de-AT" sz="3600" b="0" i="1" smtClean="0">
                              <a:solidFill>
                                <a:schemeClr val="accent1">
                                  <a:lumMod val="75000"/>
                                </a:schemeClr>
                              </a:solidFill>
                              <a:latin typeface="Cambria Math" panose="02040503050406030204" pitchFamily="18" charset="0"/>
                            </a:rPr>
                            <m:t>𝑖</m:t>
                          </m:r>
                          <m:r>
                            <a:rPr lang="de-AT" sz="3600" b="0" i="1" smtClean="0">
                              <a:solidFill>
                                <a:schemeClr val="accent1">
                                  <a:lumMod val="75000"/>
                                </a:schemeClr>
                              </a:solidFill>
                              <a:latin typeface="Cambria Math" panose="02040503050406030204" pitchFamily="18" charset="0"/>
                            </a:rPr>
                            <m:t>=1</m:t>
                          </m:r>
                        </m:sub>
                        <m:sup>
                          <m:r>
                            <a:rPr lang="de-AT" sz="3600" b="0" i="1" smtClean="0">
                              <a:solidFill>
                                <a:schemeClr val="accent1">
                                  <a:lumMod val="75000"/>
                                </a:schemeClr>
                              </a:solidFill>
                              <a:latin typeface="Cambria Math" panose="02040503050406030204" pitchFamily="18" charset="0"/>
                            </a:rPr>
                            <m:t>𝑚</m:t>
                          </m:r>
                        </m:sup>
                        <m:e>
                          <m:r>
                            <a:rPr lang="de-DE" sz="3600" b="0" i="1" smtClean="0">
                              <a:solidFill>
                                <a:schemeClr val="accent1">
                                  <a:lumMod val="75000"/>
                                </a:schemeClr>
                              </a:solidFill>
                              <a:latin typeface="Cambria Math" panose="02040503050406030204" pitchFamily="18" charset="0"/>
                            </a:rPr>
                            <m:t>𝐿</m:t>
                          </m:r>
                          <m:d>
                            <m:dPr>
                              <m:ctrlPr>
                                <a:rPr lang="en-US" sz="3600" i="1" smtClean="0">
                                  <a:solidFill>
                                    <a:schemeClr val="accent1">
                                      <a:lumMod val="75000"/>
                                    </a:schemeClr>
                                  </a:solidFill>
                                  <a:latin typeface="Cambria Math" panose="02040503050406030204" pitchFamily="18" charset="0"/>
                                  <a:ea typeface="Cambria Math" panose="02040503050406030204" pitchFamily="18" charset="0"/>
                                </a:rPr>
                              </m:ctrlPr>
                            </m:dPr>
                            <m:e>
                              <m:r>
                                <a:rPr lang="de-AT" sz="3600" b="0" i="1" smtClean="0">
                                  <a:solidFill>
                                    <a:schemeClr val="accent1">
                                      <a:lumMod val="75000"/>
                                    </a:schemeClr>
                                  </a:solidFill>
                                  <a:latin typeface="Cambria Math" panose="02040503050406030204" pitchFamily="18" charset="0"/>
                                  <a:ea typeface="Cambria Math" panose="02040503050406030204" pitchFamily="18" charset="0"/>
                                </a:rPr>
                                <m:t>(</m:t>
                              </m:r>
                              <m:sSup>
                                <m:sSupPr>
                                  <m:ctrlPr>
                                    <a:rPr lang="en-US" sz="3600" i="1" smtClean="0">
                                      <a:solidFill>
                                        <a:schemeClr val="accent1">
                                          <a:lumMod val="75000"/>
                                        </a:schemeClr>
                                      </a:solidFill>
                                      <a:latin typeface="Cambria Math" panose="02040503050406030204" pitchFamily="18" charset="0"/>
                                      <a:ea typeface="Cambria Math" panose="02040503050406030204" pitchFamily="18" charset="0"/>
                                    </a:rPr>
                                  </m:ctrlPr>
                                </m:sSupPr>
                                <m:e>
                                  <m:r>
                                    <a:rPr lang="de-AT" sz="3600" b="0" i="1" smtClean="0">
                                      <a:solidFill>
                                        <a:schemeClr val="accent1">
                                          <a:lumMod val="75000"/>
                                        </a:schemeClr>
                                      </a:solidFill>
                                      <a:latin typeface="Cambria Math" panose="02040503050406030204" pitchFamily="18" charset="0"/>
                                      <a:ea typeface="Cambria Math" panose="02040503050406030204" pitchFamily="18" charset="0"/>
                                    </a:rPr>
                                    <m:t>𝑥</m:t>
                                  </m:r>
                                </m:e>
                                <m:sup>
                                  <m:d>
                                    <m:dPr>
                                      <m:ctrlPr>
                                        <a:rPr lang="de-AT" sz="3600" b="0" i="1" smtClean="0">
                                          <a:solidFill>
                                            <a:schemeClr val="accent1">
                                              <a:lumMod val="75000"/>
                                            </a:schemeClr>
                                          </a:solidFill>
                                          <a:latin typeface="Cambria Math" panose="02040503050406030204" pitchFamily="18" charset="0"/>
                                          <a:ea typeface="Cambria Math" panose="02040503050406030204" pitchFamily="18" charset="0"/>
                                        </a:rPr>
                                      </m:ctrlPr>
                                    </m:dPr>
                                    <m:e>
                                      <m:r>
                                        <a:rPr lang="de-AT" sz="3600" b="0" i="1" smtClean="0">
                                          <a:solidFill>
                                            <a:schemeClr val="accent1">
                                              <a:lumMod val="75000"/>
                                            </a:schemeClr>
                                          </a:solidFill>
                                          <a:latin typeface="Cambria Math" panose="02040503050406030204" pitchFamily="18" charset="0"/>
                                          <a:ea typeface="Cambria Math" panose="02040503050406030204" pitchFamily="18" charset="0"/>
                                        </a:rPr>
                                        <m:t>𝑖</m:t>
                                      </m:r>
                                    </m:e>
                                  </m:d>
                                </m:sup>
                              </m:sSup>
                              <m:r>
                                <a:rPr lang="de-AT" sz="3600" b="0" i="1" smtClean="0">
                                  <a:solidFill>
                                    <a:schemeClr val="accent1">
                                      <a:lumMod val="75000"/>
                                    </a:schemeClr>
                                  </a:solidFill>
                                  <a:latin typeface="Cambria Math" panose="02040503050406030204" pitchFamily="18" charset="0"/>
                                  <a:ea typeface="Cambria Math" panose="02040503050406030204" pitchFamily="18" charset="0"/>
                                </a:rPr>
                                <m:t>,</m:t>
                              </m:r>
                              <m:sSup>
                                <m:sSupPr>
                                  <m:ctrlPr>
                                    <a:rPr lang="de-AT" sz="3600" b="0" i="1" smtClean="0">
                                      <a:solidFill>
                                        <a:schemeClr val="accent1">
                                          <a:lumMod val="75000"/>
                                        </a:schemeClr>
                                      </a:solidFill>
                                      <a:latin typeface="Cambria Math" panose="02040503050406030204" pitchFamily="18" charset="0"/>
                                      <a:ea typeface="Cambria Math" panose="02040503050406030204" pitchFamily="18" charset="0"/>
                                    </a:rPr>
                                  </m:ctrlPr>
                                </m:sSupPr>
                                <m:e>
                                  <m:r>
                                    <a:rPr lang="de-AT" sz="3600" b="0" i="1" smtClean="0">
                                      <a:solidFill>
                                        <a:schemeClr val="accent1">
                                          <a:lumMod val="75000"/>
                                        </a:schemeClr>
                                      </a:solidFill>
                                      <a:latin typeface="Cambria Math" panose="02040503050406030204" pitchFamily="18" charset="0"/>
                                      <a:ea typeface="Cambria Math" panose="02040503050406030204" pitchFamily="18" charset="0"/>
                                    </a:rPr>
                                    <m:t>𝑦</m:t>
                                  </m:r>
                                </m:e>
                                <m:sup>
                                  <m:d>
                                    <m:dPr>
                                      <m:ctrlPr>
                                        <a:rPr lang="de-AT" sz="3600" b="0" i="1" smtClean="0">
                                          <a:solidFill>
                                            <a:schemeClr val="accent1">
                                              <a:lumMod val="75000"/>
                                            </a:schemeClr>
                                          </a:solidFill>
                                          <a:latin typeface="Cambria Math" panose="02040503050406030204" pitchFamily="18" charset="0"/>
                                          <a:ea typeface="Cambria Math" panose="02040503050406030204" pitchFamily="18" charset="0"/>
                                        </a:rPr>
                                      </m:ctrlPr>
                                    </m:dPr>
                                    <m:e>
                                      <m:r>
                                        <a:rPr lang="de-AT" sz="3600" b="0" i="1" smtClean="0">
                                          <a:solidFill>
                                            <a:schemeClr val="accent1">
                                              <a:lumMod val="75000"/>
                                            </a:schemeClr>
                                          </a:solidFill>
                                          <a:latin typeface="Cambria Math" panose="02040503050406030204" pitchFamily="18" charset="0"/>
                                          <a:ea typeface="Cambria Math" panose="02040503050406030204" pitchFamily="18" charset="0"/>
                                        </a:rPr>
                                        <m:t>𝑖</m:t>
                                      </m:r>
                                    </m:e>
                                  </m:d>
                                </m:sup>
                              </m:sSup>
                              <m:r>
                                <a:rPr lang="de-AT" sz="3600" b="0" i="1" smtClean="0">
                                  <a:solidFill>
                                    <a:schemeClr val="accent1">
                                      <a:lumMod val="75000"/>
                                    </a:schemeClr>
                                  </a:solidFill>
                                  <a:latin typeface="Cambria Math" panose="02040503050406030204" pitchFamily="18" charset="0"/>
                                  <a:ea typeface="Cambria Math" panose="02040503050406030204" pitchFamily="18" charset="0"/>
                                </a:rPr>
                                <m:t>),</m:t>
                              </m:r>
                              <m:r>
                                <a:rPr lang="de-AT" sz="3600" b="0" i="1" smtClean="0">
                                  <a:solidFill>
                                    <a:schemeClr val="accent1">
                                      <a:lumMod val="75000"/>
                                    </a:schemeClr>
                                  </a:solidFill>
                                  <a:latin typeface="Cambria Math" panose="02040503050406030204" pitchFamily="18" charset="0"/>
                                  <a:ea typeface="Cambria Math" panose="02040503050406030204" pitchFamily="18" charset="0"/>
                                </a:rPr>
                                <m:t>h</m:t>
                              </m:r>
                            </m:e>
                          </m:d>
                        </m:e>
                      </m:nary>
                      <m:r>
                        <a:rPr lang="de-AT" sz="3600" b="0" i="0" smtClean="0">
                          <a:latin typeface="Cambria Math" panose="02040503050406030204" pitchFamily="18" charset="0"/>
                        </a:rPr>
                        <m:t>+</m:t>
                      </m:r>
                      <m:r>
                        <m:rPr>
                          <m:sty m:val="p"/>
                        </m:rPr>
                        <a:rPr lang="el-GR" sz="3600" b="0" i="1" smtClean="0">
                          <a:solidFill>
                            <a:schemeClr val="accent2">
                              <a:lumMod val="75000"/>
                            </a:schemeClr>
                          </a:solidFill>
                          <a:latin typeface="Cambria Math" panose="02040503050406030204" pitchFamily="18" charset="0"/>
                          <a:ea typeface="Cambria Math" panose="02040503050406030204" pitchFamily="18" charset="0"/>
                        </a:rPr>
                        <m:t>λ</m:t>
                      </m:r>
                      <m:r>
                        <a:rPr lang="el-GR" sz="3600" b="0" i="1" smtClean="0">
                          <a:solidFill>
                            <a:schemeClr val="accent2">
                              <a:lumMod val="75000"/>
                            </a:schemeClr>
                          </a:solidFill>
                          <a:latin typeface="Cambria Math" panose="02040503050406030204" pitchFamily="18" charset="0"/>
                          <a:ea typeface="Cambria Math" panose="02040503050406030204" pitchFamily="18" charset="0"/>
                        </a:rPr>
                        <m:t>ℛ</m:t>
                      </m:r>
                      <m:r>
                        <a:rPr lang="de-AT" sz="3600" b="0" i="1" smtClean="0">
                          <a:solidFill>
                            <a:schemeClr val="accent2">
                              <a:lumMod val="75000"/>
                            </a:schemeClr>
                          </a:solidFill>
                          <a:latin typeface="Cambria Math" panose="02040503050406030204" pitchFamily="18" charset="0"/>
                          <a:ea typeface="Cambria Math" panose="02040503050406030204" pitchFamily="18" charset="0"/>
                        </a:rPr>
                        <m:t>(</m:t>
                      </m:r>
                      <m:r>
                        <a:rPr lang="de-AT" sz="3600" b="0" i="1" smtClean="0">
                          <a:solidFill>
                            <a:schemeClr val="accent2">
                              <a:lumMod val="75000"/>
                            </a:schemeClr>
                          </a:solidFill>
                          <a:latin typeface="Cambria Math" panose="02040503050406030204" pitchFamily="18" charset="0"/>
                          <a:ea typeface="Cambria Math" panose="02040503050406030204" pitchFamily="18" charset="0"/>
                        </a:rPr>
                        <m:t>h</m:t>
                      </m:r>
                      <m:r>
                        <a:rPr lang="de-AT" sz="3600" b="0" i="1" smtClean="0">
                          <a:solidFill>
                            <a:schemeClr val="accent2">
                              <a:lumMod val="75000"/>
                            </a:schemeClr>
                          </a:solidFill>
                          <a:latin typeface="Cambria Math" panose="02040503050406030204" pitchFamily="18" charset="0"/>
                          <a:ea typeface="Cambria Math" panose="02040503050406030204" pitchFamily="18" charset="0"/>
                        </a:rPr>
                        <m:t>)</m:t>
                      </m:r>
                    </m:oMath>
                  </m:oMathPara>
                </a14:m>
                <a:endParaRPr lang="en-US" sz="3600" dirty="0"/>
              </a:p>
            </p:txBody>
          </p:sp>
        </mc:Choice>
        <mc:Fallback xmlns="">
          <p:sp>
            <p:nvSpPr>
              <p:cNvPr id="53" name="TextBox 52">
                <a:extLst>
                  <a:ext uri="{FF2B5EF4-FFF2-40B4-BE49-F238E27FC236}">
                    <a16:creationId xmlns:a16="http://schemas.microsoft.com/office/drawing/2014/main" id="{EB4AAF9A-005B-B04F-A956-09082E2185DB}"/>
                  </a:ext>
                </a:extLst>
              </p:cNvPr>
              <p:cNvSpPr txBox="1">
                <a:spLocks noRot="1" noChangeAspect="1" noMove="1" noResize="1" noEditPoints="1" noAdjustHandles="1" noChangeArrowheads="1" noChangeShapeType="1" noTextEdit="1"/>
              </p:cNvSpPr>
              <p:nvPr/>
            </p:nvSpPr>
            <p:spPr>
              <a:xfrm>
                <a:off x="4309372" y="4174551"/>
                <a:ext cx="6317531" cy="1604606"/>
              </a:xfrm>
              <a:prstGeom prst="rect">
                <a:avLst/>
              </a:prstGeom>
              <a:blipFill>
                <a:blip r:embed="rId3"/>
                <a:stretch>
                  <a:fillRect l="-17470" t="-110156" r="-602" b="-167969"/>
                </a:stretch>
              </a:blipFill>
            </p:spPr>
            <p:txBody>
              <a:bodyPr/>
              <a:lstStyle/>
              <a:p>
                <a:r>
                  <a:rPr lang="en-GB">
                    <a:noFill/>
                  </a:rPr>
                  <a:t> </a:t>
                </a:r>
              </a:p>
            </p:txBody>
          </p:sp>
        </mc:Fallback>
      </mc:AlternateContent>
      <p:sp>
        <p:nvSpPr>
          <p:cNvPr id="56" name="TextBox 55">
            <a:extLst>
              <a:ext uri="{FF2B5EF4-FFF2-40B4-BE49-F238E27FC236}">
                <a16:creationId xmlns:a16="http://schemas.microsoft.com/office/drawing/2014/main" id="{BA18C474-46E5-B143-8B5B-B7562481827F}"/>
              </a:ext>
            </a:extLst>
          </p:cNvPr>
          <p:cNvSpPr txBox="1"/>
          <p:nvPr/>
        </p:nvSpPr>
        <p:spPr>
          <a:xfrm>
            <a:off x="6777078" y="1922003"/>
            <a:ext cx="987771" cy="707886"/>
          </a:xfrm>
          <a:prstGeom prst="rect">
            <a:avLst/>
          </a:prstGeom>
          <a:noFill/>
        </p:spPr>
        <p:txBody>
          <a:bodyPr wrap="none" rtlCol="0">
            <a:spAutoFit/>
          </a:bodyPr>
          <a:lstStyle/>
          <a:p>
            <a:r>
              <a:rPr lang="en-US" sz="4000" dirty="0"/>
              <a:t>h(x)</a:t>
            </a:r>
          </a:p>
        </p:txBody>
      </p:sp>
      <p:cxnSp>
        <p:nvCxnSpPr>
          <p:cNvPr id="57" name="Straight Connector 56">
            <a:extLst>
              <a:ext uri="{FF2B5EF4-FFF2-40B4-BE49-F238E27FC236}">
                <a16:creationId xmlns:a16="http://schemas.microsoft.com/office/drawing/2014/main" id="{D725A2E6-3362-4B4D-AC11-CBD01D90A49B}"/>
              </a:ext>
            </a:extLst>
          </p:cNvPr>
          <p:cNvCxnSpPr>
            <a:cxnSpLocks/>
          </p:cNvCxnSpPr>
          <p:nvPr/>
        </p:nvCxnSpPr>
        <p:spPr>
          <a:xfrm>
            <a:off x="4269235" y="2510284"/>
            <a:ext cx="0" cy="756558"/>
          </a:xfrm>
          <a:prstGeom prst="line">
            <a:avLst/>
          </a:prstGeom>
          <a:ln w="38100">
            <a:solidFill>
              <a:schemeClr val="accent2">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F820DDD-00EE-6940-A4FE-CFF681E4E0B9}"/>
              </a:ext>
            </a:extLst>
          </p:cNvPr>
          <p:cNvCxnSpPr>
            <a:cxnSpLocks/>
            <a:endCxn id="35" idx="0"/>
          </p:cNvCxnSpPr>
          <p:nvPr/>
        </p:nvCxnSpPr>
        <p:spPr>
          <a:xfrm>
            <a:off x="3315384" y="3645121"/>
            <a:ext cx="0" cy="832355"/>
          </a:xfrm>
          <a:prstGeom prst="line">
            <a:avLst/>
          </a:prstGeom>
          <a:ln w="38100">
            <a:solidFill>
              <a:schemeClr val="accent2">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EA38477-1F8A-4E40-940F-70EA36C4AFD7}"/>
              </a:ext>
            </a:extLst>
          </p:cNvPr>
          <p:cNvCxnSpPr>
            <a:cxnSpLocks/>
          </p:cNvCxnSpPr>
          <p:nvPr/>
        </p:nvCxnSpPr>
        <p:spPr>
          <a:xfrm>
            <a:off x="3009722" y="3653371"/>
            <a:ext cx="0" cy="881868"/>
          </a:xfrm>
          <a:prstGeom prst="line">
            <a:avLst/>
          </a:prstGeom>
          <a:ln w="3810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0FCA7B-096C-6A45-8A32-087868C13F20}"/>
              </a:ext>
            </a:extLst>
          </p:cNvPr>
          <p:cNvCxnSpPr>
            <a:cxnSpLocks/>
          </p:cNvCxnSpPr>
          <p:nvPr/>
        </p:nvCxnSpPr>
        <p:spPr>
          <a:xfrm>
            <a:off x="2655060" y="3745128"/>
            <a:ext cx="0" cy="832355"/>
          </a:xfrm>
          <a:prstGeom prst="line">
            <a:avLst/>
          </a:prstGeom>
          <a:ln w="38100">
            <a:solidFill>
              <a:schemeClr val="accent2">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4E494504-788C-7349-A92D-6BAA479C4E0F}"/>
              </a:ext>
            </a:extLst>
          </p:cNvPr>
          <p:cNvSpPr>
            <a:spLocks noGrp="1"/>
          </p:cNvSpPr>
          <p:nvPr>
            <p:ph type="sldNum" sz="quarter" idx="12"/>
          </p:nvPr>
        </p:nvSpPr>
        <p:spPr/>
        <p:txBody>
          <a:bodyPr/>
          <a:lstStyle/>
          <a:p>
            <a:fld id="{5399C925-308B-6F4D-8762-6363D7B6E381}" type="slidenum">
              <a:rPr lang="en-US" smtClean="0"/>
              <a:t>77</a:t>
            </a:fld>
            <a:endParaRPr lang="en-US"/>
          </a:p>
        </p:txBody>
      </p:sp>
      <p:sp>
        <p:nvSpPr>
          <p:cNvPr id="4" name="TextBox 3">
            <a:extLst>
              <a:ext uri="{FF2B5EF4-FFF2-40B4-BE49-F238E27FC236}">
                <a16:creationId xmlns:a16="http://schemas.microsoft.com/office/drawing/2014/main" id="{809B262F-F06C-3348-BCD1-56D770FDAFDA}"/>
              </a:ext>
            </a:extLst>
          </p:cNvPr>
          <p:cNvSpPr txBox="1"/>
          <p:nvPr/>
        </p:nvSpPr>
        <p:spPr>
          <a:xfrm>
            <a:off x="2424528" y="5834510"/>
            <a:ext cx="6361998" cy="584775"/>
          </a:xfrm>
          <a:prstGeom prst="rect">
            <a:avLst/>
          </a:prstGeom>
          <a:noFill/>
        </p:spPr>
        <p:txBody>
          <a:bodyPr wrap="none" rtlCol="0">
            <a:spAutoFit/>
          </a:bodyPr>
          <a:lstStyle/>
          <a:p>
            <a:r>
              <a:rPr lang="en-US" sz="3200" dirty="0"/>
              <a:t>see Chapter 7.3 of </a:t>
            </a:r>
            <a:r>
              <a:rPr lang="en-US" sz="3200" dirty="0" err="1"/>
              <a:t>mlbook.cs.aalto.fi</a:t>
            </a:r>
            <a:r>
              <a:rPr lang="en-US" sz="3200" dirty="0"/>
              <a:t> </a:t>
            </a:r>
          </a:p>
        </p:txBody>
      </p:sp>
      <p:sp>
        <p:nvSpPr>
          <p:cNvPr id="5" name="Date Placeholder 4">
            <a:extLst>
              <a:ext uri="{FF2B5EF4-FFF2-40B4-BE49-F238E27FC236}">
                <a16:creationId xmlns:a16="http://schemas.microsoft.com/office/drawing/2014/main" id="{7B7FC397-DCBE-9849-AE99-008A138943C2}"/>
              </a:ext>
            </a:extLst>
          </p:cNvPr>
          <p:cNvSpPr>
            <a:spLocks noGrp="1"/>
          </p:cNvSpPr>
          <p:nvPr>
            <p:ph type="dt" sz="half" idx="10"/>
          </p:nvPr>
        </p:nvSpPr>
        <p:spPr/>
        <p:txBody>
          <a:bodyPr/>
          <a:lstStyle/>
          <a:p>
            <a:fld id="{68381FA5-064C-2546-BFE1-DDACD711F362}" type="datetime1">
              <a:rPr lang="en-US" smtClean="0"/>
              <a:t>5/26/23</a:t>
            </a:fld>
            <a:endParaRPr lang="en-US"/>
          </a:p>
        </p:txBody>
      </p:sp>
      <p:sp>
        <p:nvSpPr>
          <p:cNvPr id="6" name="Footer Placeholder 5">
            <a:extLst>
              <a:ext uri="{FF2B5EF4-FFF2-40B4-BE49-F238E27FC236}">
                <a16:creationId xmlns:a16="http://schemas.microsoft.com/office/drawing/2014/main" id="{01A77933-6BA9-8692-4D5E-C38370D7FA88}"/>
              </a:ext>
            </a:extLst>
          </p:cNvPr>
          <p:cNvSpPr>
            <a:spLocks noGrp="1"/>
          </p:cNvSpPr>
          <p:nvPr>
            <p:ph type="ftr" sz="quarter" idx="11"/>
          </p:nvPr>
        </p:nvSpPr>
        <p:spPr/>
        <p:txBody>
          <a:bodyPr/>
          <a:lstStyle/>
          <a:p>
            <a:r>
              <a:rPr lang="en-GB"/>
              <a:t>DI Dr.techn. Alexander Jung</a:t>
            </a:r>
            <a:endParaRPr lang="en-GB" dirty="0"/>
          </a:p>
        </p:txBody>
      </p:sp>
    </p:spTree>
    <p:extLst>
      <p:ext uri="{BB962C8B-B14F-4D97-AF65-F5344CB8AC3E}">
        <p14:creationId xmlns:p14="http://schemas.microsoft.com/office/powerpoint/2010/main" val="26984062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61E8C-0D49-0E4B-BC63-60C061D655E2}"/>
              </a:ext>
            </a:extLst>
          </p:cNvPr>
          <p:cNvSpPr>
            <a:spLocks noGrp="1"/>
          </p:cNvSpPr>
          <p:nvPr>
            <p:ph type="title"/>
          </p:nvPr>
        </p:nvSpPr>
        <p:spPr>
          <a:xfrm>
            <a:off x="419100" y="67413"/>
            <a:ext cx="10515600" cy="1325563"/>
          </a:xfrm>
        </p:spPr>
        <p:txBody>
          <a:bodyPr>
            <a:normAutofit/>
          </a:bodyPr>
          <a:lstStyle/>
          <a:p>
            <a:r>
              <a:rPr lang="en-US" sz="6000" b="1" dirty="0"/>
              <a:t>To sum up, </a:t>
            </a:r>
          </a:p>
        </p:txBody>
      </p:sp>
      <p:sp>
        <p:nvSpPr>
          <p:cNvPr id="3" name="Content Placeholder 2">
            <a:extLst>
              <a:ext uri="{FF2B5EF4-FFF2-40B4-BE49-F238E27FC236}">
                <a16:creationId xmlns:a16="http://schemas.microsoft.com/office/drawing/2014/main" id="{3A7CA33A-5F14-F04B-8946-6406BCFF47D8}"/>
              </a:ext>
            </a:extLst>
          </p:cNvPr>
          <p:cNvSpPr>
            <a:spLocks noGrp="1"/>
          </p:cNvSpPr>
          <p:nvPr>
            <p:ph idx="1"/>
          </p:nvPr>
        </p:nvSpPr>
        <p:spPr>
          <a:xfrm>
            <a:off x="419100" y="1024232"/>
            <a:ext cx="11772900" cy="5514680"/>
          </a:xfrm>
        </p:spPr>
        <p:txBody>
          <a:bodyPr>
            <a:normAutofit/>
          </a:bodyPr>
          <a:lstStyle/>
          <a:p>
            <a:pPr>
              <a:lnSpc>
                <a:spcPct val="150000"/>
              </a:lnSpc>
            </a:pPr>
            <a:r>
              <a:rPr lang="en-US" sz="4000" dirty="0"/>
              <a:t>large ratio d/m leads to overfitting </a:t>
            </a:r>
          </a:p>
          <a:p>
            <a:pPr>
              <a:lnSpc>
                <a:spcPct val="150000"/>
              </a:lnSpc>
            </a:pPr>
            <a:r>
              <a:rPr lang="en-US" sz="4000" dirty="0"/>
              <a:t>reduce d by using smaller model (“pruning”)</a:t>
            </a:r>
          </a:p>
          <a:p>
            <a:pPr>
              <a:lnSpc>
                <a:spcPct val="150000"/>
              </a:lnSpc>
            </a:pPr>
            <a:r>
              <a:rPr lang="en-US" sz="4000" dirty="0"/>
              <a:t>increase m by using more data points </a:t>
            </a:r>
          </a:p>
          <a:p>
            <a:pPr>
              <a:lnSpc>
                <a:spcPct val="150000"/>
              </a:lnSpc>
            </a:pPr>
            <a:r>
              <a:rPr lang="en-US" sz="4000" dirty="0"/>
              <a:t>regularization is a soft model pruning</a:t>
            </a:r>
          </a:p>
          <a:p>
            <a:pPr>
              <a:lnSpc>
                <a:spcPct val="150000"/>
              </a:lnSpc>
            </a:pPr>
            <a:r>
              <a:rPr lang="en-US" sz="4000" dirty="0"/>
              <a:t>regularization does implicit data augmentation</a:t>
            </a:r>
          </a:p>
        </p:txBody>
      </p:sp>
      <p:sp>
        <p:nvSpPr>
          <p:cNvPr id="4" name="Slide Number Placeholder 3">
            <a:extLst>
              <a:ext uri="{FF2B5EF4-FFF2-40B4-BE49-F238E27FC236}">
                <a16:creationId xmlns:a16="http://schemas.microsoft.com/office/drawing/2014/main" id="{7459C0D3-B32E-CE44-93BF-89BC0521F548}"/>
              </a:ext>
            </a:extLst>
          </p:cNvPr>
          <p:cNvSpPr>
            <a:spLocks noGrp="1"/>
          </p:cNvSpPr>
          <p:nvPr>
            <p:ph type="sldNum" sz="quarter" idx="12"/>
          </p:nvPr>
        </p:nvSpPr>
        <p:spPr/>
        <p:txBody>
          <a:bodyPr/>
          <a:lstStyle/>
          <a:p>
            <a:fld id="{3FF2AABE-FC01-8D4F-B5BD-1FB1C036FF5C}" type="slidenum">
              <a:rPr lang="en-US" smtClean="0"/>
              <a:t>78</a:t>
            </a:fld>
            <a:endParaRPr lang="en-US"/>
          </a:p>
        </p:txBody>
      </p:sp>
      <p:sp>
        <p:nvSpPr>
          <p:cNvPr id="5" name="Date Placeholder 4">
            <a:extLst>
              <a:ext uri="{FF2B5EF4-FFF2-40B4-BE49-F238E27FC236}">
                <a16:creationId xmlns:a16="http://schemas.microsoft.com/office/drawing/2014/main" id="{C3F2127F-906D-314D-84BA-299DB4F1F7E2}"/>
              </a:ext>
            </a:extLst>
          </p:cNvPr>
          <p:cNvSpPr>
            <a:spLocks noGrp="1"/>
          </p:cNvSpPr>
          <p:nvPr>
            <p:ph type="dt" sz="half" idx="10"/>
          </p:nvPr>
        </p:nvSpPr>
        <p:spPr/>
        <p:txBody>
          <a:bodyPr/>
          <a:lstStyle/>
          <a:p>
            <a:fld id="{00F888FC-9DC6-E844-AE1E-7C314F4CC833}" type="datetime1">
              <a:rPr lang="en-US" smtClean="0"/>
              <a:t>5/26/23</a:t>
            </a:fld>
            <a:endParaRPr lang="en-US"/>
          </a:p>
        </p:txBody>
      </p:sp>
      <p:sp>
        <p:nvSpPr>
          <p:cNvPr id="6" name="Footer Placeholder 5">
            <a:extLst>
              <a:ext uri="{FF2B5EF4-FFF2-40B4-BE49-F238E27FC236}">
                <a16:creationId xmlns:a16="http://schemas.microsoft.com/office/drawing/2014/main" id="{84D2C76D-2972-E74D-CBF3-18CBED2E62A7}"/>
              </a:ext>
            </a:extLst>
          </p:cNvPr>
          <p:cNvSpPr>
            <a:spLocks noGrp="1"/>
          </p:cNvSpPr>
          <p:nvPr>
            <p:ph type="ftr" sz="quarter" idx="11"/>
          </p:nvPr>
        </p:nvSpPr>
        <p:spPr/>
        <p:txBody>
          <a:bodyPr/>
          <a:lstStyle/>
          <a:p>
            <a:r>
              <a:rPr lang="en-GB"/>
              <a:t>DI Dr.techn. Alexander Jung</a:t>
            </a:r>
            <a:endParaRPr lang="en-GB" dirty="0"/>
          </a:p>
        </p:txBody>
      </p:sp>
    </p:spTree>
    <p:extLst>
      <p:ext uri="{BB962C8B-B14F-4D97-AF65-F5344CB8AC3E}">
        <p14:creationId xmlns:p14="http://schemas.microsoft.com/office/powerpoint/2010/main" val="27428261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A7EC7B-539E-B346-8CCA-761128C5EE5F}"/>
              </a:ext>
            </a:extLst>
          </p:cNvPr>
          <p:cNvSpPr>
            <a:spLocks noGrp="1"/>
          </p:cNvSpPr>
          <p:nvPr>
            <p:ph idx="1"/>
          </p:nvPr>
        </p:nvSpPr>
        <p:spPr>
          <a:xfrm>
            <a:off x="2209800" y="2800879"/>
            <a:ext cx="6019800" cy="1256242"/>
          </a:xfrm>
        </p:spPr>
        <p:txBody>
          <a:bodyPr>
            <a:normAutofit fontScale="92500" lnSpcReduction="10000"/>
          </a:bodyPr>
          <a:lstStyle/>
          <a:p>
            <a:pPr marL="0" indent="0">
              <a:buNone/>
            </a:pPr>
            <a:r>
              <a:rPr lang="en-US" sz="9600" dirty="0"/>
              <a:t>Questions ?</a:t>
            </a:r>
          </a:p>
        </p:txBody>
      </p:sp>
      <p:sp>
        <p:nvSpPr>
          <p:cNvPr id="4" name="Date Placeholder 3">
            <a:extLst>
              <a:ext uri="{FF2B5EF4-FFF2-40B4-BE49-F238E27FC236}">
                <a16:creationId xmlns:a16="http://schemas.microsoft.com/office/drawing/2014/main" id="{AC03187A-24E9-5445-B692-736CC5AB46CD}"/>
              </a:ext>
            </a:extLst>
          </p:cNvPr>
          <p:cNvSpPr>
            <a:spLocks noGrp="1"/>
          </p:cNvSpPr>
          <p:nvPr>
            <p:ph type="dt" sz="half" idx="10"/>
          </p:nvPr>
        </p:nvSpPr>
        <p:spPr/>
        <p:txBody>
          <a:bodyPr/>
          <a:lstStyle/>
          <a:p>
            <a:fld id="{F528A98C-9679-EE49-8A7B-3DE1B14A83DF}" type="datetime1">
              <a:rPr lang="en-US" smtClean="0"/>
              <a:t>5/26/23</a:t>
            </a:fld>
            <a:endParaRPr lang="en-US"/>
          </a:p>
        </p:txBody>
      </p:sp>
      <p:sp>
        <p:nvSpPr>
          <p:cNvPr id="5" name="Slide Number Placeholder 4">
            <a:extLst>
              <a:ext uri="{FF2B5EF4-FFF2-40B4-BE49-F238E27FC236}">
                <a16:creationId xmlns:a16="http://schemas.microsoft.com/office/drawing/2014/main" id="{4F166231-7DEC-554D-8D02-D9E0C384834F}"/>
              </a:ext>
            </a:extLst>
          </p:cNvPr>
          <p:cNvSpPr>
            <a:spLocks noGrp="1"/>
          </p:cNvSpPr>
          <p:nvPr>
            <p:ph type="sldNum" sz="quarter" idx="12"/>
          </p:nvPr>
        </p:nvSpPr>
        <p:spPr/>
        <p:txBody>
          <a:bodyPr/>
          <a:lstStyle/>
          <a:p>
            <a:fld id="{5399C925-308B-6F4D-8762-6363D7B6E381}" type="slidenum">
              <a:rPr lang="en-US" smtClean="0"/>
              <a:t>79</a:t>
            </a:fld>
            <a:endParaRPr lang="en-US"/>
          </a:p>
        </p:txBody>
      </p:sp>
      <p:sp>
        <p:nvSpPr>
          <p:cNvPr id="2" name="Footer Placeholder 1">
            <a:extLst>
              <a:ext uri="{FF2B5EF4-FFF2-40B4-BE49-F238E27FC236}">
                <a16:creationId xmlns:a16="http://schemas.microsoft.com/office/drawing/2014/main" id="{D63F4241-8C43-7754-2DDC-E146807F362F}"/>
              </a:ext>
            </a:extLst>
          </p:cNvPr>
          <p:cNvSpPr>
            <a:spLocks noGrp="1"/>
          </p:cNvSpPr>
          <p:nvPr>
            <p:ph type="ftr" sz="quarter" idx="11"/>
          </p:nvPr>
        </p:nvSpPr>
        <p:spPr/>
        <p:txBody>
          <a:bodyPr/>
          <a:lstStyle/>
          <a:p>
            <a:r>
              <a:rPr lang="en-GB"/>
              <a:t>DI Dr.techn. Alexander Jung</a:t>
            </a:r>
            <a:endParaRPr lang="en-GB" dirty="0"/>
          </a:p>
        </p:txBody>
      </p:sp>
    </p:spTree>
    <p:extLst>
      <p:ext uri="{BB962C8B-B14F-4D97-AF65-F5344CB8AC3E}">
        <p14:creationId xmlns:p14="http://schemas.microsoft.com/office/powerpoint/2010/main" val="880186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FF6F403-2095-9948-B18D-7318F82291BE}"/>
              </a:ext>
            </a:extLst>
          </p:cNvPr>
          <p:cNvSpPr>
            <a:spLocks noGrp="1"/>
          </p:cNvSpPr>
          <p:nvPr>
            <p:ph type="ftr" sz="quarter" idx="11"/>
          </p:nvPr>
        </p:nvSpPr>
        <p:spPr/>
        <p:txBody>
          <a:bodyPr/>
          <a:lstStyle/>
          <a:p>
            <a:r>
              <a:rPr lang="en-GB"/>
              <a:t>DI Dr.techn. Alexander Jung</a:t>
            </a:r>
            <a:endParaRPr lang="en-GB" dirty="0"/>
          </a:p>
        </p:txBody>
      </p:sp>
      <p:sp>
        <p:nvSpPr>
          <p:cNvPr id="6" name="Slide Number Placeholder 5">
            <a:extLst>
              <a:ext uri="{FF2B5EF4-FFF2-40B4-BE49-F238E27FC236}">
                <a16:creationId xmlns:a16="http://schemas.microsoft.com/office/drawing/2014/main" id="{BEB3B2A0-2618-094D-A6E3-A21BAD553952}"/>
              </a:ext>
            </a:extLst>
          </p:cNvPr>
          <p:cNvSpPr>
            <a:spLocks noGrp="1"/>
          </p:cNvSpPr>
          <p:nvPr>
            <p:ph type="sldNum" sz="quarter" idx="12"/>
          </p:nvPr>
        </p:nvSpPr>
        <p:spPr/>
        <p:txBody>
          <a:bodyPr/>
          <a:lstStyle/>
          <a:p>
            <a:fld id="{AC1633F7-ACB1-754E-B76E-ED72C708EAF6}" type="slidenum">
              <a:rPr lang="en-AT" smtClean="0"/>
              <a:pPr/>
              <a:t>8</a:t>
            </a:fld>
            <a:endParaRPr lang="en-AT"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3620552-FBE0-2E45-BF11-B58B521C6AC5}"/>
                  </a:ext>
                </a:extLst>
              </p:cNvPr>
              <p:cNvSpPr txBox="1"/>
              <p:nvPr/>
            </p:nvSpPr>
            <p:spPr>
              <a:xfrm>
                <a:off x="7900836" y="1770408"/>
                <a:ext cx="3905251"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sz="4000" i="1" smtClean="0">
                              <a:solidFill>
                                <a:schemeClr val="accent2"/>
                              </a:solidFill>
                              <a:latin typeface="Cambria Math" panose="02040503050406030204" pitchFamily="18" charset="0"/>
                            </a:rPr>
                          </m:ctrlPr>
                        </m:accPr>
                        <m:e>
                          <m:r>
                            <a:rPr lang="de-DE" sz="4000" b="0" i="1" smtClean="0">
                              <a:solidFill>
                                <a:schemeClr val="accent2"/>
                              </a:solidFill>
                              <a:latin typeface="Cambria Math" panose="02040503050406030204" pitchFamily="18" charset="0"/>
                            </a:rPr>
                            <m:t>𝑦</m:t>
                          </m:r>
                        </m:e>
                      </m:acc>
                      <m:r>
                        <a:rPr lang="de-DE" sz="4000" b="0" i="1" smtClean="0">
                          <a:solidFill>
                            <a:schemeClr val="accent2"/>
                          </a:solidFill>
                          <a:latin typeface="Cambria Math" panose="02040503050406030204" pitchFamily="18" charset="0"/>
                        </a:rPr>
                        <m:t>=</m:t>
                      </m:r>
                      <m:r>
                        <a:rPr lang="de-DE" sz="4000" b="0" i="1" smtClean="0">
                          <a:solidFill>
                            <a:schemeClr val="accent2"/>
                          </a:solidFill>
                          <a:latin typeface="Cambria Math" panose="02040503050406030204" pitchFamily="18" charset="0"/>
                        </a:rPr>
                        <m:t>h</m:t>
                      </m:r>
                      <m:r>
                        <a:rPr lang="de-DE" sz="4000" b="0" i="1" smtClean="0">
                          <a:solidFill>
                            <a:schemeClr val="accent2"/>
                          </a:solidFill>
                          <a:latin typeface="Cambria Math" panose="02040503050406030204" pitchFamily="18" charset="0"/>
                        </a:rPr>
                        <m:t>(</m:t>
                      </m:r>
                      <m:r>
                        <a:rPr lang="de-DE" sz="4000" b="0" i="1" smtClean="0">
                          <a:solidFill>
                            <a:schemeClr val="accent2"/>
                          </a:solidFill>
                          <a:latin typeface="Cambria Math" panose="02040503050406030204" pitchFamily="18" charset="0"/>
                        </a:rPr>
                        <m:t>𝑥</m:t>
                      </m:r>
                      <m:r>
                        <a:rPr lang="de-DE" sz="4000" b="0" i="1" smtClean="0">
                          <a:solidFill>
                            <a:schemeClr val="accent2"/>
                          </a:solidFill>
                          <a:latin typeface="Cambria Math" panose="02040503050406030204" pitchFamily="18" charset="0"/>
                        </a:rPr>
                        <m:t>)</m:t>
                      </m:r>
                    </m:oMath>
                  </m:oMathPara>
                </a14:m>
                <a:endParaRPr lang="en-GB" sz="4000" dirty="0">
                  <a:solidFill>
                    <a:schemeClr val="accent2"/>
                  </a:solidFill>
                </a:endParaRPr>
              </a:p>
            </p:txBody>
          </p:sp>
        </mc:Choice>
        <mc:Fallback xmlns="">
          <p:sp>
            <p:nvSpPr>
              <p:cNvPr id="8" name="TextBox 7">
                <a:extLst>
                  <a:ext uri="{FF2B5EF4-FFF2-40B4-BE49-F238E27FC236}">
                    <a16:creationId xmlns:a16="http://schemas.microsoft.com/office/drawing/2014/main" id="{63620552-FBE0-2E45-BF11-B58B521C6AC5}"/>
                  </a:ext>
                </a:extLst>
              </p:cNvPr>
              <p:cNvSpPr txBox="1">
                <a:spLocks noRot="1" noChangeAspect="1" noMove="1" noResize="1" noEditPoints="1" noAdjustHandles="1" noChangeArrowheads="1" noChangeShapeType="1" noTextEdit="1"/>
              </p:cNvSpPr>
              <p:nvPr/>
            </p:nvSpPr>
            <p:spPr>
              <a:xfrm>
                <a:off x="7900836" y="1770408"/>
                <a:ext cx="3905251" cy="707886"/>
              </a:xfrm>
              <a:prstGeom prst="rect">
                <a:avLst/>
              </a:prstGeom>
              <a:blipFill>
                <a:blip r:embed="rId2"/>
                <a:stretch>
                  <a:fillRect t="-7018" b="-22807"/>
                </a:stretch>
              </a:blipFill>
            </p:spPr>
            <p:txBody>
              <a:bodyPr/>
              <a:lstStyle/>
              <a:p>
                <a:r>
                  <a:rPr lang="en-AT">
                    <a:noFill/>
                  </a:rPr>
                  <a:t> </a:t>
                </a:r>
              </a:p>
            </p:txBody>
          </p:sp>
        </mc:Fallback>
      </mc:AlternateContent>
      <p:cxnSp>
        <p:nvCxnSpPr>
          <p:cNvPr id="9" name="Straight Arrow Connector 8">
            <a:extLst>
              <a:ext uri="{FF2B5EF4-FFF2-40B4-BE49-F238E27FC236}">
                <a16:creationId xmlns:a16="http://schemas.microsoft.com/office/drawing/2014/main" id="{97458CAC-53A7-DF48-81B0-267A160AF9E6}"/>
              </a:ext>
            </a:extLst>
          </p:cNvPr>
          <p:cNvCxnSpPr/>
          <p:nvPr/>
        </p:nvCxnSpPr>
        <p:spPr>
          <a:xfrm>
            <a:off x="1038074" y="5763134"/>
            <a:ext cx="8815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9C69BD7-16AE-F343-9D63-B77A3B2201F6}"/>
              </a:ext>
            </a:extLst>
          </p:cNvPr>
          <p:cNvCxnSpPr>
            <a:cxnSpLocks/>
          </p:cNvCxnSpPr>
          <p:nvPr/>
        </p:nvCxnSpPr>
        <p:spPr>
          <a:xfrm flipV="1">
            <a:off x="1205102" y="2405573"/>
            <a:ext cx="0" cy="367686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C3CB16E-FFD4-434F-B730-514B83E8582A}"/>
              </a:ext>
            </a:extLst>
          </p:cNvPr>
          <p:cNvSpPr txBox="1"/>
          <p:nvPr/>
        </p:nvSpPr>
        <p:spPr>
          <a:xfrm>
            <a:off x="9790633" y="5244585"/>
            <a:ext cx="1844351" cy="646331"/>
          </a:xfrm>
          <a:prstGeom prst="rect">
            <a:avLst/>
          </a:prstGeom>
          <a:noFill/>
        </p:spPr>
        <p:txBody>
          <a:bodyPr wrap="none" rtlCol="0">
            <a:spAutoFit/>
          </a:bodyPr>
          <a:lstStyle/>
          <a:p>
            <a:r>
              <a:rPr lang="en-GB" sz="3600" dirty="0"/>
              <a:t>f</a:t>
            </a:r>
            <a:r>
              <a:rPr lang="en-AT" sz="3600" dirty="0"/>
              <a:t>eature x</a:t>
            </a:r>
          </a:p>
        </p:txBody>
      </p:sp>
      <p:sp>
        <p:nvSpPr>
          <p:cNvPr id="12" name="TextBox 11">
            <a:extLst>
              <a:ext uri="{FF2B5EF4-FFF2-40B4-BE49-F238E27FC236}">
                <a16:creationId xmlns:a16="http://schemas.microsoft.com/office/drawing/2014/main" id="{850128E6-2761-7842-BE1C-8767766A592C}"/>
              </a:ext>
            </a:extLst>
          </p:cNvPr>
          <p:cNvSpPr txBox="1"/>
          <p:nvPr/>
        </p:nvSpPr>
        <p:spPr>
          <a:xfrm>
            <a:off x="633886" y="1805148"/>
            <a:ext cx="1401346" cy="646331"/>
          </a:xfrm>
          <a:prstGeom prst="rect">
            <a:avLst/>
          </a:prstGeom>
          <a:noFill/>
        </p:spPr>
        <p:txBody>
          <a:bodyPr wrap="none" rtlCol="0">
            <a:spAutoFit/>
          </a:bodyPr>
          <a:lstStyle/>
          <a:p>
            <a:r>
              <a:rPr lang="en-GB" sz="3600" dirty="0"/>
              <a:t>l</a:t>
            </a:r>
            <a:r>
              <a:rPr lang="en-AT" sz="3600" dirty="0"/>
              <a:t>abel y</a:t>
            </a:r>
          </a:p>
        </p:txBody>
      </p:sp>
      <p:sp>
        <p:nvSpPr>
          <p:cNvPr id="13" name="Oval 12">
            <a:extLst>
              <a:ext uri="{FF2B5EF4-FFF2-40B4-BE49-F238E27FC236}">
                <a16:creationId xmlns:a16="http://schemas.microsoft.com/office/drawing/2014/main" id="{8C9B9FCA-5091-8540-9B30-57CE7B08E7C4}"/>
              </a:ext>
            </a:extLst>
          </p:cNvPr>
          <p:cNvSpPr/>
          <p:nvPr/>
        </p:nvSpPr>
        <p:spPr>
          <a:xfrm>
            <a:off x="2009679" y="3072998"/>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5" name="Oval 14">
            <a:extLst>
              <a:ext uri="{FF2B5EF4-FFF2-40B4-BE49-F238E27FC236}">
                <a16:creationId xmlns:a16="http://schemas.microsoft.com/office/drawing/2014/main" id="{7E0FE180-CDAF-9D4A-A231-629FEF1FD470}"/>
              </a:ext>
            </a:extLst>
          </p:cNvPr>
          <p:cNvSpPr/>
          <p:nvPr/>
        </p:nvSpPr>
        <p:spPr>
          <a:xfrm>
            <a:off x="3842846" y="3915284"/>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8" name="Oval 17">
            <a:extLst>
              <a:ext uri="{FF2B5EF4-FFF2-40B4-BE49-F238E27FC236}">
                <a16:creationId xmlns:a16="http://schemas.microsoft.com/office/drawing/2014/main" id="{2B744DBF-AABF-8846-B6BD-C87672BD391E}"/>
              </a:ext>
            </a:extLst>
          </p:cNvPr>
          <p:cNvSpPr/>
          <p:nvPr/>
        </p:nvSpPr>
        <p:spPr>
          <a:xfrm>
            <a:off x="2561107" y="2741459"/>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3" name="Oval 22">
            <a:extLst>
              <a:ext uri="{FF2B5EF4-FFF2-40B4-BE49-F238E27FC236}">
                <a16:creationId xmlns:a16="http://schemas.microsoft.com/office/drawing/2014/main" id="{F7CF88FA-FE0C-9843-8E70-498EEED558C2}"/>
              </a:ext>
            </a:extLst>
          </p:cNvPr>
          <p:cNvSpPr/>
          <p:nvPr/>
        </p:nvSpPr>
        <p:spPr>
          <a:xfrm>
            <a:off x="4477168" y="3677160"/>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5" name="Oval 24">
            <a:extLst>
              <a:ext uri="{FF2B5EF4-FFF2-40B4-BE49-F238E27FC236}">
                <a16:creationId xmlns:a16="http://schemas.microsoft.com/office/drawing/2014/main" id="{3B53F268-BE15-1D41-8FB4-42B1A3905CE1}"/>
              </a:ext>
            </a:extLst>
          </p:cNvPr>
          <p:cNvSpPr/>
          <p:nvPr/>
        </p:nvSpPr>
        <p:spPr>
          <a:xfrm>
            <a:off x="5321943" y="4347879"/>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29" name="Oval 28">
            <a:extLst>
              <a:ext uri="{FF2B5EF4-FFF2-40B4-BE49-F238E27FC236}">
                <a16:creationId xmlns:a16="http://schemas.microsoft.com/office/drawing/2014/main" id="{5A077692-8EDF-154C-BE8B-DC62C9517BA6}"/>
              </a:ext>
            </a:extLst>
          </p:cNvPr>
          <p:cNvSpPr/>
          <p:nvPr/>
        </p:nvSpPr>
        <p:spPr>
          <a:xfrm>
            <a:off x="6939842" y="4720147"/>
            <a:ext cx="276906"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cxnSp>
        <p:nvCxnSpPr>
          <p:cNvPr id="33" name="Straight Connector 32">
            <a:extLst>
              <a:ext uri="{FF2B5EF4-FFF2-40B4-BE49-F238E27FC236}">
                <a16:creationId xmlns:a16="http://schemas.microsoft.com/office/drawing/2014/main" id="{030844B0-E1D3-354E-9153-7EB73377E8C8}"/>
              </a:ext>
            </a:extLst>
          </p:cNvPr>
          <p:cNvCxnSpPr>
            <a:cxnSpLocks/>
          </p:cNvCxnSpPr>
          <p:nvPr/>
        </p:nvCxnSpPr>
        <p:spPr>
          <a:xfrm flipV="1">
            <a:off x="914400" y="2536982"/>
            <a:ext cx="9124760" cy="2707603"/>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ABCCDA4-844E-994B-A9A7-15975869FDE5}"/>
              </a:ext>
            </a:extLst>
          </p:cNvPr>
          <p:cNvCxnSpPr>
            <a:cxnSpLocks/>
          </p:cNvCxnSpPr>
          <p:nvPr/>
        </p:nvCxnSpPr>
        <p:spPr>
          <a:xfrm flipV="1">
            <a:off x="914400" y="3962910"/>
            <a:ext cx="9124760" cy="699293"/>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55B8D3E3-7D03-8A41-ABC0-60556F4161FD}"/>
                  </a:ext>
                </a:extLst>
              </p:cNvPr>
              <p:cNvSpPr txBox="1"/>
              <p:nvPr/>
            </p:nvSpPr>
            <p:spPr>
              <a:xfrm>
                <a:off x="7729734" y="4025764"/>
                <a:ext cx="3905251"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sz="4000" i="1" smtClean="0">
                              <a:solidFill>
                                <a:srgbClr val="00B050"/>
                              </a:solidFill>
                              <a:latin typeface="Cambria Math" panose="02040503050406030204" pitchFamily="18" charset="0"/>
                            </a:rPr>
                          </m:ctrlPr>
                        </m:accPr>
                        <m:e>
                          <m:r>
                            <a:rPr lang="de-DE" sz="4000" b="0" i="1" smtClean="0">
                              <a:solidFill>
                                <a:srgbClr val="00B050"/>
                              </a:solidFill>
                              <a:latin typeface="Cambria Math" panose="02040503050406030204" pitchFamily="18" charset="0"/>
                            </a:rPr>
                            <m:t>𝑦</m:t>
                          </m:r>
                        </m:e>
                      </m:acc>
                      <m:r>
                        <a:rPr lang="de-DE" sz="4000" b="0" i="1" smtClean="0">
                          <a:solidFill>
                            <a:srgbClr val="00B050"/>
                          </a:solidFill>
                          <a:latin typeface="Cambria Math" panose="02040503050406030204" pitchFamily="18" charset="0"/>
                        </a:rPr>
                        <m:t>=</m:t>
                      </m:r>
                      <m:sSup>
                        <m:sSupPr>
                          <m:ctrlPr>
                            <a:rPr lang="de-DE" sz="4000" b="0" i="1" smtClean="0">
                              <a:solidFill>
                                <a:srgbClr val="00B050"/>
                              </a:solidFill>
                              <a:latin typeface="Cambria Math" panose="02040503050406030204" pitchFamily="18" charset="0"/>
                            </a:rPr>
                          </m:ctrlPr>
                        </m:sSupPr>
                        <m:e>
                          <m:r>
                            <a:rPr lang="de-DE" sz="4000" b="0" i="1" smtClean="0">
                              <a:solidFill>
                                <a:srgbClr val="00B050"/>
                              </a:solidFill>
                              <a:latin typeface="Cambria Math" panose="02040503050406030204" pitchFamily="18" charset="0"/>
                            </a:rPr>
                            <m:t>h</m:t>
                          </m:r>
                        </m:e>
                        <m:sup>
                          <m:r>
                            <a:rPr lang="de-DE" sz="4000" b="0" i="1" smtClean="0">
                              <a:solidFill>
                                <a:srgbClr val="00B050"/>
                              </a:solidFill>
                              <a:latin typeface="Cambria Math" panose="02040503050406030204" pitchFamily="18" charset="0"/>
                            </a:rPr>
                            <m:t>′</m:t>
                          </m:r>
                        </m:sup>
                      </m:sSup>
                      <m:r>
                        <a:rPr lang="de-DE" sz="4000" b="0" i="1" smtClean="0">
                          <a:solidFill>
                            <a:srgbClr val="00B050"/>
                          </a:solidFill>
                          <a:latin typeface="Cambria Math" panose="02040503050406030204" pitchFamily="18" charset="0"/>
                        </a:rPr>
                        <m:t>(</m:t>
                      </m:r>
                      <m:r>
                        <a:rPr lang="de-DE" sz="4000" b="0" i="1" smtClean="0">
                          <a:solidFill>
                            <a:srgbClr val="00B050"/>
                          </a:solidFill>
                          <a:latin typeface="Cambria Math" panose="02040503050406030204" pitchFamily="18" charset="0"/>
                        </a:rPr>
                        <m:t>𝑥</m:t>
                      </m:r>
                      <m:r>
                        <a:rPr lang="de-DE" sz="4000" b="0" i="1" smtClean="0">
                          <a:solidFill>
                            <a:srgbClr val="00B050"/>
                          </a:solidFill>
                          <a:latin typeface="Cambria Math" panose="02040503050406030204" pitchFamily="18" charset="0"/>
                        </a:rPr>
                        <m:t>)</m:t>
                      </m:r>
                    </m:oMath>
                  </m:oMathPara>
                </a14:m>
                <a:endParaRPr lang="en-GB" sz="4000" dirty="0">
                  <a:solidFill>
                    <a:srgbClr val="00B050"/>
                  </a:solidFill>
                </a:endParaRPr>
              </a:p>
            </p:txBody>
          </p:sp>
        </mc:Choice>
        <mc:Fallback xmlns="">
          <p:sp>
            <p:nvSpPr>
              <p:cNvPr id="35" name="TextBox 34">
                <a:extLst>
                  <a:ext uri="{FF2B5EF4-FFF2-40B4-BE49-F238E27FC236}">
                    <a16:creationId xmlns:a16="http://schemas.microsoft.com/office/drawing/2014/main" id="{55B8D3E3-7D03-8A41-ABC0-60556F4161FD}"/>
                  </a:ext>
                </a:extLst>
              </p:cNvPr>
              <p:cNvSpPr txBox="1">
                <a:spLocks noRot="1" noChangeAspect="1" noMove="1" noResize="1" noEditPoints="1" noAdjustHandles="1" noChangeArrowheads="1" noChangeShapeType="1" noTextEdit="1"/>
              </p:cNvSpPr>
              <p:nvPr/>
            </p:nvSpPr>
            <p:spPr>
              <a:xfrm>
                <a:off x="7729734" y="4025764"/>
                <a:ext cx="3905251" cy="707886"/>
              </a:xfrm>
              <a:prstGeom prst="rect">
                <a:avLst/>
              </a:prstGeom>
              <a:blipFill>
                <a:blip r:embed="rId3"/>
                <a:stretch>
                  <a:fillRect t="-5263" b="-24561"/>
                </a:stretch>
              </a:blipFill>
            </p:spPr>
            <p:txBody>
              <a:bodyPr/>
              <a:lstStyle/>
              <a:p>
                <a:r>
                  <a:rPr lang="en-AT">
                    <a:noFill/>
                  </a:rPr>
                  <a:t> </a:t>
                </a:r>
              </a:p>
            </p:txBody>
          </p:sp>
        </mc:Fallback>
      </mc:AlternateContent>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79E98F3-FD8C-1D4B-8431-5BB0825803C4}"/>
                  </a:ext>
                </a:extLst>
              </p:cNvPr>
              <p:cNvSpPr txBox="1"/>
              <p:nvPr/>
            </p:nvSpPr>
            <p:spPr>
              <a:xfrm>
                <a:off x="1334559" y="3499252"/>
                <a:ext cx="1817709" cy="4863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GB" sz="2800" i="1" smtClean="0">
                              <a:latin typeface="Cambria Math" panose="02040503050406030204" pitchFamily="18" charset="0"/>
                            </a:rPr>
                          </m:ctrlPr>
                        </m:dPr>
                        <m:e>
                          <m:sSup>
                            <m:sSupPr>
                              <m:ctrlPr>
                                <a:rPr lang="en-GB" sz="2800" i="1" smtClean="0">
                                  <a:latin typeface="Cambria Math" panose="02040503050406030204" pitchFamily="18" charset="0"/>
                                </a:rPr>
                              </m:ctrlPr>
                            </m:sSupPr>
                            <m:e>
                              <m:r>
                                <a:rPr lang="de-DE" sz="2800" b="0" i="1" smtClean="0">
                                  <a:latin typeface="Cambria Math" panose="02040503050406030204" pitchFamily="18" charset="0"/>
                                </a:rPr>
                                <m:t>𝑥</m:t>
                              </m:r>
                            </m:e>
                            <m:sup>
                              <m:r>
                                <a:rPr lang="de-DE" sz="2800" b="0" i="1" smtClean="0">
                                  <a:latin typeface="Cambria Math" panose="02040503050406030204" pitchFamily="18" charset="0"/>
                                </a:rPr>
                                <m:t>(1)</m:t>
                              </m:r>
                            </m:sup>
                          </m:sSup>
                          <m:r>
                            <a:rPr lang="de-DE" sz="2800" b="0" i="1" smtClean="0">
                              <a:latin typeface="Cambria Math" panose="02040503050406030204" pitchFamily="18" charset="0"/>
                            </a:rPr>
                            <m:t>,</m:t>
                          </m:r>
                          <m:sSup>
                            <m:sSupPr>
                              <m:ctrlPr>
                                <a:rPr lang="de-DE" sz="2800" b="0" i="1" smtClean="0">
                                  <a:latin typeface="Cambria Math" panose="02040503050406030204" pitchFamily="18" charset="0"/>
                                </a:rPr>
                              </m:ctrlPr>
                            </m:sSupPr>
                            <m:e>
                              <m:r>
                                <a:rPr lang="de-DE" sz="2800" b="0" i="1" smtClean="0">
                                  <a:latin typeface="Cambria Math" panose="02040503050406030204" pitchFamily="18" charset="0"/>
                                </a:rPr>
                                <m:t>𝑦</m:t>
                              </m:r>
                            </m:e>
                            <m:sup>
                              <m:r>
                                <a:rPr lang="de-DE" sz="2800" b="0" i="1" smtClean="0">
                                  <a:latin typeface="Cambria Math" panose="02040503050406030204" pitchFamily="18" charset="0"/>
                                </a:rPr>
                                <m:t>(1)</m:t>
                              </m:r>
                            </m:sup>
                          </m:sSup>
                        </m:e>
                      </m:d>
                    </m:oMath>
                  </m:oMathPara>
                </a14:m>
                <a:endParaRPr lang="en-GB" sz="2800" dirty="0"/>
              </a:p>
            </p:txBody>
          </p:sp>
        </mc:Choice>
        <mc:Fallback>
          <p:sp>
            <p:nvSpPr>
              <p:cNvPr id="2" name="TextBox 1">
                <a:extLst>
                  <a:ext uri="{FF2B5EF4-FFF2-40B4-BE49-F238E27FC236}">
                    <a16:creationId xmlns:a16="http://schemas.microsoft.com/office/drawing/2014/main" id="{279E98F3-FD8C-1D4B-8431-5BB0825803C4}"/>
                  </a:ext>
                </a:extLst>
              </p:cNvPr>
              <p:cNvSpPr txBox="1">
                <a:spLocks noRot="1" noChangeAspect="1" noMove="1" noResize="1" noEditPoints="1" noAdjustHandles="1" noChangeArrowheads="1" noChangeShapeType="1" noTextEdit="1"/>
              </p:cNvSpPr>
              <p:nvPr/>
            </p:nvSpPr>
            <p:spPr>
              <a:xfrm>
                <a:off x="1334559" y="3499252"/>
                <a:ext cx="1817709" cy="486352"/>
              </a:xfrm>
              <a:prstGeom prst="rect">
                <a:avLst/>
              </a:prstGeom>
              <a:blipFill>
                <a:blip r:embed="rId4"/>
                <a:stretch>
                  <a:fillRect b="-17949"/>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6" name="TextBox 35">
                <a:extLst>
                  <a:ext uri="{FF2B5EF4-FFF2-40B4-BE49-F238E27FC236}">
                    <a16:creationId xmlns:a16="http://schemas.microsoft.com/office/drawing/2014/main" id="{AFC593CD-AC07-1541-84C5-E930F1958ABA}"/>
                  </a:ext>
                </a:extLst>
              </p:cNvPr>
              <p:cNvSpPr txBox="1"/>
              <p:nvPr/>
            </p:nvSpPr>
            <p:spPr>
              <a:xfrm>
                <a:off x="6541643" y="5063841"/>
                <a:ext cx="1797496" cy="5786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GB" sz="2800" i="1" smtClean="0">
                              <a:latin typeface="Cambria Math" panose="02040503050406030204" pitchFamily="18" charset="0"/>
                            </a:rPr>
                          </m:ctrlPr>
                        </m:dPr>
                        <m:e>
                          <m:sSup>
                            <m:sSupPr>
                              <m:ctrlPr>
                                <a:rPr lang="en-GB" sz="2800" i="1" smtClean="0">
                                  <a:latin typeface="Cambria Math" panose="02040503050406030204" pitchFamily="18" charset="0"/>
                                </a:rPr>
                              </m:ctrlPr>
                            </m:sSupPr>
                            <m:e>
                              <m:r>
                                <a:rPr lang="de-DE" sz="2800" b="0" i="1" smtClean="0">
                                  <a:latin typeface="Cambria Math" panose="02040503050406030204" pitchFamily="18" charset="0"/>
                                </a:rPr>
                                <m:t>𝑥</m:t>
                              </m:r>
                            </m:e>
                            <m:sup>
                              <m:r>
                                <a:rPr lang="de-DE" sz="2800" b="0" i="1" smtClean="0">
                                  <a:latin typeface="Cambria Math" panose="02040503050406030204" pitchFamily="18" charset="0"/>
                                </a:rPr>
                                <m:t>(2)</m:t>
                              </m:r>
                            </m:sup>
                          </m:sSup>
                          <m:r>
                            <a:rPr lang="de-DE" sz="2800" b="0" i="1" smtClean="0">
                              <a:latin typeface="Cambria Math" panose="02040503050406030204" pitchFamily="18" charset="0"/>
                            </a:rPr>
                            <m:t>,</m:t>
                          </m:r>
                          <m:sSup>
                            <m:sSupPr>
                              <m:ctrlPr>
                                <a:rPr lang="de-DE" sz="2800" b="0" i="1" smtClean="0">
                                  <a:latin typeface="Cambria Math" panose="02040503050406030204" pitchFamily="18" charset="0"/>
                                </a:rPr>
                              </m:ctrlPr>
                            </m:sSupPr>
                            <m:e>
                              <m:r>
                                <a:rPr lang="de-DE" sz="2800" b="0" i="1" smtClean="0">
                                  <a:latin typeface="Cambria Math" panose="02040503050406030204" pitchFamily="18" charset="0"/>
                                </a:rPr>
                                <m:t>𝑦</m:t>
                              </m:r>
                            </m:e>
                            <m:sup>
                              <m:r>
                                <a:rPr lang="de-DE" sz="2800" b="0" i="1" smtClean="0">
                                  <a:latin typeface="Cambria Math" panose="02040503050406030204" pitchFamily="18" charset="0"/>
                                </a:rPr>
                                <m:t>(2)</m:t>
                              </m:r>
                            </m:sup>
                          </m:sSup>
                        </m:e>
                      </m:d>
                    </m:oMath>
                  </m:oMathPara>
                </a14:m>
                <a:endParaRPr lang="en-GB" sz="2800" dirty="0"/>
              </a:p>
            </p:txBody>
          </p:sp>
        </mc:Choice>
        <mc:Fallback>
          <p:sp>
            <p:nvSpPr>
              <p:cNvPr id="36" name="TextBox 35">
                <a:extLst>
                  <a:ext uri="{FF2B5EF4-FFF2-40B4-BE49-F238E27FC236}">
                    <a16:creationId xmlns:a16="http://schemas.microsoft.com/office/drawing/2014/main" id="{AFC593CD-AC07-1541-84C5-E930F1958ABA}"/>
                  </a:ext>
                </a:extLst>
              </p:cNvPr>
              <p:cNvSpPr txBox="1">
                <a:spLocks noRot="1" noChangeAspect="1" noMove="1" noResize="1" noEditPoints="1" noAdjustHandles="1" noChangeArrowheads="1" noChangeShapeType="1" noTextEdit="1"/>
              </p:cNvSpPr>
              <p:nvPr/>
            </p:nvSpPr>
            <p:spPr>
              <a:xfrm>
                <a:off x="6541643" y="5063841"/>
                <a:ext cx="1797496" cy="578685"/>
              </a:xfrm>
              <a:prstGeom prst="rect">
                <a:avLst/>
              </a:prstGeom>
              <a:blipFill>
                <a:blip r:embed="rId5"/>
                <a:stretch>
                  <a:fillRect b="-4255"/>
                </a:stretch>
              </a:blipFill>
            </p:spPr>
            <p:txBody>
              <a:bodyPr/>
              <a:lstStyle/>
              <a:p>
                <a:r>
                  <a:rPr lang="en-GB">
                    <a:noFill/>
                  </a:rPr>
                  <a:t> </a:t>
                </a:r>
              </a:p>
            </p:txBody>
          </p:sp>
        </mc:Fallback>
      </mc:AlternateContent>
      <p:sp>
        <p:nvSpPr>
          <p:cNvPr id="3" name="Date Placeholder 2">
            <a:extLst>
              <a:ext uri="{FF2B5EF4-FFF2-40B4-BE49-F238E27FC236}">
                <a16:creationId xmlns:a16="http://schemas.microsoft.com/office/drawing/2014/main" id="{3E1B1990-F936-FF42-BE35-6ABCFABC7C95}"/>
              </a:ext>
            </a:extLst>
          </p:cNvPr>
          <p:cNvSpPr>
            <a:spLocks noGrp="1"/>
          </p:cNvSpPr>
          <p:nvPr>
            <p:ph type="dt" sz="half" idx="10"/>
          </p:nvPr>
        </p:nvSpPr>
        <p:spPr/>
        <p:txBody>
          <a:bodyPr/>
          <a:lstStyle/>
          <a:p>
            <a:fld id="{5B69A5C5-E85B-DE4A-BCA0-5A39FFCF7024}" type="datetime1">
              <a:rPr lang="en-US" smtClean="0"/>
              <a:t>5/26/23</a:t>
            </a:fld>
            <a:endParaRPr lang="en-US"/>
          </a:p>
        </p:txBody>
      </p:sp>
      <p:pic>
        <p:nvPicPr>
          <p:cNvPr id="43" name="Graphic 42" descr="Triangle Ruler outline">
            <a:extLst>
              <a:ext uri="{FF2B5EF4-FFF2-40B4-BE49-F238E27FC236}">
                <a16:creationId xmlns:a16="http://schemas.microsoft.com/office/drawing/2014/main" id="{830F51A3-5379-ECD6-ECC3-26840EA297D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06302" y="3172769"/>
            <a:ext cx="1413627" cy="1413627"/>
          </a:xfrm>
          <a:prstGeom prst="rect">
            <a:avLst/>
          </a:prstGeom>
        </p:spPr>
      </p:pic>
      <p:sp>
        <p:nvSpPr>
          <p:cNvPr id="5" name="Title 1">
            <a:extLst>
              <a:ext uri="{FF2B5EF4-FFF2-40B4-BE49-F238E27FC236}">
                <a16:creationId xmlns:a16="http://schemas.microsoft.com/office/drawing/2014/main" id="{D8563A12-1A30-CB2A-268A-C7760FBA7F68}"/>
              </a:ext>
            </a:extLst>
          </p:cNvPr>
          <p:cNvSpPr>
            <a:spLocks noGrp="1"/>
          </p:cNvSpPr>
          <p:nvPr>
            <p:ph type="title"/>
          </p:nvPr>
        </p:nvSpPr>
        <p:spPr>
          <a:xfrm>
            <a:off x="318263" y="229605"/>
            <a:ext cx="11316721" cy="1411952"/>
          </a:xfrm>
        </p:spPr>
        <p:txBody>
          <a:bodyPr>
            <a:normAutofit/>
          </a:bodyPr>
          <a:lstStyle/>
          <a:p>
            <a:r>
              <a:rPr lang="en-AT" sz="8000" b="1" dirty="0"/>
              <a:t>One Slide Summary of ML</a:t>
            </a:r>
          </a:p>
        </p:txBody>
      </p:sp>
    </p:spTree>
    <p:extLst>
      <p:ext uri="{BB962C8B-B14F-4D97-AF65-F5344CB8AC3E}">
        <p14:creationId xmlns:p14="http://schemas.microsoft.com/office/powerpoint/2010/main" val="41960704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3A8A176-6920-B047-AA2C-D8CE6B3D5E77}"/>
              </a:ext>
            </a:extLst>
          </p:cNvPr>
          <p:cNvSpPr>
            <a:spLocks noGrp="1"/>
          </p:cNvSpPr>
          <p:nvPr>
            <p:ph type="dt" sz="half" idx="10"/>
          </p:nvPr>
        </p:nvSpPr>
        <p:spPr/>
        <p:txBody>
          <a:bodyPr/>
          <a:lstStyle/>
          <a:p>
            <a:fld id="{23DB0158-F828-4A47-8BA0-601CA34354DF}" type="datetime1">
              <a:rPr lang="en-US" smtClean="0"/>
              <a:t>5/26/23</a:t>
            </a:fld>
            <a:endParaRPr lang="en-US"/>
          </a:p>
        </p:txBody>
      </p:sp>
      <p:sp>
        <p:nvSpPr>
          <p:cNvPr id="5" name="Slide Number Placeholder 4">
            <a:extLst>
              <a:ext uri="{FF2B5EF4-FFF2-40B4-BE49-F238E27FC236}">
                <a16:creationId xmlns:a16="http://schemas.microsoft.com/office/drawing/2014/main" id="{C0626417-D1B9-A746-A58F-D624000C9C1D}"/>
              </a:ext>
            </a:extLst>
          </p:cNvPr>
          <p:cNvSpPr>
            <a:spLocks noGrp="1"/>
          </p:cNvSpPr>
          <p:nvPr>
            <p:ph type="sldNum" sz="quarter" idx="12"/>
          </p:nvPr>
        </p:nvSpPr>
        <p:spPr/>
        <p:txBody>
          <a:bodyPr/>
          <a:lstStyle/>
          <a:p>
            <a:fld id="{5399C925-308B-6F4D-8762-6363D7B6E381}" type="slidenum">
              <a:rPr lang="en-US" smtClean="0"/>
              <a:t>80</a:t>
            </a:fld>
            <a:endParaRPr lang="en-US"/>
          </a:p>
        </p:txBody>
      </p:sp>
      <p:sp>
        <p:nvSpPr>
          <p:cNvPr id="6" name="Title 1">
            <a:extLst>
              <a:ext uri="{FF2B5EF4-FFF2-40B4-BE49-F238E27FC236}">
                <a16:creationId xmlns:a16="http://schemas.microsoft.com/office/drawing/2014/main" id="{124EFC95-F3B2-FA41-A5B2-29DFC96E4D19}"/>
              </a:ext>
            </a:extLst>
          </p:cNvPr>
          <p:cNvSpPr txBox="1">
            <a:spLocks/>
          </p:cNvSpPr>
          <p:nvPr/>
        </p:nvSpPr>
        <p:spPr>
          <a:xfrm>
            <a:off x="838200" y="1628808"/>
            <a:ext cx="8044544" cy="3273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b="1" dirty="0"/>
              <a:t>Advanced Topics</a:t>
            </a:r>
          </a:p>
        </p:txBody>
      </p:sp>
      <p:sp>
        <p:nvSpPr>
          <p:cNvPr id="2" name="Footer Placeholder 1">
            <a:extLst>
              <a:ext uri="{FF2B5EF4-FFF2-40B4-BE49-F238E27FC236}">
                <a16:creationId xmlns:a16="http://schemas.microsoft.com/office/drawing/2014/main" id="{C63390BC-C261-23D9-227E-63C39FE3FE12}"/>
              </a:ext>
            </a:extLst>
          </p:cNvPr>
          <p:cNvSpPr>
            <a:spLocks noGrp="1"/>
          </p:cNvSpPr>
          <p:nvPr>
            <p:ph type="ftr" sz="quarter" idx="11"/>
          </p:nvPr>
        </p:nvSpPr>
        <p:spPr/>
        <p:txBody>
          <a:bodyPr/>
          <a:lstStyle/>
          <a:p>
            <a:r>
              <a:rPr lang="en-GB"/>
              <a:t>DI Dr.techn. Alexander Jung</a:t>
            </a:r>
            <a:endParaRPr lang="en-GB" dirty="0"/>
          </a:p>
        </p:txBody>
      </p:sp>
    </p:spTree>
    <p:extLst>
      <p:ext uri="{BB962C8B-B14F-4D97-AF65-F5344CB8AC3E}">
        <p14:creationId xmlns:p14="http://schemas.microsoft.com/office/powerpoint/2010/main" val="7013979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3A8A176-6920-B047-AA2C-D8CE6B3D5E77}"/>
              </a:ext>
            </a:extLst>
          </p:cNvPr>
          <p:cNvSpPr>
            <a:spLocks noGrp="1"/>
          </p:cNvSpPr>
          <p:nvPr>
            <p:ph type="dt" sz="half" idx="10"/>
          </p:nvPr>
        </p:nvSpPr>
        <p:spPr/>
        <p:txBody>
          <a:bodyPr/>
          <a:lstStyle/>
          <a:p>
            <a:fld id="{82410F20-2FF8-6844-BF06-3EABEDDE22BA}" type="datetime1">
              <a:rPr lang="en-US" smtClean="0"/>
              <a:t>5/26/23</a:t>
            </a:fld>
            <a:endParaRPr lang="en-US"/>
          </a:p>
        </p:txBody>
      </p:sp>
      <p:sp>
        <p:nvSpPr>
          <p:cNvPr id="5" name="Slide Number Placeholder 4">
            <a:extLst>
              <a:ext uri="{FF2B5EF4-FFF2-40B4-BE49-F238E27FC236}">
                <a16:creationId xmlns:a16="http://schemas.microsoft.com/office/drawing/2014/main" id="{C0626417-D1B9-A746-A58F-D624000C9C1D}"/>
              </a:ext>
            </a:extLst>
          </p:cNvPr>
          <p:cNvSpPr>
            <a:spLocks noGrp="1"/>
          </p:cNvSpPr>
          <p:nvPr>
            <p:ph type="sldNum" sz="quarter" idx="12"/>
          </p:nvPr>
        </p:nvSpPr>
        <p:spPr/>
        <p:txBody>
          <a:bodyPr/>
          <a:lstStyle/>
          <a:p>
            <a:fld id="{5399C925-308B-6F4D-8762-6363D7B6E381}" type="slidenum">
              <a:rPr lang="en-US" smtClean="0"/>
              <a:t>81</a:t>
            </a:fld>
            <a:endParaRPr lang="en-US"/>
          </a:p>
        </p:txBody>
      </p:sp>
      <p:sp>
        <p:nvSpPr>
          <p:cNvPr id="6" name="Title 1">
            <a:extLst>
              <a:ext uri="{FF2B5EF4-FFF2-40B4-BE49-F238E27FC236}">
                <a16:creationId xmlns:a16="http://schemas.microsoft.com/office/drawing/2014/main" id="{124EFC95-F3B2-FA41-A5B2-29DFC96E4D19}"/>
              </a:ext>
            </a:extLst>
          </p:cNvPr>
          <p:cNvSpPr txBox="1">
            <a:spLocks/>
          </p:cNvSpPr>
          <p:nvPr/>
        </p:nvSpPr>
        <p:spPr>
          <a:xfrm>
            <a:off x="838199" y="1628808"/>
            <a:ext cx="11710481" cy="3273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b="1" dirty="0"/>
              <a:t>Transfer Learning </a:t>
            </a:r>
          </a:p>
          <a:p>
            <a:r>
              <a:rPr lang="en-US" sz="8000" b="1" dirty="0"/>
              <a:t>via </a:t>
            </a:r>
          </a:p>
          <a:p>
            <a:r>
              <a:rPr lang="en-US" sz="8000" b="1" dirty="0"/>
              <a:t>Regularization</a:t>
            </a:r>
          </a:p>
        </p:txBody>
      </p:sp>
      <p:sp>
        <p:nvSpPr>
          <p:cNvPr id="2" name="Footer Placeholder 1">
            <a:extLst>
              <a:ext uri="{FF2B5EF4-FFF2-40B4-BE49-F238E27FC236}">
                <a16:creationId xmlns:a16="http://schemas.microsoft.com/office/drawing/2014/main" id="{A051B7CD-E09F-5BDF-00F8-905CDA30589B}"/>
              </a:ext>
            </a:extLst>
          </p:cNvPr>
          <p:cNvSpPr>
            <a:spLocks noGrp="1"/>
          </p:cNvSpPr>
          <p:nvPr>
            <p:ph type="ftr" sz="quarter" idx="11"/>
          </p:nvPr>
        </p:nvSpPr>
        <p:spPr/>
        <p:txBody>
          <a:bodyPr/>
          <a:lstStyle/>
          <a:p>
            <a:r>
              <a:rPr lang="en-GB"/>
              <a:t>DI Dr.techn. Alexander Jung</a:t>
            </a:r>
            <a:endParaRPr lang="en-GB" dirty="0"/>
          </a:p>
        </p:txBody>
      </p:sp>
    </p:spTree>
    <p:extLst>
      <p:ext uri="{BB962C8B-B14F-4D97-AF65-F5344CB8AC3E}">
        <p14:creationId xmlns:p14="http://schemas.microsoft.com/office/powerpoint/2010/main" val="16642425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C88A91-8FEE-2F4C-94D5-9AA18F35A4BD}"/>
                  </a:ext>
                </a:extLst>
              </p:cNvPr>
              <p:cNvSpPr>
                <a:spLocks noGrp="1"/>
              </p:cNvSpPr>
              <p:nvPr>
                <p:ph idx="1"/>
              </p:nvPr>
            </p:nvSpPr>
            <p:spPr>
              <a:xfrm>
                <a:off x="419100" y="981075"/>
                <a:ext cx="11353800" cy="4895850"/>
              </a:xfrm>
            </p:spPr>
            <p:txBody>
              <a:bodyPr>
                <a:normAutofit fontScale="92500" lnSpcReduction="20000"/>
              </a:bodyPr>
              <a:lstStyle/>
              <a:p>
                <a:pPr>
                  <a:lnSpc>
                    <a:spcPct val="150000"/>
                  </a:lnSpc>
                </a:pPr>
                <a:r>
                  <a:rPr lang="en-US" sz="3500" dirty="0"/>
                  <a:t>Problem I: classify image as “shows border collie” vs. “not”</a:t>
                </a:r>
              </a:p>
              <a:p>
                <a:pPr>
                  <a:lnSpc>
                    <a:spcPct val="150000"/>
                  </a:lnSpc>
                </a:pPr>
                <a:r>
                  <a:rPr lang="en-US" sz="3500" dirty="0"/>
                  <a:t>Problem II: classify image as “shows a dog” vs. “not” </a:t>
                </a:r>
              </a:p>
              <a:p>
                <a:pPr>
                  <a:lnSpc>
                    <a:spcPct val="150000"/>
                  </a:lnSpc>
                </a:pPr>
                <a:r>
                  <a:rPr lang="en-US" sz="3500" dirty="0"/>
                  <a:t>ML Problem I is our main interest</a:t>
                </a:r>
              </a:p>
              <a:p>
                <a:pPr>
                  <a:lnSpc>
                    <a:spcPct val="150000"/>
                  </a:lnSpc>
                </a:pPr>
                <a:r>
                  <a:rPr lang="en-US" sz="3500" dirty="0"/>
                  <a:t>only little training data </a:t>
                </a:r>
                <a14:m>
                  <m:oMath xmlns:m="http://schemas.openxmlformats.org/officeDocument/2006/math">
                    <m:sSup>
                      <m:sSupPr>
                        <m:ctrlPr>
                          <a:rPr lang="en-US" sz="3500" i="1" smtClean="0">
                            <a:latin typeface="Cambria Math" panose="02040503050406030204" pitchFamily="18" charset="0"/>
                          </a:rPr>
                        </m:ctrlPr>
                      </m:sSupPr>
                      <m:e>
                        <m:r>
                          <a:rPr lang="en-US" sz="3500" i="1" smtClean="0">
                            <a:latin typeface="Cambria Math" panose="02040503050406030204" pitchFamily="18" charset="0"/>
                            <a:ea typeface="Cambria Math" panose="02040503050406030204" pitchFamily="18" charset="0"/>
                          </a:rPr>
                          <m:t>𝒟</m:t>
                        </m:r>
                      </m:e>
                      <m:sup>
                        <m:r>
                          <a:rPr lang="de-AT" sz="3500" b="0" i="1" smtClean="0">
                            <a:latin typeface="Cambria Math" panose="02040503050406030204" pitchFamily="18" charset="0"/>
                          </a:rPr>
                          <m:t>(1)</m:t>
                        </m:r>
                      </m:sup>
                    </m:sSup>
                    <m:r>
                      <a:rPr lang="de-AT" sz="3500" b="0" i="1" smtClean="0">
                        <a:latin typeface="Cambria Math" panose="02040503050406030204" pitchFamily="18" charset="0"/>
                      </a:rPr>
                      <m:t> </m:t>
                    </m:r>
                  </m:oMath>
                </a14:m>
                <a:r>
                  <a:rPr lang="en-US" sz="3500" dirty="0"/>
                  <a:t>for Problem I </a:t>
                </a:r>
              </a:p>
              <a:p>
                <a:pPr>
                  <a:lnSpc>
                    <a:spcPct val="150000"/>
                  </a:lnSpc>
                </a:pPr>
                <a:r>
                  <a:rPr lang="en-US" sz="3500" dirty="0"/>
                  <a:t>much more labeled data </a:t>
                </a:r>
                <a14:m>
                  <m:oMath xmlns:m="http://schemas.openxmlformats.org/officeDocument/2006/math">
                    <m:sSup>
                      <m:sSupPr>
                        <m:ctrlPr>
                          <a:rPr lang="en-US" sz="3500" i="1">
                            <a:latin typeface="Cambria Math" panose="02040503050406030204" pitchFamily="18" charset="0"/>
                          </a:rPr>
                        </m:ctrlPr>
                      </m:sSupPr>
                      <m:e>
                        <m:r>
                          <a:rPr lang="en-US" sz="3500" i="1">
                            <a:latin typeface="Cambria Math" panose="02040503050406030204" pitchFamily="18" charset="0"/>
                            <a:ea typeface="Cambria Math" panose="02040503050406030204" pitchFamily="18" charset="0"/>
                          </a:rPr>
                          <m:t>𝒟</m:t>
                        </m:r>
                      </m:e>
                      <m:sup>
                        <m:r>
                          <a:rPr lang="de-AT" sz="3500" i="1">
                            <a:latin typeface="Cambria Math" panose="02040503050406030204" pitchFamily="18" charset="0"/>
                          </a:rPr>
                          <m:t>(</m:t>
                        </m:r>
                        <m:r>
                          <a:rPr lang="de-AT" sz="3500" b="0" i="1" smtClean="0">
                            <a:latin typeface="Cambria Math" panose="02040503050406030204" pitchFamily="18" charset="0"/>
                          </a:rPr>
                          <m:t>2</m:t>
                        </m:r>
                        <m:r>
                          <a:rPr lang="de-AT" sz="3500" i="1">
                            <a:latin typeface="Cambria Math" panose="02040503050406030204" pitchFamily="18" charset="0"/>
                          </a:rPr>
                          <m:t>)</m:t>
                        </m:r>
                      </m:sup>
                    </m:sSup>
                  </m:oMath>
                </a14:m>
                <a:r>
                  <a:rPr lang="en-US" sz="3500" dirty="0"/>
                  <a:t> for Problem II </a:t>
                </a:r>
              </a:p>
              <a:p>
                <a:pPr>
                  <a:lnSpc>
                    <a:spcPct val="150000"/>
                  </a:lnSpc>
                </a:pPr>
                <a:r>
                  <a:rPr lang="en-US" sz="3500" dirty="0"/>
                  <a:t>pre-train a hypothesis on </a:t>
                </a:r>
                <a14:m>
                  <m:oMath xmlns:m="http://schemas.openxmlformats.org/officeDocument/2006/math">
                    <m:sSup>
                      <m:sSupPr>
                        <m:ctrlPr>
                          <a:rPr lang="en-US" sz="3500" i="1">
                            <a:latin typeface="Cambria Math" panose="02040503050406030204" pitchFamily="18" charset="0"/>
                          </a:rPr>
                        </m:ctrlPr>
                      </m:sSupPr>
                      <m:e>
                        <m:r>
                          <a:rPr lang="en-US" sz="3500" i="1">
                            <a:latin typeface="Cambria Math" panose="02040503050406030204" pitchFamily="18" charset="0"/>
                            <a:ea typeface="Cambria Math" panose="02040503050406030204" pitchFamily="18" charset="0"/>
                          </a:rPr>
                          <m:t>𝒟</m:t>
                        </m:r>
                      </m:e>
                      <m:sup>
                        <m:r>
                          <a:rPr lang="de-AT" sz="3500" i="1">
                            <a:latin typeface="Cambria Math" panose="02040503050406030204" pitchFamily="18" charset="0"/>
                          </a:rPr>
                          <m:t>(</m:t>
                        </m:r>
                        <m:r>
                          <a:rPr lang="de-AT" sz="3500" b="0" i="1" smtClean="0">
                            <a:latin typeface="Cambria Math" panose="02040503050406030204" pitchFamily="18" charset="0"/>
                          </a:rPr>
                          <m:t>2</m:t>
                        </m:r>
                        <m:r>
                          <a:rPr lang="de-AT" sz="3500" i="1">
                            <a:latin typeface="Cambria Math" panose="02040503050406030204" pitchFamily="18" charset="0"/>
                          </a:rPr>
                          <m:t>)</m:t>
                        </m:r>
                      </m:sup>
                    </m:sSup>
                    <m:r>
                      <a:rPr lang="de-AT" sz="3500" i="1">
                        <a:latin typeface="Cambria Math" panose="02040503050406030204" pitchFamily="18" charset="0"/>
                      </a:rPr>
                      <m:t> </m:t>
                    </m:r>
                  </m:oMath>
                </a14:m>
                <a:r>
                  <a:rPr lang="en-US" sz="3500" dirty="0"/>
                  <a:t>, fine-tune on </a:t>
                </a:r>
                <a14:m>
                  <m:oMath xmlns:m="http://schemas.openxmlformats.org/officeDocument/2006/math">
                    <m:sSup>
                      <m:sSupPr>
                        <m:ctrlPr>
                          <a:rPr lang="en-US" sz="3500" i="1">
                            <a:latin typeface="Cambria Math" panose="02040503050406030204" pitchFamily="18" charset="0"/>
                          </a:rPr>
                        </m:ctrlPr>
                      </m:sSupPr>
                      <m:e>
                        <m:r>
                          <a:rPr lang="en-US" sz="3500" i="1">
                            <a:latin typeface="Cambria Math" panose="02040503050406030204" pitchFamily="18" charset="0"/>
                            <a:ea typeface="Cambria Math" panose="02040503050406030204" pitchFamily="18" charset="0"/>
                          </a:rPr>
                          <m:t>𝒟</m:t>
                        </m:r>
                      </m:e>
                      <m:sup>
                        <m:r>
                          <a:rPr lang="de-AT" sz="3500" i="1">
                            <a:latin typeface="Cambria Math" panose="02040503050406030204" pitchFamily="18" charset="0"/>
                          </a:rPr>
                          <m:t>(1)</m:t>
                        </m:r>
                      </m:sup>
                    </m:sSup>
                    <m:r>
                      <a:rPr lang="de-AT" sz="3500" i="1">
                        <a:latin typeface="Cambria Math" panose="02040503050406030204" pitchFamily="18" charset="0"/>
                      </a:rPr>
                      <m:t> </m:t>
                    </m:r>
                  </m:oMath>
                </a14:m>
                <a:endParaRPr lang="en-US" sz="3500"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F4C88A91-8FEE-2F4C-94D5-9AA18F35A4BD}"/>
                  </a:ext>
                </a:extLst>
              </p:cNvPr>
              <p:cNvSpPr>
                <a:spLocks noGrp="1" noRot="1" noChangeAspect="1" noMove="1" noResize="1" noEditPoints="1" noAdjustHandles="1" noChangeArrowheads="1" noChangeShapeType="1" noTextEdit="1"/>
              </p:cNvSpPr>
              <p:nvPr>
                <p:ph idx="1"/>
              </p:nvPr>
            </p:nvSpPr>
            <p:spPr>
              <a:xfrm>
                <a:off x="419100" y="981075"/>
                <a:ext cx="11353800" cy="4895850"/>
              </a:xfrm>
              <a:blipFill>
                <a:blip r:embed="rId2"/>
                <a:stretch>
                  <a:fillRect l="-1230"/>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68110B08-C682-4E4D-82D4-1CA2F0A56527}"/>
              </a:ext>
            </a:extLst>
          </p:cNvPr>
          <p:cNvSpPr>
            <a:spLocks noGrp="1"/>
          </p:cNvSpPr>
          <p:nvPr>
            <p:ph type="dt" sz="half" idx="10"/>
          </p:nvPr>
        </p:nvSpPr>
        <p:spPr/>
        <p:txBody>
          <a:bodyPr/>
          <a:lstStyle/>
          <a:p>
            <a:fld id="{E106F6E3-EB67-7340-9279-252EFFA7924A}" type="datetime1">
              <a:rPr lang="en-US" smtClean="0"/>
              <a:t>5/26/23</a:t>
            </a:fld>
            <a:endParaRPr lang="en-US"/>
          </a:p>
        </p:txBody>
      </p:sp>
      <p:sp>
        <p:nvSpPr>
          <p:cNvPr id="5" name="Slide Number Placeholder 4">
            <a:extLst>
              <a:ext uri="{FF2B5EF4-FFF2-40B4-BE49-F238E27FC236}">
                <a16:creationId xmlns:a16="http://schemas.microsoft.com/office/drawing/2014/main" id="{2EE7403E-5618-9848-ADD7-1F98ECB94446}"/>
              </a:ext>
            </a:extLst>
          </p:cNvPr>
          <p:cNvSpPr>
            <a:spLocks noGrp="1"/>
          </p:cNvSpPr>
          <p:nvPr>
            <p:ph type="sldNum" sz="quarter" idx="12"/>
          </p:nvPr>
        </p:nvSpPr>
        <p:spPr/>
        <p:txBody>
          <a:bodyPr/>
          <a:lstStyle/>
          <a:p>
            <a:fld id="{5399C925-308B-6F4D-8762-6363D7B6E381}" type="slidenum">
              <a:rPr lang="en-US" smtClean="0"/>
              <a:t>82</a:t>
            </a:fld>
            <a:endParaRPr lang="en-US"/>
          </a:p>
        </p:txBody>
      </p:sp>
      <p:sp>
        <p:nvSpPr>
          <p:cNvPr id="2" name="Footer Placeholder 1">
            <a:extLst>
              <a:ext uri="{FF2B5EF4-FFF2-40B4-BE49-F238E27FC236}">
                <a16:creationId xmlns:a16="http://schemas.microsoft.com/office/drawing/2014/main" id="{E466B67C-CD2A-702C-761B-D9FDB18F4BF5}"/>
              </a:ext>
            </a:extLst>
          </p:cNvPr>
          <p:cNvSpPr>
            <a:spLocks noGrp="1"/>
          </p:cNvSpPr>
          <p:nvPr>
            <p:ph type="ftr" sz="quarter" idx="11"/>
          </p:nvPr>
        </p:nvSpPr>
        <p:spPr/>
        <p:txBody>
          <a:bodyPr/>
          <a:lstStyle/>
          <a:p>
            <a:r>
              <a:rPr lang="en-GB"/>
              <a:t>DI Dr.techn. Alexander Jung</a:t>
            </a:r>
            <a:endParaRPr lang="en-GB" dirty="0"/>
          </a:p>
        </p:txBody>
      </p:sp>
    </p:spTree>
    <p:extLst>
      <p:ext uri="{BB962C8B-B14F-4D97-AF65-F5344CB8AC3E}">
        <p14:creationId xmlns:p14="http://schemas.microsoft.com/office/powerpoint/2010/main" val="24263015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C88A91-8FEE-2F4C-94D5-9AA18F35A4BD}"/>
                  </a:ext>
                </a:extLst>
              </p:cNvPr>
              <p:cNvSpPr>
                <a:spLocks noGrp="1"/>
              </p:cNvSpPr>
              <p:nvPr>
                <p:ph idx="1"/>
              </p:nvPr>
            </p:nvSpPr>
            <p:spPr>
              <a:xfrm>
                <a:off x="7760963" y="4758663"/>
                <a:ext cx="2451691" cy="1336824"/>
              </a:xfrm>
            </p:spPr>
            <p:txBody>
              <a:bodyPr>
                <a:normAutofit/>
              </a:bodyPr>
              <a:lstStyle/>
              <a:p>
                <a:pPr marL="0" indent="0">
                  <a:lnSpc>
                    <a:spcPct val="150000"/>
                  </a:lnSpc>
                  <a:buNone/>
                </a:pPr>
                <a14:m>
                  <m:oMathPara xmlns:m="http://schemas.openxmlformats.org/officeDocument/2006/math">
                    <m:oMathParaPr>
                      <m:jc m:val="centerGroup"/>
                    </m:oMathParaPr>
                    <m:oMath xmlns:m="http://schemas.openxmlformats.org/officeDocument/2006/math">
                      <m:sSup>
                        <m:sSupPr>
                          <m:ctrlPr>
                            <a:rPr lang="en-US" sz="4800" i="1" smtClean="0">
                              <a:latin typeface="Cambria Math" panose="02040503050406030204" pitchFamily="18" charset="0"/>
                            </a:rPr>
                          </m:ctrlPr>
                        </m:sSupPr>
                        <m:e>
                          <m:r>
                            <a:rPr lang="en-US" sz="4800" i="1" smtClean="0">
                              <a:latin typeface="Cambria Math" panose="02040503050406030204" pitchFamily="18" charset="0"/>
                              <a:ea typeface="Cambria Math" panose="02040503050406030204" pitchFamily="18" charset="0"/>
                            </a:rPr>
                            <m:t>𝒟</m:t>
                          </m:r>
                        </m:e>
                        <m:sup>
                          <m:r>
                            <a:rPr lang="de-AT" sz="4800" b="0" i="1" smtClean="0">
                              <a:latin typeface="Cambria Math" panose="02040503050406030204" pitchFamily="18" charset="0"/>
                            </a:rPr>
                            <m:t>(2)</m:t>
                          </m:r>
                        </m:sup>
                      </m:sSup>
                    </m:oMath>
                  </m:oMathPara>
                </a14:m>
                <a:endParaRPr lang="en-US" sz="4800"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F4C88A91-8FEE-2F4C-94D5-9AA18F35A4BD}"/>
                  </a:ext>
                </a:extLst>
              </p:cNvPr>
              <p:cNvSpPr>
                <a:spLocks noGrp="1" noRot="1" noChangeAspect="1" noMove="1" noResize="1" noEditPoints="1" noAdjustHandles="1" noChangeArrowheads="1" noChangeShapeType="1" noTextEdit="1"/>
              </p:cNvSpPr>
              <p:nvPr>
                <p:ph idx="1"/>
              </p:nvPr>
            </p:nvSpPr>
            <p:spPr>
              <a:xfrm>
                <a:off x="7760963" y="4758663"/>
                <a:ext cx="2451691" cy="1336824"/>
              </a:xfrm>
              <a:blipFill>
                <a:blip r:embed="rId2"/>
                <a:stretch>
                  <a:fillRect/>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68110B08-C682-4E4D-82D4-1CA2F0A56527}"/>
              </a:ext>
            </a:extLst>
          </p:cNvPr>
          <p:cNvSpPr>
            <a:spLocks noGrp="1"/>
          </p:cNvSpPr>
          <p:nvPr>
            <p:ph type="dt" sz="half" idx="10"/>
          </p:nvPr>
        </p:nvSpPr>
        <p:spPr/>
        <p:txBody>
          <a:bodyPr/>
          <a:lstStyle/>
          <a:p>
            <a:fld id="{F59AD3D4-B5DF-B74E-9217-3768F83D2BC8}" type="datetime1">
              <a:rPr lang="en-US" smtClean="0"/>
              <a:t>5/26/23</a:t>
            </a:fld>
            <a:endParaRPr lang="en-US"/>
          </a:p>
        </p:txBody>
      </p:sp>
      <p:sp>
        <p:nvSpPr>
          <p:cNvPr id="5" name="Slide Number Placeholder 4">
            <a:extLst>
              <a:ext uri="{FF2B5EF4-FFF2-40B4-BE49-F238E27FC236}">
                <a16:creationId xmlns:a16="http://schemas.microsoft.com/office/drawing/2014/main" id="{2EE7403E-5618-9848-ADD7-1F98ECB94446}"/>
              </a:ext>
            </a:extLst>
          </p:cNvPr>
          <p:cNvSpPr>
            <a:spLocks noGrp="1"/>
          </p:cNvSpPr>
          <p:nvPr>
            <p:ph type="sldNum" sz="quarter" idx="12"/>
          </p:nvPr>
        </p:nvSpPr>
        <p:spPr/>
        <p:txBody>
          <a:bodyPr/>
          <a:lstStyle/>
          <a:p>
            <a:fld id="{5399C925-308B-6F4D-8762-6363D7B6E381}" type="slidenum">
              <a:rPr lang="en-US" smtClean="0"/>
              <a:t>83</a:t>
            </a:fld>
            <a:endParaRPr lang="en-US"/>
          </a:p>
        </p:txBody>
      </p:sp>
      <p:pic>
        <p:nvPicPr>
          <p:cNvPr id="1026" name="Picture 2">
            <a:extLst>
              <a:ext uri="{FF2B5EF4-FFF2-40B4-BE49-F238E27FC236}">
                <a16:creationId xmlns:a16="http://schemas.microsoft.com/office/drawing/2014/main" id="{CC754C25-9913-0D42-B195-755D1920888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3800" y="2126850"/>
            <a:ext cx="739030" cy="10355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A234F10-8D11-FB43-A82A-37F75B23417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64045" y="3162403"/>
            <a:ext cx="868997" cy="105097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D7F65443-9785-5F4C-BEB6-9D9A31F2B860}"/>
                  </a:ext>
                </a:extLst>
              </p:cNvPr>
              <p:cNvSpPr txBox="1">
                <a:spLocks/>
              </p:cNvSpPr>
              <p:nvPr/>
            </p:nvSpPr>
            <p:spPr>
              <a:xfrm>
                <a:off x="753502" y="4797573"/>
                <a:ext cx="2451691" cy="1336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14:m>
                  <m:oMathPara xmlns:m="http://schemas.openxmlformats.org/officeDocument/2006/math">
                    <m:oMathParaPr>
                      <m:jc m:val="centerGroup"/>
                    </m:oMathParaPr>
                    <m:oMath xmlns:m="http://schemas.openxmlformats.org/officeDocument/2006/math">
                      <m:sSup>
                        <m:sSupPr>
                          <m:ctrlPr>
                            <a:rPr lang="en-US" sz="4800" i="1" smtClean="0">
                              <a:latin typeface="Cambria Math" panose="02040503050406030204" pitchFamily="18" charset="0"/>
                            </a:rPr>
                          </m:ctrlPr>
                        </m:sSupPr>
                        <m:e>
                          <m:r>
                            <a:rPr lang="en-US" sz="4800" i="1" smtClean="0">
                              <a:latin typeface="Cambria Math" panose="02040503050406030204" pitchFamily="18" charset="0"/>
                              <a:ea typeface="Cambria Math" panose="02040503050406030204" pitchFamily="18" charset="0"/>
                            </a:rPr>
                            <m:t>𝒟</m:t>
                          </m:r>
                        </m:e>
                        <m:sup>
                          <m:r>
                            <a:rPr lang="de-AT" sz="4800" i="1" smtClean="0">
                              <a:latin typeface="Cambria Math" panose="02040503050406030204" pitchFamily="18" charset="0"/>
                            </a:rPr>
                            <m:t>(1)</m:t>
                          </m:r>
                        </m:sup>
                      </m:sSup>
                    </m:oMath>
                  </m:oMathPara>
                </a14:m>
                <a:endParaRPr lang="en-US" sz="4800" dirty="0"/>
              </a:p>
              <a:p>
                <a:pPr marL="0" indent="0">
                  <a:buFont typeface="Arial" panose="020B0604020202020204" pitchFamily="34" charset="0"/>
                  <a:buNone/>
                </a:pPr>
                <a:endParaRPr lang="en-US" dirty="0"/>
              </a:p>
            </p:txBody>
          </p:sp>
        </mc:Choice>
        <mc:Fallback xmlns="">
          <p:sp>
            <p:nvSpPr>
              <p:cNvPr id="10" name="Content Placeholder 2">
                <a:extLst>
                  <a:ext uri="{FF2B5EF4-FFF2-40B4-BE49-F238E27FC236}">
                    <a16:creationId xmlns:a16="http://schemas.microsoft.com/office/drawing/2014/main" id="{D7F65443-9785-5F4C-BEB6-9D9A31F2B860}"/>
                  </a:ext>
                </a:extLst>
              </p:cNvPr>
              <p:cNvSpPr txBox="1">
                <a:spLocks noRot="1" noChangeAspect="1" noMove="1" noResize="1" noEditPoints="1" noAdjustHandles="1" noChangeArrowheads="1" noChangeShapeType="1" noTextEdit="1"/>
              </p:cNvSpPr>
              <p:nvPr/>
            </p:nvSpPr>
            <p:spPr>
              <a:xfrm>
                <a:off x="753502" y="4797573"/>
                <a:ext cx="2451691" cy="1336824"/>
              </a:xfrm>
              <a:prstGeom prst="rect">
                <a:avLst/>
              </a:prstGeom>
              <a:blipFill>
                <a:blip r:embed="rId5"/>
                <a:stretch>
                  <a:fillRect/>
                </a:stretch>
              </a:blipFill>
            </p:spPr>
            <p:txBody>
              <a:bodyPr/>
              <a:lstStyle/>
              <a:p>
                <a:r>
                  <a:rPr lang="en-US">
                    <a:noFill/>
                  </a:rPr>
                  <a:t> </a:t>
                </a:r>
              </a:p>
            </p:txBody>
          </p:sp>
        </mc:Fallback>
      </mc:AlternateContent>
      <p:pic>
        <p:nvPicPr>
          <p:cNvPr id="8" name="Picture 7" descr="Graphical user interface, application&#10;&#10;Description automatically generated">
            <a:extLst>
              <a:ext uri="{FF2B5EF4-FFF2-40B4-BE49-F238E27FC236}">
                <a16:creationId xmlns:a16="http://schemas.microsoft.com/office/drawing/2014/main" id="{DE2D9DE5-AB69-0048-BBA0-6362B317715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84530" y="136525"/>
            <a:ext cx="4898213" cy="4898213"/>
          </a:xfrm>
          <a:prstGeom prst="rect">
            <a:avLst/>
          </a:prstGeom>
        </p:spPr>
      </p:pic>
      <p:sp>
        <p:nvSpPr>
          <p:cNvPr id="11" name="Freeform 10">
            <a:extLst>
              <a:ext uri="{FF2B5EF4-FFF2-40B4-BE49-F238E27FC236}">
                <a16:creationId xmlns:a16="http://schemas.microsoft.com/office/drawing/2014/main" id="{C67A7CEC-FC52-5E4E-9B99-5BAF1F721DB3}"/>
              </a:ext>
            </a:extLst>
          </p:cNvPr>
          <p:cNvSpPr/>
          <p:nvPr/>
        </p:nvSpPr>
        <p:spPr>
          <a:xfrm>
            <a:off x="463054" y="1041991"/>
            <a:ext cx="3152016" cy="3934046"/>
          </a:xfrm>
          <a:custGeom>
            <a:avLst/>
            <a:gdLst>
              <a:gd name="connsiteX0" fmla="*/ 578937 w 3152016"/>
              <a:gd name="connsiteY0" fmla="*/ 3615069 h 3934046"/>
              <a:gd name="connsiteX1" fmla="*/ 430081 w 3152016"/>
              <a:gd name="connsiteY1" fmla="*/ 3402418 h 3934046"/>
              <a:gd name="connsiteX2" fmla="*/ 408816 w 3152016"/>
              <a:gd name="connsiteY2" fmla="*/ 3317358 h 3934046"/>
              <a:gd name="connsiteX3" fmla="*/ 366286 w 3152016"/>
              <a:gd name="connsiteY3" fmla="*/ 3232297 h 3934046"/>
              <a:gd name="connsiteX4" fmla="*/ 345020 w 3152016"/>
              <a:gd name="connsiteY4" fmla="*/ 3147237 h 3934046"/>
              <a:gd name="connsiteX5" fmla="*/ 217430 w 3152016"/>
              <a:gd name="connsiteY5" fmla="*/ 2785730 h 3934046"/>
              <a:gd name="connsiteX6" fmla="*/ 196165 w 3152016"/>
              <a:gd name="connsiteY6" fmla="*/ 2594344 h 3934046"/>
              <a:gd name="connsiteX7" fmla="*/ 153634 w 3152016"/>
              <a:gd name="connsiteY7" fmla="*/ 2402958 h 3934046"/>
              <a:gd name="connsiteX8" fmla="*/ 111104 w 3152016"/>
              <a:gd name="connsiteY8" fmla="*/ 2105246 h 3934046"/>
              <a:gd name="connsiteX9" fmla="*/ 89839 w 3152016"/>
              <a:gd name="connsiteY9" fmla="*/ 1956390 h 3934046"/>
              <a:gd name="connsiteX10" fmla="*/ 26044 w 3152016"/>
              <a:gd name="connsiteY10" fmla="*/ 1403497 h 3934046"/>
              <a:gd name="connsiteX11" fmla="*/ 26044 w 3152016"/>
              <a:gd name="connsiteY11" fmla="*/ 786809 h 3934046"/>
              <a:gd name="connsiteX12" fmla="*/ 68574 w 3152016"/>
              <a:gd name="connsiteY12" fmla="*/ 616688 h 3934046"/>
              <a:gd name="connsiteX13" fmla="*/ 89839 w 3152016"/>
              <a:gd name="connsiteY13" fmla="*/ 552893 h 3934046"/>
              <a:gd name="connsiteX14" fmla="*/ 132369 w 3152016"/>
              <a:gd name="connsiteY14" fmla="*/ 510362 h 3934046"/>
              <a:gd name="connsiteX15" fmla="*/ 323755 w 3152016"/>
              <a:gd name="connsiteY15" fmla="*/ 297711 h 3934046"/>
              <a:gd name="connsiteX16" fmla="*/ 493876 w 3152016"/>
              <a:gd name="connsiteY16" fmla="*/ 170121 h 3934046"/>
              <a:gd name="connsiteX17" fmla="*/ 621467 w 3152016"/>
              <a:gd name="connsiteY17" fmla="*/ 127590 h 3934046"/>
              <a:gd name="connsiteX18" fmla="*/ 685262 w 3152016"/>
              <a:gd name="connsiteY18" fmla="*/ 85060 h 3934046"/>
              <a:gd name="connsiteX19" fmla="*/ 961709 w 3152016"/>
              <a:gd name="connsiteY19" fmla="*/ 42530 h 3934046"/>
              <a:gd name="connsiteX20" fmla="*/ 1301951 w 3152016"/>
              <a:gd name="connsiteY20" fmla="*/ 0 h 3934046"/>
              <a:gd name="connsiteX21" fmla="*/ 2024965 w 3152016"/>
              <a:gd name="connsiteY21" fmla="*/ 21265 h 3934046"/>
              <a:gd name="connsiteX22" fmla="*/ 2088760 w 3152016"/>
              <a:gd name="connsiteY22" fmla="*/ 63795 h 3934046"/>
              <a:gd name="connsiteX23" fmla="*/ 2258881 w 3152016"/>
              <a:gd name="connsiteY23" fmla="*/ 191386 h 3934046"/>
              <a:gd name="connsiteX24" fmla="*/ 2471532 w 3152016"/>
              <a:gd name="connsiteY24" fmla="*/ 425302 h 3934046"/>
              <a:gd name="connsiteX25" fmla="*/ 2662918 w 3152016"/>
              <a:gd name="connsiteY25" fmla="*/ 659218 h 3934046"/>
              <a:gd name="connsiteX26" fmla="*/ 2896834 w 3152016"/>
              <a:gd name="connsiteY26" fmla="*/ 1041990 h 3934046"/>
              <a:gd name="connsiteX27" fmla="*/ 2960630 w 3152016"/>
              <a:gd name="connsiteY27" fmla="*/ 1148316 h 3934046"/>
              <a:gd name="connsiteX28" fmla="*/ 3045690 w 3152016"/>
              <a:gd name="connsiteY28" fmla="*/ 1360967 h 3934046"/>
              <a:gd name="connsiteX29" fmla="*/ 3066955 w 3152016"/>
              <a:gd name="connsiteY29" fmla="*/ 1467293 h 3934046"/>
              <a:gd name="connsiteX30" fmla="*/ 3109486 w 3152016"/>
              <a:gd name="connsiteY30" fmla="*/ 1658679 h 3934046"/>
              <a:gd name="connsiteX31" fmla="*/ 3152016 w 3152016"/>
              <a:gd name="connsiteY31" fmla="*/ 2232837 h 3934046"/>
              <a:gd name="connsiteX32" fmla="*/ 3130751 w 3152016"/>
              <a:gd name="connsiteY32" fmla="*/ 2551814 h 3934046"/>
              <a:gd name="connsiteX33" fmla="*/ 3088220 w 3152016"/>
              <a:gd name="connsiteY33" fmla="*/ 2679404 h 3934046"/>
              <a:gd name="connsiteX34" fmla="*/ 3045690 w 3152016"/>
              <a:gd name="connsiteY34" fmla="*/ 2806995 h 3934046"/>
              <a:gd name="connsiteX35" fmla="*/ 3003160 w 3152016"/>
              <a:gd name="connsiteY35" fmla="*/ 2934586 h 3934046"/>
              <a:gd name="connsiteX36" fmla="*/ 2981895 w 3152016"/>
              <a:gd name="connsiteY36" fmla="*/ 2998381 h 3934046"/>
              <a:gd name="connsiteX37" fmla="*/ 2875569 w 3152016"/>
              <a:gd name="connsiteY37" fmla="*/ 3168502 h 3934046"/>
              <a:gd name="connsiteX38" fmla="*/ 2854304 w 3152016"/>
              <a:gd name="connsiteY38" fmla="*/ 3232297 h 3934046"/>
              <a:gd name="connsiteX39" fmla="*/ 2811774 w 3152016"/>
              <a:gd name="connsiteY39" fmla="*/ 3317358 h 3934046"/>
              <a:gd name="connsiteX40" fmla="*/ 2790509 w 3152016"/>
              <a:gd name="connsiteY40" fmla="*/ 3381153 h 3934046"/>
              <a:gd name="connsiteX41" fmla="*/ 2747979 w 3152016"/>
              <a:gd name="connsiteY41" fmla="*/ 3444949 h 3934046"/>
              <a:gd name="connsiteX42" fmla="*/ 2726713 w 3152016"/>
              <a:gd name="connsiteY42" fmla="*/ 3508744 h 3934046"/>
              <a:gd name="connsiteX43" fmla="*/ 2535327 w 3152016"/>
              <a:gd name="connsiteY43" fmla="*/ 3678865 h 3934046"/>
              <a:gd name="connsiteX44" fmla="*/ 2471532 w 3152016"/>
              <a:gd name="connsiteY44" fmla="*/ 3700130 h 3934046"/>
              <a:gd name="connsiteX45" fmla="*/ 2386472 w 3152016"/>
              <a:gd name="connsiteY45" fmla="*/ 3763925 h 3934046"/>
              <a:gd name="connsiteX46" fmla="*/ 2173820 w 3152016"/>
              <a:gd name="connsiteY46" fmla="*/ 3827721 h 3934046"/>
              <a:gd name="connsiteX47" fmla="*/ 1982434 w 3152016"/>
              <a:gd name="connsiteY47" fmla="*/ 3870251 h 3934046"/>
              <a:gd name="connsiteX48" fmla="*/ 1897374 w 3152016"/>
              <a:gd name="connsiteY48" fmla="*/ 3891516 h 3934046"/>
              <a:gd name="connsiteX49" fmla="*/ 1663458 w 3152016"/>
              <a:gd name="connsiteY49" fmla="*/ 3934046 h 3934046"/>
              <a:gd name="connsiteX50" fmla="*/ 1068034 w 3152016"/>
              <a:gd name="connsiteY50" fmla="*/ 3912781 h 3934046"/>
              <a:gd name="connsiteX51" fmla="*/ 940444 w 3152016"/>
              <a:gd name="connsiteY51" fmla="*/ 3870251 h 3934046"/>
              <a:gd name="connsiteX52" fmla="*/ 876648 w 3152016"/>
              <a:gd name="connsiteY52" fmla="*/ 3848986 h 3934046"/>
              <a:gd name="connsiteX53" fmla="*/ 749058 w 3152016"/>
              <a:gd name="connsiteY53" fmla="*/ 3763925 h 3934046"/>
              <a:gd name="connsiteX54" fmla="*/ 663997 w 3152016"/>
              <a:gd name="connsiteY54" fmla="*/ 3657600 h 3934046"/>
              <a:gd name="connsiteX55" fmla="*/ 621467 w 3152016"/>
              <a:gd name="connsiteY55" fmla="*/ 3615069 h 3934046"/>
              <a:gd name="connsiteX56" fmla="*/ 600202 w 3152016"/>
              <a:gd name="connsiteY56" fmla="*/ 3551274 h 393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152016" h="3934046">
                <a:moveTo>
                  <a:pt x="578937" y="3615069"/>
                </a:moveTo>
                <a:cubicBezTo>
                  <a:pt x="529318" y="3544185"/>
                  <a:pt x="473009" y="3477542"/>
                  <a:pt x="430081" y="3402418"/>
                </a:cubicBezTo>
                <a:cubicBezTo>
                  <a:pt x="415581" y="3377043"/>
                  <a:pt x="419078" y="3344723"/>
                  <a:pt x="408816" y="3317358"/>
                </a:cubicBezTo>
                <a:cubicBezTo>
                  <a:pt x="397685" y="3287676"/>
                  <a:pt x="377417" y="3261979"/>
                  <a:pt x="366286" y="3232297"/>
                </a:cubicBezTo>
                <a:cubicBezTo>
                  <a:pt x="356024" y="3204932"/>
                  <a:pt x="354747" y="3174797"/>
                  <a:pt x="345020" y="3147237"/>
                </a:cubicBezTo>
                <a:cubicBezTo>
                  <a:pt x="204843" y="2750070"/>
                  <a:pt x="269556" y="2994233"/>
                  <a:pt x="217430" y="2785730"/>
                </a:cubicBezTo>
                <a:cubicBezTo>
                  <a:pt x="210342" y="2721935"/>
                  <a:pt x="206718" y="2657659"/>
                  <a:pt x="196165" y="2594344"/>
                </a:cubicBezTo>
                <a:cubicBezTo>
                  <a:pt x="185421" y="2529882"/>
                  <a:pt x="166451" y="2467040"/>
                  <a:pt x="153634" y="2402958"/>
                </a:cubicBezTo>
                <a:cubicBezTo>
                  <a:pt x="131223" y="2290904"/>
                  <a:pt x="126783" y="2222842"/>
                  <a:pt x="111104" y="2105246"/>
                </a:cubicBezTo>
                <a:cubicBezTo>
                  <a:pt x="104480" y="2055563"/>
                  <a:pt x="94826" y="2006264"/>
                  <a:pt x="89839" y="1956390"/>
                </a:cubicBezTo>
                <a:cubicBezTo>
                  <a:pt x="35837" y="1416372"/>
                  <a:pt x="100363" y="1626459"/>
                  <a:pt x="26044" y="1403497"/>
                </a:cubicBezTo>
                <a:cubicBezTo>
                  <a:pt x="-4458" y="1128979"/>
                  <a:pt x="-12664" y="1148082"/>
                  <a:pt x="26044" y="786809"/>
                </a:cubicBezTo>
                <a:cubicBezTo>
                  <a:pt x="32271" y="728689"/>
                  <a:pt x="50090" y="672141"/>
                  <a:pt x="68574" y="616688"/>
                </a:cubicBezTo>
                <a:cubicBezTo>
                  <a:pt x="75662" y="595423"/>
                  <a:pt x="78307" y="572114"/>
                  <a:pt x="89839" y="552893"/>
                </a:cubicBezTo>
                <a:cubicBezTo>
                  <a:pt x="100154" y="535701"/>
                  <a:pt x="119534" y="525764"/>
                  <a:pt x="132369" y="510362"/>
                </a:cubicBezTo>
                <a:cubicBezTo>
                  <a:pt x="298831" y="310608"/>
                  <a:pt x="58119" y="563347"/>
                  <a:pt x="323755" y="297711"/>
                </a:cubicBezTo>
                <a:cubicBezTo>
                  <a:pt x="391141" y="230325"/>
                  <a:pt x="396997" y="214157"/>
                  <a:pt x="493876" y="170121"/>
                </a:cubicBezTo>
                <a:cubicBezTo>
                  <a:pt x="534689" y="151570"/>
                  <a:pt x="580500" y="145798"/>
                  <a:pt x="621467" y="127590"/>
                </a:cubicBezTo>
                <a:cubicBezTo>
                  <a:pt x="644822" y="117210"/>
                  <a:pt x="661332" y="94034"/>
                  <a:pt x="685262" y="85060"/>
                </a:cubicBezTo>
                <a:cubicBezTo>
                  <a:pt x="735250" y="66315"/>
                  <a:pt x="933406" y="46573"/>
                  <a:pt x="961709" y="42530"/>
                </a:cubicBezTo>
                <a:cubicBezTo>
                  <a:pt x="1269490" y="-1439"/>
                  <a:pt x="864782" y="43716"/>
                  <a:pt x="1301951" y="0"/>
                </a:cubicBezTo>
                <a:cubicBezTo>
                  <a:pt x="1542956" y="7088"/>
                  <a:pt x="1784645" y="1780"/>
                  <a:pt x="2024965" y="21265"/>
                </a:cubicBezTo>
                <a:cubicBezTo>
                  <a:pt x="2050439" y="23330"/>
                  <a:pt x="2068091" y="48763"/>
                  <a:pt x="2088760" y="63795"/>
                </a:cubicBezTo>
                <a:cubicBezTo>
                  <a:pt x="2146086" y="105487"/>
                  <a:pt x="2214600" y="136035"/>
                  <a:pt x="2258881" y="191386"/>
                </a:cubicBezTo>
                <a:cubicBezTo>
                  <a:pt x="2519227" y="516818"/>
                  <a:pt x="2129353" y="37499"/>
                  <a:pt x="2471532" y="425302"/>
                </a:cubicBezTo>
                <a:cubicBezTo>
                  <a:pt x="2538187" y="500844"/>
                  <a:pt x="2607035" y="575393"/>
                  <a:pt x="2662918" y="659218"/>
                </a:cubicBezTo>
                <a:cubicBezTo>
                  <a:pt x="2977147" y="1130563"/>
                  <a:pt x="2732560" y="740822"/>
                  <a:pt x="2896834" y="1041990"/>
                </a:cubicBezTo>
                <a:cubicBezTo>
                  <a:pt x="2916626" y="1078275"/>
                  <a:pt x="2943151" y="1110861"/>
                  <a:pt x="2960630" y="1148316"/>
                </a:cubicBezTo>
                <a:cubicBezTo>
                  <a:pt x="2992915" y="1217498"/>
                  <a:pt x="3045690" y="1360967"/>
                  <a:pt x="3045690" y="1360967"/>
                </a:cubicBezTo>
                <a:cubicBezTo>
                  <a:pt x="3052778" y="1396409"/>
                  <a:pt x="3058189" y="1432228"/>
                  <a:pt x="3066955" y="1467293"/>
                </a:cubicBezTo>
                <a:cubicBezTo>
                  <a:pt x="3104094" y="1615850"/>
                  <a:pt x="3080227" y="1424615"/>
                  <a:pt x="3109486" y="1658679"/>
                </a:cubicBezTo>
                <a:cubicBezTo>
                  <a:pt x="3135367" y="1865723"/>
                  <a:pt x="3139099" y="2013245"/>
                  <a:pt x="3152016" y="2232837"/>
                </a:cubicBezTo>
                <a:cubicBezTo>
                  <a:pt x="3144928" y="2339163"/>
                  <a:pt x="3145821" y="2446323"/>
                  <a:pt x="3130751" y="2551814"/>
                </a:cubicBezTo>
                <a:cubicBezTo>
                  <a:pt x="3124411" y="2596194"/>
                  <a:pt x="3102397" y="2636874"/>
                  <a:pt x="3088220" y="2679404"/>
                </a:cubicBezTo>
                <a:lnTo>
                  <a:pt x="3045690" y="2806995"/>
                </a:lnTo>
                <a:lnTo>
                  <a:pt x="3003160" y="2934586"/>
                </a:lnTo>
                <a:cubicBezTo>
                  <a:pt x="2996072" y="2955851"/>
                  <a:pt x="2995344" y="2980449"/>
                  <a:pt x="2981895" y="2998381"/>
                </a:cubicBezTo>
                <a:cubicBezTo>
                  <a:pt x="2920836" y="3079792"/>
                  <a:pt x="2914489" y="3077688"/>
                  <a:pt x="2875569" y="3168502"/>
                </a:cubicBezTo>
                <a:cubicBezTo>
                  <a:pt x="2866739" y="3189105"/>
                  <a:pt x="2863134" y="3211694"/>
                  <a:pt x="2854304" y="3232297"/>
                </a:cubicBezTo>
                <a:cubicBezTo>
                  <a:pt x="2841817" y="3261434"/>
                  <a:pt x="2824261" y="3288221"/>
                  <a:pt x="2811774" y="3317358"/>
                </a:cubicBezTo>
                <a:cubicBezTo>
                  <a:pt x="2802944" y="3337961"/>
                  <a:pt x="2800533" y="3361104"/>
                  <a:pt x="2790509" y="3381153"/>
                </a:cubicBezTo>
                <a:cubicBezTo>
                  <a:pt x="2779079" y="3404012"/>
                  <a:pt x="2759409" y="3422090"/>
                  <a:pt x="2747979" y="3444949"/>
                </a:cubicBezTo>
                <a:cubicBezTo>
                  <a:pt x="2737954" y="3464998"/>
                  <a:pt x="2740475" y="3491050"/>
                  <a:pt x="2726713" y="3508744"/>
                </a:cubicBezTo>
                <a:cubicBezTo>
                  <a:pt x="2690844" y="3554861"/>
                  <a:pt x="2602515" y="3645271"/>
                  <a:pt x="2535327" y="3678865"/>
                </a:cubicBezTo>
                <a:cubicBezTo>
                  <a:pt x="2515278" y="3688889"/>
                  <a:pt x="2492797" y="3693042"/>
                  <a:pt x="2471532" y="3700130"/>
                </a:cubicBezTo>
                <a:cubicBezTo>
                  <a:pt x="2443179" y="3721395"/>
                  <a:pt x="2418172" y="3748075"/>
                  <a:pt x="2386472" y="3763925"/>
                </a:cubicBezTo>
                <a:cubicBezTo>
                  <a:pt x="2319087" y="3797618"/>
                  <a:pt x="2245048" y="3807370"/>
                  <a:pt x="2173820" y="3827721"/>
                </a:cubicBezTo>
                <a:cubicBezTo>
                  <a:pt x="1980685" y="3882902"/>
                  <a:pt x="2302246" y="3806289"/>
                  <a:pt x="1982434" y="3870251"/>
                </a:cubicBezTo>
                <a:cubicBezTo>
                  <a:pt x="1953776" y="3875983"/>
                  <a:pt x="1926129" y="3886288"/>
                  <a:pt x="1897374" y="3891516"/>
                </a:cubicBezTo>
                <a:cubicBezTo>
                  <a:pt x="1617993" y="3942312"/>
                  <a:pt x="1856382" y="3885815"/>
                  <a:pt x="1663458" y="3934046"/>
                </a:cubicBezTo>
                <a:cubicBezTo>
                  <a:pt x="1464983" y="3926958"/>
                  <a:pt x="1265867" y="3930237"/>
                  <a:pt x="1068034" y="3912781"/>
                </a:cubicBezTo>
                <a:cubicBezTo>
                  <a:pt x="1023377" y="3908841"/>
                  <a:pt x="982974" y="3884428"/>
                  <a:pt x="940444" y="3870251"/>
                </a:cubicBezTo>
                <a:lnTo>
                  <a:pt x="876648" y="3848986"/>
                </a:lnTo>
                <a:cubicBezTo>
                  <a:pt x="714430" y="3686766"/>
                  <a:pt x="902929" y="3856247"/>
                  <a:pt x="749058" y="3763925"/>
                </a:cubicBezTo>
                <a:cubicBezTo>
                  <a:pt x="709560" y="3740226"/>
                  <a:pt x="690745" y="3691035"/>
                  <a:pt x="663997" y="3657600"/>
                </a:cubicBezTo>
                <a:cubicBezTo>
                  <a:pt x="651473" y="3641944"/>
                  <a:pt x="635644" y="3629246"/>
                  <a:pt x="621467" y="3615069"/>
                </a:cubicBezTo>
                <a:lnTo>
                  <a:pt x="600202" y="3551274"/>
                </a:lnTo>
              </a:path>
            </a:pathLst>
          </a:cu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D88B207-99F4-9045-95ED-4B11EDEAF02C}"/>
                  </a:ext>
                </a:extLst>
              </p:cNvPr>
              <p:cNvSpPr txBox="1"/>
              <p:nvPr/>
            </p:nvSpPr>
            <p:spPr>
              <a:xfrm>
                <a:off x="6388673" y="5658061"/>
                <a:ext cx="5375189" cy="805670"/>
              </a:xfrm>
              <a:prstGeom prst="rect">
                <a:avLst/>
              </a:prstGeom>
              <a:noFill/>
            </p:spPr>
            <p:txBody>
              <a:bodyPr wrap="none" rtlCol="0">
                <a:spAutoFit/>
              </a:bodyPr>
              <a:lstStyle/>
              <a:p>
                <a:r>
                  <a:rPr lang="en-US" sz="4400" dirty="0"/>
                  <a:t>pre-train hypothesis </a:t>
                </a:r>
                <a14:m>
                  <m:oMath xmlns:m="http://schemas.openxmlformats.org/officeDocument/2006/math">
                    <m:acc>
                      <m:accPr>
                        <m:chr m:val="̂"/>
                        <m:ctrlPr>
                          <a:rPr lang="en-US" sz="4400" i="1" smtClean="0">
                            <a:latin typeface="Cambria Math" panose="02040503050406030204" pitchFamily="18" charset="0"/>
                          </a:rPr>
                        </m:ctrlPr>
                      </m:accPr>
                      <m:e>
                        <m:r>
                          <a:rPr lang="de-AT" sz="4400" b="0" i="1" smtClean="0">
                            <a:latin typeface="Cambria Math" panose="02040503050406030204" pitchFamily="18" charset="0"/>
                          </a:rPr>
                          <m:t>h</m:t>
                        </m:r>
                      </m:e>
                    </m:acc>
                  </m:oMath>
                </a14:m>
                <a:r>
                  <a:rPr lang="en-US" sz="4400" dirty="0"/>
                  <a:t> </a:t>
                </a:r>
              </a:p>
            </p:txBody>
          </p:sp>
        </mc:Choice>
        <mc:Fallback xmlns="">
          <p:sp>
            <p:nvSpPr>
              <p:cNvPr id="12" name="TextBox 11">
                <a:extLst>
                  <a:ext uri="{FF2B5EF4-FFF2-40B4-BE49-F238E27FC236}">
                    <a16:creationId xmlns:a16="http://schemas.microsoft.com/office/drawing/2014/main" id="{DD88B207-99F4-9045-95ED-4B11EDEAF02C}"/>
                  </a:ext>
                </a:extLst>
              </p:cNvPr>
              <p:cNvSpPr txBox="1">
                <a:spLocks noRot="1" noChangeAspect="1" noMove="1" noResize="1" noEditPoints="1" noAdjustHandles="1" noChangeArrowheads="1" noChangeShapeType="1" noTextEdit="1"/>
              </p:cNvSpPr>
              <p:nvPr/>
            </p:nvSpPr>
            <p:spPr>
              <a:xfrm>
                <a:off x="6388673" y="5658061"/>
                <a:ext cx="5375189" cy="805670"/>
              </a:xfrm>
              <a:prstGeom prst="rect">
                <a:avLst/>
              </a:prstGeom>
              <a:blipFill>
                <a:blip r:embed="rId7"/>
                <a:stretch>
                  <a:fillRect l="-4717" t="-14063" b="-35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FEC49DB-F21E-4845-9F1C-6EFC75A34AF2}"/>
                  </a:ext>
                </a:extLst>
              </p:cNvPr>
              <p:cNvSpPr txBox="1"/>
              <p:nvPr/>
            </p:nvSpPr>
            <p:spPr>
              <a:xfrm>
                <a:off x="107889" y="5658061"/>
                <a:ext cx="5694636" cy="805670"/>
              </a:xfrm>
              <a:prstGeom prst="rect">
                <a:avLst/>
              </a:prstGeom>
              <a:noFill/>
            </p:spPr>
            <p:txBody>
              <a:bodyPr wrap="none" rtlCol="0">
                <a:spAutoFit/>
              </a:bodyPr>
              <a:lstStyle/>
              <a:p>
                <a:r>
                  <a:rPr lang="en-US" sz="4400" dirty="0"/>
                  <a:t>learn h by fine-tuning </a:t>
                </a:r>
                <a14:m>
                  <m:oMath xmlns:m="http://schemas.openxmlformats.org/officeDocument/2006/math">
                    <m:acc>
                      <m:accPr>
                        <m:chr m:val="̂"/>
                        <m:ctrlPr>
                          <a:rPr lang="en-US" sz="4400" i="1" smtClean="0">
                            <a:latin typeface="Cambria Math" panose="02040503050406030204" pitchFamily="18" charset="0"/>
                          </a:rPr>
                        </m:ctrlPr>
                      </m:accPr>
                      <m:e>
                        <m:r>
                          <a:rPr lang="de-AT" sz="4400" b="0" i="1" smtClean="0">
                            <a:latin typeface="Cambria Math" panose="02040503050406030204" pitchFamily="18" charset="0"/>
                          </a:rPr>
                          <m:t>h</m:t>
                        </m:r>
                      </m:e>
                    </m:acc>
                  </m:oMath>
                </a14:m>
                <a:r>
                  <a:rPr lang="en-US" sz="4400" dirty="0"/>
                  <a:t> </a:t>
                </a:r>
              </a:p>
            </p:txBody>
          </p:sp>
        </mc:Choice>
        <mc:Fallback xmlns="">
          <p:sp>
            <p:nvSpPr>
              <p:cNvPr id="16" name="TextBox 15">
                <a:extLst>
                  <a:ext uri="{FF2B5EF4-FFF2-40B4-BE49-F238E27FC236}">
                    <a16:creationId xmlns:a16="http://schemas.microsoft.com/office/drawing/2014/main" id="{9FEC49DB-F21E-4845-9F1C-6EFC75A34AF2}"/>
                  </a:ext>
                </a:extLst>
              </p:cNvPr>
              <p:cNvSpPr txBox="1">
                <a:spLocks noRot="1" noChangeAspect="1" noMove="1" noResize="1" noEditPoints="1" noAdjustHandles="1" noChangeArrowheads="1" noChangeShapeType="1" noTextEdit="1"/>
              </p:cNvSpPr>
              <p:nvPr/>
            </p:nvSpPr>
            <p:spPr>
              <a:xfrm>
                <a:off x="107889" y="5658061"/>
                <a:ext cx="5694636" cy="805670"/>
              </a:xfrm>
              <a:prstGeom prst="rect">
                <a:avLst/>
              </a:prstGeom>
              <a:blipFill>
                <a:blip r:embed="rId8"/>
                <a:stretch>
                  <a:fillRect l="-4454" t="-14063" b="-35938"/>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50A0CBE6-2C5D-CD2C-7721-A8213056B6B2}"/>
              </a:ext>
            </a:extLst>
          </p:cNvPr>
          <p:cNvSpPr>
            <a:spLocks noGrp="1"/>
          </p:cNvSpPr>
          <p:nvPr>
            <p:ph type="ftr" sz="quarter" idx="11"/>
          </p:nvPr>
        </p:nvSpPr>
        <p:spPr/>
        <p:txBody>
          <a:bodyPr/>
          <a:lstStyle/>
          <a:p>
            <a:r>
              <a:rPr lang="en-GB"/>
              <a:t>DI Dr.techn. Alexander Jung</a:t>
            </a:r>
            <a:endParaRPr lang="en-GB" dirty="0"/>
          </a:p>
        </p:txBody>
      </p:sp>
    </p:spTree>
    <p:extLst>
      <p:ext uri="{BB962C8B-B14F-4D97-AF65-F5344CB8AC3E}">
        <p14:creationId xmlns:p14="http://schemas.microsoft.com/office/powerpoint/2010/main" val="993684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CA5F27A-9329-6944-B2BB-B7497875DAD6}"/>
              </a:ext>
            </a:extLst>
          </p:cNvPr>
          <p:cNvSpPr>
            <a:spLocks noGrp="1"/>
          </p:cNvSpPr>
          <p:nvPr>
            <p:ph type="dt" sz="half" idx="10"/>
          </p:nvPr>
        </p:nvSpPr>
        <p:spPr/>
        <p:txBody>
          <a:bodyPr/>
          <a:lstStyle/>
          <a:p>
            <a:fld id="{875DF66B-87DE-4D4B-8712-DFDB2D938B13}" type="datetime1">
              <a:rPr lang="en-US" smtClean="0"/>
              <a:t>5/26/23</a:t>
            </a:fld>
            <a:endParaRPr lang="en-US"/>
          </a:p>
        </p:txBody>
      </p:sp>
      <p:sp>
        <p:nvSpPr>
          <p:cNvPr id="5" name="Slide Number Placeholder 4">
            <a:extLst>
              <a:ext uri="{FF2B5EF4-FFF2-40B4-BE49-F238E27FC236}">
                <a16:creationId xmlns:a16="http://schemas.microsoft.com/office/drawing/2014/main" id="{482FF003-6DDC-9149-8ACD-D330B050FB6D}"/>
              </a:ext>
            </a:extLst>
          </p:cNvPr>
          <p:cNvSpPr>
            <a:spLocks noGrp="1"/>
          </p:cNvSpPr>
          <p:nvPr>
            <p:ph type="sldNum" sz="quarter" idx="12"/>
          </p:nvPr>
        </p:nvSpPr>
        <p:spPr/>
        <p:txBody>
          <a:bodyPr/>
          <a:lstStyle/>
          <a:p>
            <a:fld id="{5399C925-308B-6F4D-8762-6363D7B6E381}" type="slidenum">
              <a:rPr lang="en-US" smtClean="0"/>
              <a:t>84</a:t>
            </a:fld>
            <a:endParaRPr lang="en-US"/>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1582B22-DE83-CC41-864A-DD9739F3E605}"/>
                  </a:ext>
                </a:extLst>
              </p:cNvPr>
              <p:cNvSpPr/>
              <p:nvPr/>
            </p:nvSpPr>
            <p:spPr>
              <a:xfrm>
                <a:off x="838200" y="1977319"/>
                <a:ext cx="10025630" cy="19407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400" i="1" smtClean="0">
                              <a:solidFill>
                                <a:schemeClr val="accent1">
                                  <a:lumMod val="75000"/>
                                </a:schemeClr>
                              </a:solidFill>
                              <a:latin typeface="Cambria Math" panose="02040503050406030204" pitchFamily="18" charset="0"/>
                            </a:rPr>
                          </m:ctrlPr>
                        </m:sSubPr>
                        <m:e>
                          <m:r>
                            <m:rPr>
                              <m:nor/>
                            </m:rPr>
                            <a:rPr lang="de-AT" sz="4400">
                              <a:solidFill>
                                <a:schemeClr val="accent1">
                                  <a:lumMod val="75000"/>
                                </a:schemeClr>
                              </a:solidFill>
                              <a:latin typeface="Cambria Math" panose="02040503050406030204" pitchFamily="18" charset="0"/>
                            </a:rPr>
                            <m:t>min</m:t>
                          </m:r>
                        </m:e>
                        <m:sub>
                          <m:r>
                            <a:rPr lang="de-AT" sz="4400" i="1">
                              <a:solidFill>
                                <a:schemeClr val="accent1">
                                  <a:lumMod val="75000"/>
                                </a:schemeClr>
                              </a:solidFill>
                              <a:latin typeface="Cambria Math" panose="02040503050406030204" pitchFamily="18" charset="0"/>
                            </a:rPr>
                            <m:t>h</m:t>
                          </m:r>
                          <m:r>
                            <a:rPr lang="de-AT" sz="4400" i="1">
                              <a:solidFill>
                                <a:schemeClr val="accent1">
                                  <a:lumMod val="75000"/>
                                </a:schemeClr>
                              </a:solidFill>
                              <a:latin typeface="Cambria Math" panose="02040503050406030204" pitchFamily="18" charset="0"/>
                              <a:ea typeface="Cambria Math" panose="02040503050406030204" pitchFamily="18" charset="0"/>
                            </a:rPr>
                            <m:t>𝜖</m:t>
                          </m:r>
                          <m:r>
                            <a:rPr lang="de-AT" sz="4400" i="1">
                              <a:solidFill>
                                <a:schemeClr val="accent1">
                                  <a:lumMod val="75000"/>
                                </a:schemeClr>
                              </a:solidFill>
                              <a:latin typeface="Cambria Math" panose="02040503050406030204" pitchFamily="18" charset="0"/>
                              <a:ea typeface="Cambria Math" panose="02040503050406030204" pitchFamily="18" charset="0"/>
                            </a:rPr>
                            <m:t>ℋ</m:t>
                          </m:r>
                        </m:sub>
                      </m:sSub>
                      <m:f>
                        <m:fPr>
                          <m:ctrlPr>
                            <a:rPr lang="en-US" sz="4400" i="1">
                              <a:solidFill>
                                <a:schemeClr val="accent1">
                                  <a:lumMod val="75000"/>
                                </a:schemeClr>
                              </a:solidFill>
                              <a:latin typeface="Cambria Math" panose="02040503050406030204" pitchFamily="18" charset="0"/>
                            </a:rPr>
                          </m:ctrlPr>
                        </m:fPr>
                        <m:num>
                          <m:r>
                            <a:rPr lang="de-AT" sz="4400" i="1">
                              <a:solidFill>
                                <a:schemeClr val="accent1">
                                  <a:lumMod val="75000"/>
                                </a:schemeClr>
                              </a:solidFill>
                              <a:latin typeface="Cambria Math" panose="02040503050406030204" pitchFamily="18" charset="0"/>
                            </a:rPr>
                            <m:t>1</m:t>
                          </m:r>
                        </m:num>
                        <m:den>
                          <m:r>
                            <a:rPr lang="de-AT" sz="4400" i="1">
                              <a:solidFill>
                                <a:schemeClr val="accent1">
                                  <a:lumMod val="75000"/>
                                </a:schemeClr>
                              </a:solidFill>
                              <a:latin typeface="Cambria Math" panose="02040503050406030204" pitchFamily="18" charset="0"/>
                            </a:rPr>
                            <m:t>𝑚</m:t>
                          </m:r>
                        </m:den>
                      </m:f>
                      <m:nary>
                        <m:naryPr>
                          <m:chr m:val="∑"/>
                          <m:ctrlPr>
                            <a:rPr lang="en-US" sz="4400" i="1">
                              <a:solidFill>
                                <a:schemeClr val="accent1">
                                  <a:lumMod val="75000"/>
                                </a:schemeClr>
                              </a:solidFill>
                              <a:latin typeface="Cambria Math" panose="02040503050406030204" pitchFamily="18" charset="0"/>
                            </a:rPr>
                          </m:ctrlPr>
                        </m:naryPr>
                        <m:sub>
                          <m:r>
                            <m:rPr>
                              <m:brk m:alnAt="23"/>
                            </m:rPr>
                            <a:rPr lang="de-AT" sz="4400" i="1">
                              <a:solidFill>
                                <a:schemeClr val="accent1">
                                  <a:lumMod val="75000"/>
                                </a:schemeClr>
                              </a:solidFill>
                              <a:latin typeface="Cambria Math" panose="02040503050406030204" pitchFamily="18" charset="0"/>
                            </a:rPr>
                            <m:t>𝑖</m:t>
                          </m:r>
                          <m:r>
                            <a:rPr lang="de-AT" sz="4400" i="1">
                              <a:solidFill>
                                <a:schemeClr val="accent1">
                                  <a:lumMod val="75000"/>
                                </a:schemeClr>
                              </a:solidFill>
                              <a:latin typeface="Cambria Math" panose="02040503050406030204" pitchFamily="18" charset="0"/>
                            </a:rPr>
                            <m:t>=1</m:t>
                          </m:r>
                        </m:sub>
                        <m:sup>
                          <m:r>
                            <a:rPr lang="de-AT" sz="4400" i="1">
                              <a:solidFill>
                                <a:schemeClr val="accent1">
                                  <a:lumMod val="75000"/>
                                </a:schemeClr>
                              </a:solidFill>
                              <a:latin typeface="Cambria Math" panose="02040503050406030204" pitchFamily="18" charset="0"/>
                            </a:rPr>
                            <m:t>𝑚</m:t>
                          </m:r>
                        </m:sup>
                        <m:e>
                          <m:r>
                            <a:rPr lang="en-US" sz="4400" i="1">
                              <a:solidFill>
                                <a:schemeClr val="accent1">
                                  <a:lumMod val="75000"/>
                                </a:schemeClr>
                              </a:solidFill>
                              <a:latin typeface="Cambria Math" panose="02040503050406030204" pitchFamily="18" charset="0"/>
                              <a:ea typeface="Cambria Math" panose="02040503050406030204" pitchFamily="18" charset="0"/>
                            </a:rPr>
                            <m:t>ℒ</m:t>
                          </m:r>
                          <m:d>
                            <m:dPr>
                              <m:ctrlPr>
                                <a:rPr lang="en-US" sz="4400" i="1">
                                  <a:solidFill>
                                    <a:schemeClr val="accent1">
                                      <a:lumMod val="75000"/>
                                    </a:schemeClr>
                                  </a:solidFill>
                                  <a:latin typeface="Cambria Math" panose="02040503050406030204" pitchFamily="18" charset="0"/>
                                  <a:ea typeface="Cambria Math" panose="02040503050406030204" pitchFamily="18" charset="0"/>
                                </a:rPr>
                              </m:ctrlPr>
                            </m:dPr>
                            <m:e>
                              <m:r>
                                <a:rPr lang="de-AT" sz="4400" i="1">
                                  <a:solidFill>
                                    <a:schemeClr val="accent1">
                                      <a:lumMod val="75000"/>
                                    </a:schemeClr>
                                  </a:solidFill>
                                  <a:latin typeface="Cambria Math" panose="02040503050406030204" pitchFamily="18" charset="0"/>
                                  <a:ea typeface="Cambria Math" panose="02040503050406030204" pitchFamily="18" charset="0"/>
                                </a:rPr>
                                <m:t>(</m:t>
                              </m:r>
                              <m:sSup>
                                <m:sSupPr>
                                  <m:ctrlPr>
                                    <a:rPr lang="en-US" sz="4400" i="1">
                                      <a:solidFill>
                                        <a:schemeClr val="accent1">
                                          <a:lumMod val="75000"/>
                                        </a:schemeClr>
                                      </a:solidFill>
                                      <a:latin typeface="Cambria Math" panose="02040503050406030204" pitchFamily="18" charset="0"/>
                                      <a:ea typeface="Cambria Math" panose="02040503050406030204" pitchFamily="18" charset="0"/>
                                    </a:rPr>
                                  </m:ctrlPr>
                                </m:sSupPr>
                                <m:e>
                                  <m:r>
                                    <a:rPr lang="de-AT" sz="4400" i="1">
                                      <a:solidFill>
                                        <a:schemeClr val="accent1">
                                          <a:lumMod val="75000"/>
                                        </a:schemeClr>
                                      </a:solidFill>
                                      <a:latin typeface="Cambria Math" panose="02040503050406030204" pitchFamily="18" charset="0"/>
                                      <a:ea typeface="Cambria Math" panose="02040503050406030204" pitchFamily="18" charset="0"/>
                                    </a:rPr>
                                    <m:t>𝑥</m:t>
                                  </m:r>
                                </m:e>
                                <m:sup>
                                  <m:d>
                                    <m:dPr>
                                      <m:ctrlPr>
                                        <a:rPr lang="de-AT" sz="4400" i="1">
                                          <a:solidFill>
                                            <a:schemeClr val="accent1">
                                              <a:lumMod val="75000"/>
                                            </a:schemeClr>
                                          </a:solidFill>
                                          <a:latin typeface="Cambria Math" panose="02040503050406030204" pitchFamily="18" charset="0"/>
                                          <a:ea typeface="Cambria Math" panose="02040503050406030204" pitchFamily="18" charset="0"/>
                                        </a:rPr>
                                      </m:ctrlPr>
                                    </m:dPr>
                                    <m:e>
                                      <m:r>
                                        <a:rPr lang="de-AT" sz="4400" i="1">
                                          <a:solidFill>
                                            <a:schemeClr val="accent1">
                                              <a:lumMod val="75000"/>
                                            </a:schemeClr>
                                          </a:solidFill>
                                          <a:latin typeface="Cambria Math" panose="02040503050406030204" pitchFamily="18" charset="0"/>
                                          <a:ea typeface="Cambria Math" panose="02040503050406030204" pitchFamily="18" charset="0"/>
                                        </a:rPr>
                                        <m:t>𝑖</m:t>
                                      </m:r>
                                    </m:e>
                                  </m:d>
                                </m:sup>
                              </m:sSup>
                              <m:r>
                                <a:rPr lang="de-AT" sz="4400" i="1">
                                  <a:solidFill>
                                    <a:schemeClr val="accent1">
                                      <a:lumMod val="75000"/>
                                    </a:schemeClr>
                                  </a:solidFill>
                                  <a:latin typeface="Cambria Math" panose="02040503050406030204" pitchFamily="18" charset="0"/>
                                  <a:ea typeface="Cambria Math" panose="02040503050406030204" pitchFamily="18" charset="0"/>
                                </a:rPr>
                                <m:t>,</m:t>
                              </m:r>
                              <m:sSup>
                                <m:sSupPr>
                                  <m:ctrlPr>
                                    <a:rPr lang="de-AT" sz="4400" i="1">
                                      <a:solidFill>
                                        <a:schemeClr val="accent1">
                                          <a:lumMod val="75000"/>
                                        </a:schemeClr>
                                      </a:solidFill>
                                      <a:latin typeface="Cambria Math" panose="02040503050406030204" pitchFamily="18" charset="0"/>
                                      <a:ea typeface="Cambria Math" panose="02040503050406030204" pitchFamily="18" charset="0"/>
                                    </a:rPr>
                                  </m:ctrlPr>
                                </m:sSupPr>
                                <m:e>
                                  <m:r>
                                    <a:rPr lang="de-AT" sz="4400" i="1">
                                      <a:solidFill>
                                        <a:schemeClr val="accent1">
                                          <a:lumMod val="75000"/>
                                        </a:schemeClr>
                                      </a:solidFill>
                                      <a:latin typeface="Cambria Math" panose="02040503050406030204" pitchFamily="18" charset="0"/>
                                      <a:ea typeface="Cambria Math" panose="02040503050406030204" pitchFamily="18" charset="0"/>
                                    </a:rPr>
                                    <m:t>𝑦</m:t>
                                  </m:r>
                                </m:e>
                                <m:sup>
                                  <m:d>
                                    <m:dPr>
                                      <m:ctrlPr>
                                        <a:rPr lang="de-AT" sz="4400" i="1">
                                          <a:solidFill>
                                            <a:schemeClr val="accent1">
                                              <a:lumMod val="75000"/>
                                            </a:schemeClr>
                                          </a:solidFill>
                                          <a:latin typeface="Cambria Math" panose="02040503050406030204" pitchFamily="18" charset="0"/>
                                          <a:ea typeface="Cambria Math" panose="02040503050406030204" pitchFamily="18" charset="0"/>
                                        </a:rPr>
                                      </m:ctrlPr>
                                    </m:dPr>
                                    <m:e>
                                      <m:r>
                                        <a:rPr lang="de-AT" sz="4400" i="1">
                                          <a:solidFill>
                                            <a:schemeClr val="accent1">
                                              <a:lumMod val="75000"/>
                                            </a:schemeClr>
                                          </a:solidFill>
                                          <a:latin typeface="Cambria Math" panose="02040503050406030204" pitchFamily="18" charset="0"/>
                                          <a:ea typeface="Cambria Math" panose="02040503050406030204" pitchFamily="18" charset="0"/>
                                        </a:rPr>
                                        <m:t>𝑖</m:t>
                                      </m:r>
                                    </m:e>
                                  </m:d>
                                </m:sup>
                              </m:sSup>
                              <m:r>
                                <a:rPr lang="de-AT" sz="4400" i="1">
                                  <a:solidFill>
                                    <a:schemeClr val="accent1">
                                      <a:lumMod val="75000"/>
                                    </a:schemeClr>
                                  </a:solidFill>
                                  <a:latin typeface="Cambria Math" panose="02040503050406030204" pitchFamily="18" charset="0"/>
                                  <a:ea typeface="Cambria Math" panose="02040503050406030204" pitchFamily="18" charset="0"/>
                                </a:rPr>
                                <m:t>),</m:t>
                              </m:r>
                              <m:r>
                                <a:rPr lang="de-AT" sz="4400" i="1">
                                  <a:solidFill>
                                    <a:schemeClr val="accent1">
                                      <a:lumMod val="75000"/>
                                    </a:schemeClr>
                                  </a:solidFill>
                                  <a:latin typeface="Cambria Math" panose="02040503050406030204" pitchFamily="18" charset="0"/>
                                  <a:ea typeface="Cambria Math" panose="02040503050406030204" pitchFamily="18" charset="0"/>
                                </a:rPr>
                                <m:t>h</m:t>
                              </m:r>
                            </m:e>
                          </m:d>
                        </m:e>
                      </m:nary>
                      <m:r>
                        <a:rPr lang="de-AT" sz="4400">
                          <a:latin typeface="Cambria Math" panose="02040503050406030204" pitchFamily="18" charset="0"/>
                        </a:rPr>
                        <m:t>+</m:t>
                      </m:r>
                      <m:r>
                        <m:rPr>
                          <m:sty m:val="p"/>
                        </m:rPr>
                        <a:rPr lang="el-GR" sz="4400" i="1">
                          <a:solidFill>
                            <a:schemeClr val="accent2">
                              <a:lumMod val="75000"/>
                            </a:schemeClr>
                          </a:solidFill>
                          <a:latin typeface="Cambria Math" panose="02040503050406030204" pitchFamily="18" charset="0"/>
                          <a:ea typeface="Cambria Math" panose="02040503050406030204" pitchFamily="18" charset="0"/>
                        </a:rPr>
                        <m:t>λ</m:t>
                      </m:r>
                      <m:r>
                        <a:rPr lang="de-AT" sz="4400" b="0" i="1" smtClean="0">
                          <a:solidFill>
                            <a:schemeClr val="accent2">
                              <a:lumMod val="75000"/>
                            </a:schemeClr>
                          </a:solidFill>
                          <a:latin typeface="Cambria Math" panose="02040503050406030204" pitchFamily="18" charset="0"/>
                          <a:ea typeface="Cambria Math" panose="02040503050406030204" pitchFamily="18" charset="0"/>
                        </a:rPr>
                        <m:t>𝑑</m:t>
                      </m:r>
                      <m:r>
                        <a:rPr lang="de-AT" sz="4400" b="0" i="1" smtClean="0">
                          <a:solidFill>
                            <a:schemeClr val="accent2">
                              <a:lumMod val="75000"/>
                            </a:schemeClr>
                          </a:solidFill>
                          <a:latin typeface="Cambria Math" panose="02040503050406030204" pitchFamily="18" charset="0"/>
                          <a:ea typeface="Cambria Math" panose="02040503050406030204" pitchFamily="18" charset="0"/>
                        </a:rPr>
                        <m:t>(</m:t>
                      </m:r>
                      <m:r>
                        <a:rPr lang="de-AT" sz="4400" b="0" i="1" smtClean="0">
                          <a:solidFill>
                            <a:schemeClr val="accent2">
                              <a:lumMod val="75000"/>
                            </a:schemeClr>
                          </a:solidFill>
                          <a:latin typeface="Cambria Math" panose="02040503050406030204" pitchFamily="18" charset="0"/>
                          <a:ea typeface="Cambria Math" panose="02040503050406030204" pitchFamily="18" charset="0"/>
                        </a:rPr>
                        <m:t>h</m:t>
                      </m:r>
                      <m:r>
                        <a:rPr lang="de-AT" sz="4400" b="0" i="1" smtClean="0">
                          <a:solidFill>
                            <a:schemeClr val="accent2">
                              <a:lumMod val="75000"/>
                            </a:schemeClr>
                          </a:solidFill>
                          <a:latin typeface="Cambria Math" panose="02040503050406030204" pitchFamily="18" charset="0"/>
                          <a:ea typeface="Cambria Math" panose="02040503050406030204" pitchFamily="18" charset="0"/>
                        </a:rPr>
                        <m:t>,</m:t>
                      </m:r>
                      <m:acc>
                        <m:accPr>
                          <m:chr m:val="̂"/>
                          <m:ctrlPr>
                            <a:rPr lang="de-AT" sz="4400" b="0" i="1" smtClean="0">
                              <a:solidFill>
                                <a:schemeClr val="accent2">
                                  <a:lumMod val="75000"/>
                                </a:schemeClr>
                              </a:solidFill>
                              <a:latin typeface="Cambria Math" panose="02040503050406030204" pitchFamily="18" charset="0"/>
                              <a:ea typeface="Cambria Math" panose="02040503050406030204" pitchFamily="18" charset="0"/>
                            </a:rPr>
                          </m:ctrlPr>
                        </m:accPr>
                        <m:e>
                          <m:r>
                            <a:rPr lang="de-AT" sz="4400" b="0" i="1" smtClean="0">
                              <a:solidFill>
                                <a:schemeClr val="accent2">
                                  <a:lumMod val="75000"/>
                                </a:schemeClr>
                              </a:solidFill>
                              <a:latin typeface="Cambria Math" panose="02040503050406030204" pitchFamily="18" charset="0"/>
                              <a:ea typeface="Cambria Math" panose="02040503050406030204" pitchFamily="18" charset="0"/>
                            </a:rPr>
                            <m:t>h</m:t>
                          </m:r>
                        </m:e>
                      </m:acc>
                      <m:r>
                        <a:rPr lang="de-AT" sz="4400" b="0" i="1" smtClean="0">
                          <a:solidFill>
                            <a:schemeClr val="accent1">
                              <a:lumMod val="75000"/>
                            </a:schemeClr>
                          </a:solidFill>
                          <a:latin typeface="Cambria Math" panose="02040503050406030204" pitchFamily="18" charset="0"/>
                        </a:rPr>
                        <m:t>)</m:t>
                      </m:r>
                    </m:oMath>
                  </m:oMathPara>
                </a14:m>
                <a:endParaRPr lang="en-US" sz="4400" dirty="0"/>
              </a:p>
            </p:txBody>
          </p:sp>
        </mc:Choice>
        <mc:Fallback xmlns="">
          <p:sp>
            <p:nvSpPr>
              <p:cNvPr id="6" name="Rectangle 5">
                <a:extLst>
                  <a:ext uri="{FF2B5EF4-FFF2-40B4-BE49-F238E27FC236}">
                    <a16:creationId xmlns:a16="http://schemas.microsoft.com/office/drawing/2014/main" id="{11582B22-DE83-CC41-864A-DD9739F3E605}"/>
                  </a:ext>
                </a:extLst>
              </p:cNvPr>
              <p:cNvSpPr>
                <a:spLocks noRot="1" noChangeAspect="1" noMove="1" noResize="1" noEditPoints="1" noAdjustHandles="1" noChangeArrowheads="1" noChangeShapeType="1" noTextEdit="1"/>
              </p:cNvSpPr>
              <p:nvPr/>
            </p:nvSpPr>
            <p:spPr>
              <a:xfrm>
                <a:off x="838200" y="1977319"/>
                <a:ext cx="10025630" cy="1940724"/>
              </a:xfrm>
              <a:prstGeom prst="rect">
                <a:avLst/>
              </a:prstGeom>
              <a:blipFill>
                <a:blip r:embed="rId2"/>
                <a:stretch>
                  <a:fillRect l="-127" t="-112338" r="-759" b="-170130"/>
                </a:stretch>
              </a:blipFill>
            </p:spPr>
            <p:txBody>
              <a:bodyPr/>
              <a:lstStyle/>
              <a:p>
                <a:r>
                  <a:rPr lang="en-US">
                    <a:noFill/>
                  </a:rPr>
                  <a:t> </a:t>
                </a:r>
              </a:p>
            </p:txBody>
          </p:sp>
        </mc:Fallback>
      </mc:AlternateContent>
      <p:sp>
        <p:nvSpPr>
          <p:cNvPr id="7" name="Left Brace 6">
            <a:extLst>
              <a:ext uri="{FF2B5EF4-FFF2-40B4-BE49-F238E27FC236}">
                <a16:creationId xmlns:a16="http://schemas.microsoft.com/office/drawing/2014/main" id="{12E0A84E-E694-3642-BD0D-D80AE455FCDE}"/>
              </a:ext>
            </a:extLst>
          </p:cNvPr>
          <p:cNvSpPr/>
          <p:nvPr/>
        </p:nvSpPr>
        <p:spPr>
          <a:xfrm rot="16200000">
            <a:off x="5078651" y="1543682"/>
            <a:ext cx="679315" cy="5428036"/>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41DA0A1-D898-9644-AD09-FE04EAF0AF36}"/>
                  </a:ext>
                </a:extLst>
              </p:cNvPr>
              <p:cNvSpPr txBox="1"/>
              <p:nvPr/>
            </p:nvSpPr>
            <p:spPr>
              <a:xfrm>
                <a:off x="3340142" y="4943501"/>
                <a:ext cx="3371629" cy="605294"/>
              </a:xfrm>
              <a:prstGeom prst="rect">
                <a:avLst/>
              </a:prstGeom>
              <a:noFill/>
            </p:spPr>
            <p:txBody>
              <a:bodyPr wrap="none" rtlCol="0">
                <a:spAutoFit/>
              </a:bodyPr>
              <a:lstStyle/>
              <a:p>
                <a:r>
                  <a:rPr lang="en-US" sz="3200" dirty="0"/>
                  <a:t>fine tuning on </a:t>
                </a:r>
                <a14:m>
                  <m:oMath xmlns:m="http://schemas.openxmlformats.org/officeDocument/2006/math">
                    <m:sSup>
                      <m:sSupPr>
                        <m:ctrlPr>
                          <a:rPr lang="en-US" sz="3200" i="1" smtClean="0">
                            <a:latin typeface="Cambria Math" panose="02040503050406030204" pitchFamily="18" charset="0"/>
                          </a:rPr>
                        </m:ctrlPr>
                      </m:sSupPr>
                      <m:e>
                        <m:r>
                          <a:rPr lang="en-US" sz="3200" i="1" smtClean="0">
                            <a:latin typeface="Cambria Math" panose="02040503050406030204" pitchFamily="18" charset="0"/>
                            <a:ea typeface="Cambria Math" panose="02040503050406030204" pitchFamily="18" charset="0"/>
                          </a:rPr>
                          <m:t>𝒟</m:t>
                        </m:r>
                      </m:e>
                      <m:sup>
                        <m:r>
                          <a:rPr lang="de-AT" sz="3200" b="0" i="1" smtClean="0">
                            <a:latin typeface="Cambria Math" panose="02040503050406030204" pitchFamily="18" charset="0"/>
                          </a:rPr>
                          <m:t>(1)</m:t>
                        </m:r>
                      </m:sup>
                    </m:sSup>
                  </m:oMath>
                </a14:m>
                <a:endParaRPr lang="en-US" sz="3200" dirty="0"/>
              </a:p>
            </p:txBody>
          </p:sp>
        </mc:Choice>
        <mc:Fallback xmlns="">
          <p:sp>
            <p:nvSpPr>
              <p:cNvPr id="8" name="TextBox 7">
                <a:extLst>
                  <a:ext uri="{FF2B5EF4-FFF2-40B4-BE49-F238E27FC236}">
                    <a16:creationId xmlns:a16="http://schemas.microsoft.com/office/drawing/2014/main" id="{C41DA0A1-D898-9644-AD09-FE04EAF0AF36}"/>
                  </a:ext>
                </a:extLst>
              </p:cNvPr>
              <p:cNvSpPr txBox="1">
                <a:spLocks noRot="1" noChangeAspect="1" noMove="1" noResize="1" noEditPoints="1" noAdjustHandles="1" noChangeArrowheads="1" noChangeShapeType="1" noTextEdit="1"/>
              </p:cNvSpPr>
              <p:nvPr/>
            </p:nvSpPr>
            <p:spPr>
              <a:xfrm>
                <a:off x="3340142" y="4943501"/>
                <a:ext cx="3371629" cy="605294"/>
              </a:xfrm>
              <a:prstGeom prst="rect">
                <a:avLst/>
              </a:prstGeom>
              <a:blipFill>
                <a:blip r:embed="rId3"/>
                <a:stretch>
                  <a:fillRect l="-4511" t="-10417" b="-33333"/>
                </a:stretch>
              </a:blipFill>
            </p:spPr>
            <p:txBody>
              <a:bodyPr/>
              <a:lstStyle/>
              <a:p>
                <a:r>
                  <a:rPr lang="en-US">
                    <a:noFill/>
                  </a:rPr>
                  <a:t> </a:t>
                </a:r>
              </a:p>
            </p:txBody>
          </p:sp>
        </mc:Fallback>
      </mc:AlternateContent>
      <p:sp>
        <p:nvSpPr>
          <p:cNvPr id="9" name="Left Brace 8">
            <a:extLst>
              <a:ext uri="{FF2B5EF4-FFF2-40B4-BE49-F238E27FC236}">
                <a16:creationId xmlns:a16="http://schemas.microsoft.com/office/drawing/2014/main" id="{B4357436-2B1C-0846-8A33-0AD7F3F032DE}"/>
              </a:ext>
            </a:extLst>
          </p:cNvPr>
          <p:cNvSpPr/>
          <p:nvPr/>
        </p:nvSpPr>
        <p:spPr>
          <a:xfrm rot="16200000">
            <a:off x="9642542" y="2800982"/>
            <a:ext cx="679316" cy="2913435"/>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8D78298-9E12-D84D-A636-E1836AD4B6B1}"/>
                  </a:ext>
                </a:extLst>
              </p:cNvPr>
              <p:cNvSpPr txBox="1"/>
              <p:nvPr/>
            </p:nvSpPr>
            <p:spPr>
              <a:xfrm>
                <a:off x="8075582" y="4661210"/>
                <a:ext cx="3835281" cy="1616596"/>
              </a:xfrm>
              <a:prstGeom prst="rect">
                <a:avLst/>
              </a:prstGeom>
              <a:noFill/>
            </p:spPr>
            <p:txBody>
              <a:bodyPr wrap="none" rtlCol="0">
                <a:spAutoFit/>
              </a:bodyPr>
              <a:lstStyle/>
              <a:p>
                <a:r>
                  <a:rPr lang="en-US" sz="3200" dirty="0"/>
                  <a:t>distance to</a:t>
                </a:r>
              </a:p>
              <a:p>
                <a:r>
                  <a:rPr lang="en-US" sz="3200" dirty="0"/>
                  <a:t>hypothesis </a:t>
                </a:r>
                <a14:m>
                  <m:oMath xmlns:m="http://schemas.openxmlformats.org/officeDocument/2006/math">
                    <m:acc>
                      <m:accPr>
                        <m:chr m:val="̂"/>
                        <m:ctrlPr>
                          <a:rPr lang="de-AT" sz="3200" i="1">
                            <a:solidFill>
                              <a:schemeClr val="accent2">
                                <a:lumMod val="75000"/>
                              </a:schemeClr>
                            </a:solidFill>
                            <a:latin typeface="Cambria Math" panose="02040503050406030204" pitchFamily="18" charset="0"/>
                            <a:ea typeface="Cambria Math" panose="02040503050406030204" pitchFamily="18" charset="0"/>
                          </a:rPr>
                        </m:ctrlPr>
                      </m:accPr>
                      <m:e>
                        <m:r>
                          <a:rPr lang="de-AT" sz="3200" i="1">
                            <a:solidFill>
                              <a:schemeClr val="accent2">
                                <a:lumMod val="75000"/>
                              </a:schemeClr>
                            </a:solidFill>
                            <a:latin typeface="Cambria Math" panose="02040503050406030204" pitchFamily="18" charset="0"/>
                            <a:ea typeface="Cambria Math" panose="02040503050406030204" pitchFamily="18" charset="0"/>
                          </a:rPr>
                          <m:t>h</m:t>
                        </m:r>
                      </m:e>
                    </m:acc>
                  </m:oMath>
                </a14:m>
                <a:r>
                  <a:rPr lang="en-US" sz="3200" dirty="0"/>
                  <a:t> which is </a:t>
                </a:r>
              </a:p>
              <a:p>
                <a:r>
                  <a:rPr lang="en-US" sz="3200" dirty="0"/>
                  <a:t>pre-trained on </a:t>
                </a:r>
                <a14:m>
                  <m:oMath xmlns:m="http://schemas.openxmlformats.org/officeDocument/2006/math">
                    <m:sSup>
                      <m:sSupPr>
                        <m:ctrlPr>
                          <a:rPr lang="en-US" sz="3200" i="1">
                            <a:latin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𝒟</m:t>
                        </m:r>
                      </m:e>
                      <m:sup>
                        <m:r>
                          <a:rPr lang="de-AT" sz="3200" i="1">
                            <a:latin typeface="Cambria Math" panose="02040503050406030204" pitchFamily="18" charset="0"/>
                          </a:rPr>
                          <m:t>(</m:t>
                        </m:r>
                        <m:r>
                          <a:rPr lang="de-AT" sz="3200" b="0" i="1" smtClean="0">
                            <a:latin typeface="Cambria Math" panose="02040503050406030204" pitchFamily="18" charset="0"/>
                          </a:rPr>
                          <m:t>2)</m:t>
                        </m:r>
                      </m:sup>
                    </m:sSup>
                  </m:oMath>
                </a14:m>
                <a:endParaRPr lang="en-US" sz="3200" dirty="0"/>
              </a:p>
            </p:txBody>
          </p:sp>
        </mc:Choice>
        <mc:Fallback xmlns="">
          <p:sp>
            <p:nvSpPr>
              <p:cNvPr id="10" name="TextBox 9">
                <a:extLst>
                  <a:ext uri="{FF2B5EF4-FFF2-40B4-BE49-F238E27FC236}">
                    <a16:creationId xmlns:a16="http://schemas.microsoft.com/office/drawing/2014/main" id="{A8D78298-9E12-D84D-A636-E1836AD4B6B1}"/>
                  </a:ext>
                </a:extLst>
              </p:cNvPr>
              <p:cNvSpPr txBox="1">
                <a:spLocks noRot="1" noChangeAspect="1" noMove="1" noResize="1" noEditPoints="1" noAdjustHandles="1" noChangeArrowheads="1" noChangeShapeType="1" noTextEdit="1"/>
              </p:cNvSpPr>
              <p:nvPr/>
            </p:nvSpPr>
            <p:spPr>
              <a:xfrm>
                <a:off x="8075582" y="4661210"/>
                <a:ext cx="3835281" cy="1616596"/>
              </a:xfrm>
              <a:prstGeom prst="rect">
                <a:avLst/>
              </a:prstGeom>
              <a:blipFill>
                <a:blip r:embed="rId4"/>
                <a:stretch>
                  <a:fillRect l="-3974" t="-5469" r="-3311" b="-10938"/>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8369FB3C-5837-3271-E24D-CB6A864107AD}"/>
              </a:ext>
            </a:extLst>
          </p:cNvPr>
          <p:cNvSpPr>
            <a:spLocks noGrp="1"/>
          </p:cNvSpPr>
          <p:nvPr>
            <p:ph type="ftr" sz="quarter" idx="11"/>
          </p:nvPr>
        </p:nvSpPr>
        <p:spPr/>
        <p:txBody>
          <a:bodyPr/>
          <a:lstStyle/>
          <a:p>
            <a:r>
              <a:rPr lang="en-GB"/>
              <a:t>DI Dr.techn. Alexander Jung</a:t>
            </a:r>
            <a:endParaRPr lang="en-GB" dirty="0"/>
          </a:p>
        </p:txBody>
      </p:sp>
    </p:spTree>
    <p:extLst>
      <p:ext uri="{BB962C8B-B14F-4D97-AF65-F5344CB8AC3E}">
        <p14:creationId xmlns:p14="http://schemas.microsoft.com/office/powerpoint/2010/main" val="23471670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3A8A176-6920-B047-AA2C-D8CE6B3D5E77}"/>
              </a:ext>
            </a:extLst>
          </p:cNvPr>
          <p:cNvSpPr>
            <a:spLocks noGrp="1"/>
          </p:cNvSpPr>
          <p:nvPr>
            <p:ph type="dt" sz="half" idx="10"/>
          </p:nvPr>
        </p:nvSpPr>
        <p:spPr/>
        <p:txBody>
          <a:bodyPr/>
          <a:lstStyle/>
          <a:p>
            <a:fld id="{50D3B388-F845-CE4F-80DE-DCA04265F874}" type="datetime1">
              <a:rPr lang="en-US" smtClean="0"/>
              <a:t>5/26/23</a:t>
            </a:fld>
            <a:endParaRPr lang="en-US"/>
          </a:p>
        </p:txBody>
      </p:sp>
      <p:sp>
        <p:nvSpPr>
          <p:cNvPr id="5" name="Slide Number Placeholder 4">
            <a:extLst>
              <a:ext uri="{FF2B5EF4-FFF2-40B4-BE49-F238E27FC236}">
                <a16:creationId xmlns:a16="http://schemas.microsoft.com/office/drawing/2014/main" id="{C0626417-D1B9-A746-A58F-D624000C9C1D}"/>
              </a:ext>
            </a:extLst>
          </p:cNvPr>
          <p:cNvSpPr>
            <a:spLocks noGrp="1"/>
          </p:cNvSpPr>
          <p:nvPr>
            <p:ph type="sldNum" sz="quarter" idx="12"/>
          </p:nvPr>
        </p:nvSpPr>
        <p:spPr/>
        <p:txBody>
          <a:bodyPr/>
          <a:lstStyle/>
          <a:p>
            <a:fld id="{5399C925-308B-6F4D-8762-6363D7B6E381}" type="slidenum">
              <a:rPr lang="en-US" smtClean="0"/>
              <a:t>85</a:t>
            </a:fld>
            <a:endParaRPr lang="en-US"/>
          </a:p>
        </p:txBody>
      </p:sp>
      <p:sp>
        <p:nvSpPr>
          <p:cNvPr id="6" name="Title 1">
            <a:extLst>
              <a:ext uri="{FF2B5EF4-FFF2-40B4-BE49-F238E27FC236}">
                <a16:creationId xmlns:a16="http://schemas.microsoft.com/office/drawing/2014/main" id="{124EFC95-F3B2-FA41-A5B2-29DFC96E4D19}"/>
              </a:ext>
            </a:extLst>
          </p:cNvPr>
          <p:cNvSpPr txBox="1">
            <a:spLocks/>
          </p:cNvSpPr>
          <p:nvPr/>
        </p:nvSpPr>
        <p:spPr>
          <a:xfrm>
            <a:off x="838199" y="1628808"/>
            <a:ext cx="11710481" cy="3273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b="1" dirty="0"/>
              <a:t>Multi-Task Learning </a:t>
            </a:r>
          </a:p>
          <a:p>
            <a:r>
              <a:rPr lang="en-US" sz="8000" b="1" dirty="0"/>
              <a:t>via </a:t>
            </a:r>
          </a:p>
          <a:p>
            <a:r>
              <a:rPr lang="en-US" sz="8000" b="1" dirty="0"/>
              <a:t>Regularization</a:t>
            </a:r>
          </a:p>
        </p:txBody>
      </p:sp>
      <p:sp>
        <p:nvSpPr>
          <p:cNvPr id="2" name="Footer Placeholder 1">
            <a:extLst>
              <a:ext uri="{FF2B5EF4-FFF2-40B4-BE49-F238E27FC236}">
                <a16:creationId xmlns:a16="http://schemas.microsoft.com/office/drawing/2014/main" id="{7E078C0B-316C-BDBF-6EF5-7C09F79643E7}"/>
              </a:ext>
            </a:extLst>
          </p:cNvPr>
          <p:cNvSpPr>
            <a:spLocks noGrp="1"/>
          </p:cNvSpPr>
          <p:nvPr>
            <p:ph type="ftr" sz="quarter" idx="11"/>
          </p:nvPr>
        </p:nvSpPr>
        <p:spPr/>
        <p:txBody>
          <a:bodyPr/>
          <a:lstStyle/>
          <a:p>
            <a:r>
              <a:rPr lang="en-GB"/>
              <a:t>DI Dr.techn. Alexander Jung</a:t>
            </a:r>
            <a:endParaRPr lang="en-GB" dirty="0"/>
          </a:p>
        </p:txBody>
      </p:sp>
    </p:spTree>
    <p:extLst>
      <p:ext uri="{BB962C8B-B14F-4D97-AF65-F5344CB8AC3E}">
        <p14:creationId xmlns:p14="http://schemas.microsoft.com/office/powerpoint/2010/main" val="30007775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C88A91-8FEE-2F4C-94D5-9AA18F35A4BD}"/>
                  </a:ext>
                </a:extLst>
              </p:cNvPr>
              <p:cNvSpPr>
                <a:spLocks noGrp="1"/>
              </p:cNvSpPr>
              <p:nvPr>
                <p:ph idx="1"/>
              </p:nvPr>
            </p:nvSpPr>
            <p:spPr>
              <a:xfrm>
                <a:off x="419100" y="981075"/>
                <a:ext cx="11353800" cy="4895850"/>
              </a:xfrm>
            </p:spPr>
            <p:txBody>
              <a:bodyPr>
                <a:normAutofit/>
              </a:bodyPr>
              <a:lstStyle/>
              <a:p>
                <a:pPr>
                  <a:lnSpc>
                    <a:spcPct val="150000"/>
                  </a:lnSpc>
                </a:pPr>
                <a:r>
                  <a:rPr lang="en-US" sz="3500" dirty="0"/>
                  <a:t>Problem I: classify image as “shows border colly” vs. “not”</a:t>
                </a:r>
              </a:p>
              <a:p>
                <a:pPr>
                  <a:lnSpc>
                    <a:spcPct val="150000"/>
                  </a:lnSpc>
                </a:pPr>
                <a:r>
                  <a:rPr lang="en-US" sz="3500" dirty="0"/>
                  <a:t>Problem II: classify image as “shows husky” vs. “not” </a:t>
                </a:r>
              </a:p>
              <a:p>
                <a:pPr>
                  <a:lnSpc>
                    <a:spcPct val="150000"/>
                  </a:lnSpc>
                </a:pPr>
                <a:r>
                  <a:rPr lang="en-US" sz="3500" dirty="0"/>
                  <a:t>training data </a:t>
                </a:r>
                <a14:m>
                  <m:oMath xmlns:m="http://schemas.openxmlformats.org/officeDocument/2006/math">
                    <m:sSup>
                      <m:sSupPr>
                        <m:ctrlPr>
                          <a:rPr lang="en-US" sz="3500" i="1" smtClean="0">
                            <a:latin typeface="Cambria Math" panose="02040503050406030204" pitchFamily="18" charset="0"/>
                          </a:rPr>
                        </m:ctrlPr>
                      </m:sSupPr>
                      <m:e>
                        <m:r>
                          <a:rPr lang="en-US" sz="3500" i="1" smtClean="0">
                            <a:latin typeface="Cambria Math" panose="02040503050406030204" pitchFamily="18" charset="0"/>
                            <a:ea typeface="Cambria Math" panose="02040503050406030204" pitchFamily="18" charset="0"/>
                          </a:rPr>
                          <m:t>𝒟</m:t>
                        </m:r>
                      </m:e>
                      <m:sup>
                        <m:r>
                          <a:rPr lang="de-AT" sz="3500" b="0" i="1" smtClean="0">
                            <a:latin typeface="Cambria Math" panose="02040503050406030204" pitchFamily="18" charset="0"/>
                          </a:rPr>
                          <m:t>(1)</m:t>
                        </m:r>
                      </m:sup>
                    </m:sSup>
                    <m:r>
                      <a:rPr lang="de-AT" sz="3500" b="0" i="1" smtClean="0">
                        <a:latin typeface="Cambria Math" panose="02040503050406030204" pitchFamily="18" charset="0"/>
                      </a:rPr>
                      <m:t> </m:t>
                    </m:r>
                  </m:oMath>
                </a14:m>
                <a:r>
                  <a:rPr lang="en-US" sz="3500" dirty="0"/>
                  <a:t>for Problem I and </a:t>
                </a:r>
                <a14:m>
                  <m:oMath xmlns:m="http://schemas.openxmlformats.org/officeDocument/2006/math">
                    <m:sSup>
                      <m:sSupPr>
                        <m:ctrlPr>
                          <a:rPr lang="en-US" sz="3500" i="1">
                            <a:latin typeface="Cambria Math" panose="02040503050406030204" pitchFamily="18" charset="0"/>
                          </a:rPr>
                        </m:ctrlPr>
                      </m:sSupPr>
                      <m:e>
                        <m:r>
                          <a:rPr lang="en-US" sz="3500" i="1">
                            <a:latin typeface="Cambria Math" panose="02040503050406030204" pitchFamily="18" charset="0"/>
                            <a:ea typeface="Cambria Math" panose="02040503050406030204" pitchFamily="18" charset="0"/>
                          </a:rPr>
                          <m:t>𝒟</m:t>
                        </m:r>
                      </m:e>
                      <m:sup>
                        <m:r>
                          <a:rPr lang="de-AT" sz="3500" i="1">
                            <a:latin typeface="Cambria Math" panose="02040503050406030204" pitchFamily="18" charset="0"/>
                          </a:rPr>
                          <m:t>(</m:t>
                        </m:r>
                        <m:r>
                          <a:rPr lang="de-AT" sz="3500" b="0" i="1" smtClean="0">
                            <a:latin typeface="Cambria Math" panose="02040503050406030204" pitchFamily="18" charset="0"/>
                          </a:rPr>
                          <m:t>2</m:t>
                        </m:r>
                        <m:r>
                          <a:rPr lang="de-AT" sz="3500" i="1">
                            <a:latin typeface="Cambria Math" panose="02040503050406030204" pitchFamily="18" charset="0"/>
                          </a:rPr>
                          <m:t>)</m:t>
                        </m:r>
                      </m:sup>
                    </m:sSup>
                  </m:oMath>
                </a14:m>
                <a:r>
                  <a:rPr lang="en-US" sz="3500" dirty="0"/>
                  <a:t> for Problem II </a:t>
                </a:r>
              </a:p>
              <a:p>
                <a:pPr>
                  <a:lnSpc>
                    <a:spcPct val="150000"/>
                  </a:lnSpc>
                </a:pPr>
                <a:r>
                  <a:rPr lang="en-US" sz="3500" dirty="0"/>
                  <a:t>jointly learn hypothesis </a:t>
                </a:r>
                <a14:m>
                  <m:oMath xmlns:m="http://schemas.openxmlformats.org/officeDocument/2006/math">
                    <m:sSup>
                      <m:sSupPr>
                        <m:ctrlPr>
                          <a:rPr lang="en-US" sz="3500" i="1" smtClean="0">
                            <a:latin typeface="Cambria Math" panose="02040503050406030204" pitchFamily="18" charset="0"/>
                          </a:rPr>
                        </m:ctrlPr>
                      </m:sSupPr>
                      <m:e>
                        <m:r>
                          <a:rPr lang="de-AT" sz="3500" b="0" i="1" smtClean="0">
                            <a:latin typeface="Cambria Math" panose="02040503050406030204" pitchFamily="18" charset="0"/>
                          </a:rPr>
                          <m:t>h</m:t>
                        </m:r>
                      </m:e>
                      <m:sup>
                        <m:r>
                          <a:rPr lang="de-AT" sz="3500" b="0" i="1" smtClean="0">
                            <a:latin typeface="Cambria Math" panose="02040503050406030204" pitchFamily="18" charset="0"/>
                          </a:rPr>
                          <m:t>(1)</m:t>
                        </m:r>
                      </m:sup>
                    </m:sSup>
                  </m:oMath>
                </a14:m>
                <a:r>
                  <a:rPr lang="en-US" sz="3500" dirty="0"/>
                  <a:t> on </a:t>
                </a:r>
                <a14:m>
                  <m:oMath xmlns:m="http://schemas.openxmlformats.org/officeDocument/2006/math">
                    <m:sSup>
                      <m:sSupPr>
                        <m:ctrlPr>
                          <a:rPr lang="en-US" sz="3500" i="1">
                            <a:latin typeface="Cambria Math" panose="02040503050406030204" pitchFamily="18" charset="0"/>
                          </a:rPr>
                        </m:ctrlPr>
                      </m:sSupPr>
                      <m:e>
                        <m:r>
                          <a:rPr lang="en-US" sz="3500" i="1">
                            <a:latin typeface="Cambria Math" panose="02040503050406030204" pitchFamily="18" charset="0"/>
                            <a:ea typeface="Cambria Math" panose="02040503050406030204" pitchFamily="18" charset="0"/>
                          </a:rPr>
                          <m:t>𝒟</m:t>
                        </m:r>
                      </m:e>
                      <m:sup>
                        <m:r>
                          <a:rPr lang="de-AT" sz="3500" i="1">
                            <a:latin typeface="Cambria Math" panose="02040503050406030204" pitchFamily="18" charset="0"/>
                          </a:rPr>
                          <m:t>(1)</m:t>
                        </m:r>
                      </m:sup>
                    </m:sSup>
                  </m:oMath>
                </a14:m>
                <a:r>
                  <a:rPr lang="en-US" sz="3500" i="1" dirty="0">
                    <a:latin typeface="Cambria Math" panose="02040503050406030204" pitchFamily="18" charset="0"/>
                    <a:ea typeface="Cambria Math" panose="02040503050406030204" pitchFamily="18" charset="0"/>
                  </a:rPr>
                  <a:t> </a:t>
                </a:r>
                <a:r>
                  <a:rPr lang="en-US" sz="3500" dirty="0">
                    <a:latin typeface="Cambria Math" panose="02040503050406030204" pitchFamily="18" charset="0"/>
                    <a:ea typeface="Cambria Math" panose="02040503050406030204" pitchFamily="18" charset="0"/>
                  </a:rPr>
                  <a:t>and</a:t>
                </a:r>
                <a:r>
                  <a:rPr lang="en-US" sz="3500" dirty="0">
                    <a:ea typeface="Cambria Math" panose="02040503050406030204" pitchFamily="18" charset="0"/>
                  </a:rPr>
                  <a:t> </a:t>
                </a:r>
                <a14:m>
                  <m:oMath xmlns:m="http://schemas.openxmlformats.org/officeDocument/2006/math">
                    <m:sSup>
                      <m:sSupPr>
                        <m:ctrlPr>
                          <a:rPr lang="en-US" sz="3500" i="1">
                            <a:latin typeface="Cambria Math" panose="02040503050406030204" pitchFamily="18" charset="0"/>
                          </a:rPr>
                        </m:ctrlPr>
                      </m:sSupPr>
                      <m:e>
                        <m:r>
                          <a:rPr lang="de-AT" sz="3500" i="1">
                            <a:latin typeface="Cambria Math" panose="02040503050406030204" pitchFamily="18" charset="0"/>
                          </a:rPr>
                          <m:t>h</m:t>
                        </m:r>
                      </m:e>
                      <m:sup>
                        <m:r>
                          <a:rPr lang="de-AT" sz="3500" i="1">
                            <a:latin typeface="Cambria Math" panose="02040503050406030204" pitchFamily="18" charset="0"/>
                          </a:rPr>
                          <m:t>(</m:t>
                        </m:r>
                        <m:r>
                          <a:rPr lang="de-AT" sz="3500" b="0" i="1" smtClean="0">
                            <a:latin typeface="Cambria Math" panose="02040503050406030204" pitchFamily="18" charset="0"/>
                          </a:rPr>
                          <m:t>2</m:t>
                        </m:r>
                        <m:r>
                          <a:rPr lang="de-AT" sz="3500" i="1">
                            <a:latin typeface="Cambria Math" panose="02040503050406030204" pitchFamily="18" charset="0"/>
                          </a:rPr>
                          <m:t>)</m:t>
                        </m:r>
                      </m:sup>
                    </m:sSup>
                  </m:oMath>
                </a14:m>
                <a:r>
                  <a:rPr lang="en-US" sz="3500" dirty="0"/>
                  <a:t> on </a:t>
                </a:r>
                <a14:m>
                  <m:oMath xmlns:m="http://schemas.openxmlformats.org/officeDocument/2006/math">
                    <m:sSup>
                      <m:sSupPr>
                        <m:ctrlPr>
                          <a:rPr lang="en-US" sz="3500" i="1">
                            <a:latin typeface="Cambria Math" panose="02040503050406030204" pitchFamily="18" charset="0"/>
                            <a:ea typeface="Cambria Math" panose="02040503050406030204" pitchFamily="18" charset="0"/>
                          </a:rPr>
                        </m:ctrlPr>
                      </m:sSupPr>
                      <m:e>
                        <m:r>
                          <a:rPr lang="en-US" sz="3500" i="1">
                            <a:latin typeface="Cambria Math" panose="02040503050406030204" pitchFamily="18" charset="0"/>
                            <a:ea typeface="Cambria Math" panose="02040503050406030204" pitchFamily="18" charset="0"/>
                          </a:rPr>
                          <m:t>𝒟</m:t>
                        </m:r>
                      </m:e>
                      <m:sup>
                        <m:r>
                          <a:rPr lang="de-AT" sz="3500" i="1">
                            <a:latin typeface="Cambria Math" panose="02040503050406030204" pitchFamily="18" charset="0"/>
                            <a:ea typeface="Cambria Math" panose="02040503050406030204" pitchFamily="18" charset="0"/>
                          </a:rPr>
                          <m:t>(2)</m:t>
                        </m:r>
                      </m:sup>
                    </m:sSup>
                    <m:r>
                      <a:rPr lang="de-AT" sz="3500" i="1">
                        <a:latin typeface="Cambria Math" panose="02040503050406030204" pitchFamily="18" charset="0"/>
                        <a:ea typeface="Cambria Math" panose="02040503050406030204" pitchFamily="18" charset="0"/>
                      </a:rPr>
                      <m:t> </m:t>
                    </m:r>
                  </m:oMath>
                </a14:m>
                <a:endParaRPr lang="en-US" sz="3500" i="1" dirty="0">
                  <a:latin typeface="Cambria Math" panose="02040503050406030204" pitchFamily="18" charset="0"/>
                  <a:ea typeface="Cambria Math" panose="02040503050406030204" pitchFamily="18" charset="0"/>
                </a:endParaRPr>
              </a:p>
              <a:p>
                <a:pPr>
                  <a:lnSpc>
                    <a:spcPct val="150000"/>
                  </a:lnSpc>
                </a:pPr>
                <a:r>
                  <a:rPr lang="en-US" sz="3500" dirty="0"/>
                  <a:t>require </a:t>
                </a:r>
                <a14:m>
                  <m:oMath xmlns:m="http://schemas.openxmlformats.org/officeDocument/2006/math">
                    <m:sSup>
                      <m:sSupPr>
                        <m:ctrlPr>
                          <a:rPr lang="en-US" sz="3500" i="1">
                            <a:latin typeface="Cambria Math" panose="02040503050406030204" pitchFamily="18" charset="0"/>
                          </a:rPr>
                        </m:ctrlPr>
                      </m:sSupPr>
                      <m:e>
                        <m:r>
                          <a:rPr lang="de-AT" sz="3500" i="1">
                            <a:latin typeface="Cambria Math" panose="02040503050406030204" pitchFamily="18" charset="0"/>
                          </a:rPr>
                          <m:t>h</m:t>
                        </m:r>
                      </m:e>
                      <m:sup>
                        <m:r>
                          <a:rPr lang="de-AT" sz="3500" i="1">
                            <a:latin typeface="Cambria Math" panose="02040503050406030204" pitchFamily="18" charset="0"/>
                          </a:rPr>
                          <m:t>(1)</m:t>
                        </m:r>
                      </m:sup>
                    </m:sSup>
                  </m:oMath>
                </a14:m>
                <a:r>
                  <a:rPr lang="en-US" sz="3500" dirty="0"/>
                  <a:t> to be “similar” to </a:t>
                </a:r>
                <a14:m>
                  <m:oMath xmlns:m="http://schemas.openxmlformats.org/officeDocument/2006/math">
                    <m:sSup>
                      <m:sSupPr>
                        <m:ctrlPr>
                          <a:rPr lang="en-US" sz="3500" i="1">
                            <a:latin typeface="Cambria Math" panose="02040503050406030204" pitchFamily="18" charset="0"/>
                          </a:rPr>
                        </m:ctrlPr>
                      </m:sSupPr>
                      <m:e>
                        <m:r>
                          <a:rPr lang="de-AT" sz="3500" i="1">
                            <a:latin typeface="Cambria Math" panose="02040503050406030204" pitchFamily="18" charset="0"/>
                          </a:rPr>
                          <m:t>h</m:t>
                        </m:r>
                      </m:e>
                      <m:sup>
                        <m:r>
                          <a:rPr lang="de-AT" sz="3500" i="1">
                            <a:latin typeface="Cambria Math" panose="02040503050406030204" pitchFamily="18" charset="0"/>
                          </a:rPr>
                          <m:t>(2)</m:t>
                        </m:r>
                      </m:sup>
                    </m:sSup>
                  </m:oMath>
                </a14:m>
                <a:r>
                  <a:rPr lang="en-US" sz="3500" dirty="0"/>
                  <a:t> </a:t>
                </a:r>
              </a:p>
              <a:p>
                <a:endParaRPr lang="en-US" dirty="0"/>
              </a:p>
            </p:txBody>
          </p:sp>
        </mc:Choice>
        <mc:Fallback xmlns="">
          <p:sp>
            <p:nvSpPr>
              <p:cNvPr id="3" name="Content Placeholder 2">
                <a:extLst>
                  <a:ext uri="{FF2B5EF4-FFF2-40B4-BE49-F238E27FC236}">
                    <a16:creationId xmlns:a16="http://schemas.microsoft.com/office/drawing/2014/main" id="{F4C88A91-8FEE-2F4C-94D5-9AA18F35A4BD}"/>
                  </a:ext>
                </a:extLst>
              </p:cNvPr>
              <p:cNvSpPr>
                <a:spLocks noGrp="1" noRot="1" noChangeAspect="1" noMove="1" noResize="1" noEditPoints="1" noAdjustHandles="1" noChangeArrowheads="1" noChangeShapeType="1" noTextEdit="1"/>
              </p:cNvSpPr>
              <p:nvPr>
                <p:ph idx="1"/>
              </p:nvPr>
            </p:nvSpPr>
            <p:spPr>
              <a:xfrm>
                <a:off x="419100" y="981075"/>
                <a:ext cx="11353800" cy="4895850"/>
              </a:xfrm>
              <a:blipFill>
                <a:blip r:embed="rId2"/>
                <a:stretch>
                  <a:fillRect l="-1454"/>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68110B08-C682-4E4D-82D4-1CA2F0A56527}"/>
              </a:ext>
            </a:extLst>
          </p:cNvPr>
          <p:cNvSpPr>
            <a:spLocks noGrp="1"/>
          </p:cNvSpPr>
          <p:nvPr>
            <p:ph type="dt" sz="half" idx="10"/>
          </p:nvPr>
        </p:nvSpPr>
        <p:spPr/>
        <p:txBody>
          <a:bodyPr/>
          <a:lstStyle/>
          <a:p>
            <a:fld id="{F3987BE4-8B64-F344-92C4-04EBF180FF89}" type="datetime1">
              <a:rPr lang="en-US" smtClean="0"/>
              <a:t>5/26/23</a:t>
            </a:fld>
            <a:endParaRPr lang="en-US"/>
          </a:p>
        </p:txBody>
      </p:sp>
      <p:sp>
        <p:nvSpPr>
          <p:cNvPr id="5" name="Slide Number Placeholder 4">
            <a:extLst>
              <a:ext uri="{FF2B5EF4-FFF2-40B4-BE49-F238E27FC236}">
                <a16:creationId xmlns:a16="http://schemas.microsoft.com/office/drawing/2014/main" id="{2EE7403E-5618-9848-ADD7-1F98ECB94446}"/>
              </a:ext>
            </a:extLst>
          </p:cNvPr>
          <p:cNvSpPr>
            <a:spLocks noGrp="1"/>
          </p:cNvSpPr>
          <p:nvPr>
            <p:ph type="sldNum" sz="quarter" idx="12"/>
          </p:nvPr>
        </p:nvSpPr>
        <p:spPr/>
        <p:txBody>
          <a:bodyPr/>
          <a:lstStyle/>
          <a:p>
            <a:fld id="{5399C925-308B-6F4D-8762-6363D7B6E381}" type="slidenum">
              <a:rPr lang="en-US" smtClean="0"/>
              <a:t>86</a:t>
            </a:fld>
            <a:endParaRPr lang="en-US" dirty="0"/>
          </a:p>
        </p:txBody>
      </p:sp>
      <p:sp>
        <p:nvSpPr>
          <p:cNvPr id="2" name="Footer Placeholder 1">
            <a:extLst>
              <a:ext uri="{FF2B5EF4-FFF2-40B4-BE49-F238E27FC236}">
                <a16:creationId xmlns:a16="http://schemas.microsoft.com/office/drawing/2014/main" id="{D39E824F-FE6C-C207-A97B-0BA3EACE2115}"/>
              </a:ext>
            </a:extLst>
          </p:cNvPr>
          <p:cNvSpPr>
            <a:spLocks noGrp="1"/>
          </p:cNvSpPr>
          <p:nvPr>
            <p:ph type="ftr" sz="quarter" idx="11"/>
          </p:nvPr>
        </p:nvSpPr>
        <p:spPr/>
        <p:txBody>
          <a:bodyPr/>
          <a:lstStyle/>
          <a:p>
            <a:r>
              <a:rPr lang="en-GB"/>
              <a:t>DI Dr.techn. Alexander Jung</a:t>
            </a:r>
            <a:endParaRPr lang="en-GB" dirty="0"/>
          </a:p>
        </p:txBody>
      </p:sp>
    </p:spTree>
    <p:extLst>
      <p:ext uri="{BB962C8B-B14F-4D97-AF65-F5344CB8AC3E}">
        <p14:creationId xmlns:p14="http://schemas.microsoft.com/office/powerpoint/2010/main" val="27831170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C88A91-8FEE-2F4C-94D5-9AA18F35A4BD}"/>
                  </a:ext>
                </a:extLst>
              </p:cNvPr>
              <p:cNvSpPr>
                <a:spLocks noGrp="1"/>
              </p:cNvSpPr>
              <p:nvPr>
                <p:ph idx="1"/>
              </p:nvPr>
            </p:nvSpPr>
            <p:spPr>
              <a:xfrm>
                <a:off x="7931084" y="4210493"/>
                <a:ext cx="2451691" cy="1336824"/>
              </a:xfrm>
            </p:spPr>
            <p:txBody>
              <a:bodyPr>
                <a:normAutofit/>
              </a:bodyPr>
              <a:lstStyle/>
              <a:p>
                <a:pPr marL="0" indent="0">
                  <a:lnSpc>
                    <a:spcPct val="150000"/>
                  </a:lnSpc>
                  <a:buNone/>
                </a:pPr>
                <a14:m>
                  <m:oMathPara xmlns:m="http://schemas.openxmlformats.org/officeDocument/2006/math">
                    <m:oMathParaPr>
                      <m:jc m:val="centerGroup"/>
                    </m:oMathParaPr>
                    <m:oMath xmlns:m="http://schemas.openxmlformats.org/officeDocument/2006/math">
                      <m:sSup>
                        <m:sSupPr>
                          <m:ctrlPr>
                            <a:rPr lang="en-US" sz="4800" i="1" smtClean="0">
                              <a:latin typeface="Cambria Math" panose="02040503050406030204" pitchFamily="18" charset="0"/>
                            </a:rPr>
                          </m:ctrlPr>
                        </m:sSupPr>
                        <m:e>
                          <m:r>
                            <a:rPr lang="en-US" sz="4800" i="1" smtClean="0">
                              <a:latin typeface="Cambria Math" panose="02040503050406030204" pitchFamily="18" charset="0"/>
                              <a:ea typeface="Cambria Math" panose="02040503050406030204" pitchFamily="18" charset="0"/>
                            </a:rPr>
                            <m:t>𝒟</m:t>
                          </m:r>
                        </m:e>
                        <m:sup>
                          <m:r>
                            <a:rPr lang="de-AT" sz="4800" b="0" i="1" smtClean="0">
                              <a:latin typeface="Cambria Math" panose="02040503050406030204" pitchFamily="18" charset="0"/>
                            </a:rPr>
                            <m:t>(2)</m:t>
                          </m:r>
                        </m:sup>
                      </m:sSup>
                    </m:oMath>
                  </m:oMathPara>
                </a14:m>
                <a:endParaRPr lang="en-US" sz="4800"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F4C88A91-8FEE-2F4C-94D5-9AA18F35A4BD}"/>
                  </a:ext>
                </a:extLst>
              </p:cNvPr>
              <p:cNvSpPr>
                <a:spLocks noGrp="1" noRot="1" noChangeAspect="1" noMove="1" noResize="1" noEditPoints="1" noAdjustHandles="1" noChangeArrowheads="1" noChangeShapeType="1" noTextEdit="1"/>
              </p:cNvSpPr>
              <p:nvPr>
                <p:ph idx="1"/>
              </p:nvPr>
            </p:nvSpPr>
            <p:spPr>
              <a:xfrm>
                <a:off x="7931084" y="4210493"/>
                <a:ext cx="2451691" cy="1336824"/>
              </a:xfrm>
              <a:blipFill>
                <a:blip r:embed="rId2"/>
                <a:stretch>
                  <a:fillRect/>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68110B08-C682-4E4D-82D4-1CA2F0A56527}"/>
              </a:ext>
            </a:extLst>
          </p:cNvPr>
          <p:cNvSpPr>
            <a:spLocks noGrp="1"/>
          </p:cNvSpPr>
          <p:nvPr>
            <p:ph type="dt" sz="half" idx="10"/>
          </p:nvPr>
        </p:nvSpPr>
        <p:spPr/>
        <p:txBody>
          <a:bodyPr/>
          <a:lstStyle/>
          <a:p>
            <a:fld id="{305260DB-1894-AB44-927B-C49D4FE625E3}" type="datetime1">
              <a:rPr lang="en-US" smtClean="0"/>
              <a:t>5/26/23</a:t>
            </a:fld>
            <a:endParaRPr lang="en-US"/>
          </a:p>
        </p:txBody>
      </p:sp>
      <p:sp>
        <p:nvSpPr>
          <p:cNvPr id="5" name="Slide Number Placeholder 4">
            <a:extLst>
              <a:ext uri="{FF2B5EF4-FFF2-40B4-BE49-F238E27FC236}">
                <a16:creationId xmlns:a16="http://schemas.microsoft.com/office/drawing/2014/main" id="{2EE7403E-5618-9848-ADD7-1F98ECB94446}"/>
              </a:ext>
            </a:extLst>
          </p:cNvPr>
          <p:cNvSpPr>
            <a:spLocks noGrp="1"/>
          </p:cNvSpPr>
          <p:nvPr>
            <p:ph type="sldNum" sz="quarter" idx="12"/>
          </p:nvPr>
        </p:nvSpPr>
        <p:spPr/>
        <p:txBody>
          <a:bodyPr/>
          <a:lstStyle/>
          <a:p>
            <a:fld id="{5399C925-308B-6F4D-8762-6363D7B6E381}" type="slidenum">
              <a:rPr lang="en-US" smtClean="0"/>
              <a:t>87</a:t>
            </a:fld>
            <a:endParaRPr lang="en-US"/>
          </a:p>
        </p:txBody>
      </p:sp>
      <p:pic>
        <p:nvPicPr>
          <p:cNvPr id="1026" name="Picture 2">
            <a:extLst>
              <a:ext uri="{FF2B5EF4-FFF2-40B4-BE49-F238E27FC236}">
                <a16:creationId xmlns:a16="http://schemas.microsoft.com/office/drawing/2014/main" id="{CC754C25-9913-0D42-B195-755D1920888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9257" y="1550078"/>
            <a:ext cx="739030" cy="10355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A234F10-8D11-FB43-A82A-37F75B23417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86210" y="2585631"/>
            <a:ext cx="868997" cy="105097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D7F65443-9785-5F4C-BEB6-9D9A31F2B860}"/>
                  </a:ext>
                </a:extLst>
              </p:cNvPr>
              <p:cNvSpPr txBox="1">
                <a:spLocks/>
              </p:cNvSpPr>
              <p:nvPr/>
            </p:nvSpPr>
            <p:spPr>
              <a:xfrm>
                <a:off x="838200" y="4210493"/>
                <a:ext cx="2451691" cy="1336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14:m>
                  <m:oMathPara xmlns:m="http://schemas.openxmlformats.org/officeDocument/2006/math">
                    <m:oMathParaPr>
                      <m:jc m:val="centerGroup"/>
                    </m:oMathParaPr>
                    <m:oMath xmlns:m="http://schemas.openxmlformats.org/officeDocument/2006/math">
                      <m:sSup>
                        <m:sSupPr>
                          <m:ctrlPr>
                            <a:rPr lang="en-US" sz="4800" i="1" smtClean="0">
                              <a:latin typeface="Cambria Math" panose="02040503050406030204" pitchFamily="18" charset="0"/>
                            </a:rPr>
                          </m:ctrlPr>
                        </m:sSupPr>
                        <m:e>
                          <m:r>
                            <a:rPr lang="en-US" sz="4800" i="1" smtClean="0">
                              <a:latin typeface="Cambria Math" panose="02040503050406030204" pitchFamily="18" charset="0"/>
                              <a:ea typeface="Cambria Math" panose="02040503050406030204" pitchFamily="18" charset="0"/>
                            </a:rPr>
                            <m:t>𝒟</m:t>
                          </m:r>
                        </m:e>
                        <m:sup>
                          <m:r>
                            <a:rPr lang="de-AT" sz="4800" i="1" smtClean="0">
                              <a:latin typeface="Cambria Math" panose="02040503050406030204" pitchFamily="18" charset="0"/>
                            </a:rPr>
                            <m:t>(1)</m:t>
                          </m:r>
                        </m:sup>
                      </m:sSup>
                    </m:oMath>
                  </m:oMathPara>
                </a14:m>
                <a:endParaRPr lang="en-US" sz="4800" dirty="0"/>
              </a:p>
              <a:p>
                <a:pPr marL="0" indent="0">
                  <a:buFont typeface="Arial" panose="020B0604020202020204" pitchFamily="34" charset="0"/>
                  <a:buNone/>
                </a:pPr>
                <a:endParaRPr lang="en-US" dirty="0"/>
              </a:p>
            </p:txBody>
          </p:sp>
        </mc:Choice>
        <mc:Fallback xmlns="">
          <p:sp>
            <p:nvSpPr>
              <p:cNvPr id="10" name="Content Placeholder 2">
                <a:extLst>
                  <a:ext uri="{FF2B5EF4-FFF2-40B4-BE49-F238E27FC236}">
                    <a16:creationId xmlns:a16="http://schemas.microsoft.com/office/drawing/2014/main" id="{D7F65443-9785-5F4C-BEB6-9D9A31F2B860}"/>
                  </a:ext>
                </a:extLst>
              </p:cNvPr>
              <p:cNvSpPr txBox="1">
                <a:spLocks noRot="1" noChangeAspect="1" noMove="1" noResize="1" noEditPoints="1" noAdjustHandles="1" noChangeArrowheads="1" noChangeShapeType="1" noTextEdit="1"/>
              </p:cNvSpPr>
              <p:nvPr/>
            </p:nvSpPr>
            <p:spPr>
              <a:xfrm>
                <a:off x="838200" y="4210493"/>
                <a:ext cx="2451691" cy="1336824"/>
              </a:xfrm>
              <a:prstGeom prst="rect">
                <a:avLst/>
              </a:prstGeom>
              <a:blipFill>
                <a:blip r:embed="rId5"/>
                <a:stretch>
                  <a:fillRect/>
                </a:stretch>
              </a:blipFill>
            </p:spPr>
            <p:txBody>
              <a:bodyPr/>
              <a:lstStyle/>
              <a:p>
                <a:r>
                  <a:rPr lang="en-US">
                    <a:noFill/>
                  </a:rPr>
                  <a:t> </a:t>
                </a:r>
              </a:p>
            </p:txBody>
          </p:sp>
        </mc:Fallback>
      </mc:AlternateContent>
      <p:sp>
        <p:nvSpPr>
          <p:cNvPr id="11" name="Freeform 10">
            <a:extLst>
              <a:ext uri="{FF2B5EF4-FFF2-40B4-BE49-F238E27FC236}">
                <a16:creationId xmlns:a16="http://schemas.microsoft.com/office/drawing/2014/main" id="{C67A7CEC-FC52-5E4E-9B99-5BAF1F721DB3}"/>
              </a:ext>
            </a:extLst>
          </p:cNvPr>
          <p:cNvSpPr/>
          <p:nvPr/>
        </p:nvSpPr>
        <p:spPr>
          <a:xfrm>
            <a:off x="463054" y="1041991"/>
            <a:ext cx="3118346" cy="3168502"/>
          </a:xfrm>
          <a:custGeom>
            <a:avLst/>
            <a:gdLst>
              <a:gd name="connsiteX0" fmla="*/ 578937 w 3152016"/>
              <a:gd name="connsiteY0" fmla="*/ 3615069 h 3934046"/>
              <a:gd name="connsiteX1" fmla="*/ 430081 w 3152016"/>
              <a:gd name="connsiteY1" fmla="*/ 3402418 h 3934046"/>
              <a:gd name="connsiteX2" fmla="*/ 408816 w 3152016"/>
              <a:gd name="connsiteY2" fmla="*/ 3317358 h 3934046"/>
              <a:gd name="connsiteX3" fmla="*/ 366286 w 3152016"/>
              <a:gd name="connsiteY3" fmla="*/ 3232297 h 3934046"/>
              <a:gd name="connsiteX4" fmla="*/ 345020 w 3152016"/>
              <a:gd name="connsiteY4" fmla="*/ 3147237 h 3934046"/>
              <a:gd name="connsiteX5" fmla="*/ 217430 w 3152016"/>
              <a:gd name="connsiteY5" fmla="*/ 2785730 h 3934046"/>
              <a:gd name="connsiteX6" fmla="*/ 196165 w 3152016"/>
              <a:gd name="connsiteY6" fmla="*/ 2594344 h 3934046"/>
              <a:gd name="connsiteX7" fmla="*/ 153634 w 3152016"/>
              <a:gd name="connsiteY7" fmla="*/ 2402958 h 3934046"/>
              <a:gd name="connsiteX8" fmla="*/ 111104 w 3152016"/>
              <a:gd name="connsiteY8" fmla="*/ 2105246 h 3934046"/>
              <a:gd name="connsiteX9" fmla="*/ 89839 w 3152016"/>
              <a:gd name="connsiteY9" fmla="*/ 1956390 h 3934046"/>
              <a:gd name="connsiteX10" fmla="*/ 26044 w 3152016"/>
              <a:gd name="connsiteY10" fmla="*/ 1403497 h 3934046"/>
              <a:gd name="connsiteX11" fmla="*/ 26044 w 3152016"/>
              <a:gd name="connsiteY11" fmla="*/ 786809 h 3934046"/>
              <a:gd name="connsiteX12" fmla="*/ 68574 w 3152016"/>
              <a:gd name="connsiteY12" fmla="*/ 616688 h 3934046"/>
              <a:gd name="connsiteX13" fmla="*/ 89839 w 3152016"/>
              <a:gd name="connsiteY13" fmla="*/ 552893 h 3934046"/>
              <a:gd name="connsiteX14" fmla="*/ 132369 w 3152016"/>
              <a:gd name="connsiteY14" fmla="*/ 510362 h 3934046"/>
              <a:gd name="connsiteX15" fmla="*/ 323755 w 3152016"/>
              <a:gd name="connsiteY15" fmla="*/ 297711 h 3934046"/>
              <a:gd name="connsiteX16" fmla="*/ 493876 w 3152016"/>
              <a:gd name="connsiteY16" fmla="*/ 170121 h 3934046"/>
              <a:gd name="connsiteX17" fmla="*/ 621467 w 3152016"/>
              <a:gd name="connsiteY17" fmla="*/ 127590 h 3934046"/>
              <a:gd name="connsiteX18" fmla="*/ 685262 w 3152016"/>
              <a:gd name="connsiteY18" fmla="*/ 85060 h 3934046"/>
              <a:gd name="connsiteX19" fmla="*/ 961709 w 3152016"/>
              <a:gd name="connsiteY19" fmla="*/ 42530 h 3934046"/>
              <a:gd name="connsiteX20" fmla="*/ 1301951 w 3152016"/>
              <a:gd name="connsiteY20" fmla="*/ 0 h 3934046"/>
              <a:gd name="connsiteX21" fmla="*/ 2024965 w 3152016"/>
              <a:gd name="connsiteY21" fmla="*/ 21265 h 3934046"/>
              <a:gd name="connsiteX22" fmla="*/ 2088760 w 3152016"/>
              <a:gd name="connsiteY22" fmla="*/ 63795 h 3934046"/>
              <a:gd name="connsiteX23" fmla="*/ 2258881 w 3152016"/>
              <a:gd name="connsiteY23" fmla="*/ 191386 h 3934046"/>
              <a:gd name="connsiteX24" fmla="*/ 2471532 w 3152016"/>
              <a:gd name="connsiteY24" fmla="*/ 425302 h 3934046"/>
              <a:gd name="connsiteX25" fmla="*/ 2662918 w 3152016"/>
              <a:gd name="connsiteY25" fmla="*/ 659218 h 3934046"/>
              <a:gd name="connsiteX26" fmla="*/ 2896834 w 3152016"/>
              <a:gd name="connsiteY26" fmla="*/ 1041990 h 3934046"/>
              <a:gd name="connsiteX27" fmla="*/ 2960630 w 3152016"/>
              <a:gd name="connsiteY27" fmla="*/ 1148316 h 3934046"/>
              <a:gd name="connsiteX28" fmla="*/ 3045690 w 3152016"/>
              <a:gd name="connsiteY28" fmla="*/ 1360967 h 3934046"/>
              <a:gd name="connsiteX29" fmla="*/ 3066955 w 3152016"/>
              <a:gd name="connsiteY29" fmla="*/ 1467293 h 3934046"/>
              <a:gd name="connsiteX30" fmla="*/ 3109486 w 3152016"/>
              <a:gd name="connsiteY30" fmla="*/ 1658679 h 3934046"/>
              <a:gd name="connsiteX31" fmla="*/ 3152016 w 3152016"/>
              <a:gd name="connsiteY31" fmla="*/ 2232837 h 3934046"/>
              <a:gd name="connsiteX32" fmla="*/ 3130751 w 3152016"/>
              <a:gd name="connsiteY32" fmla="*/ 2551814 h 3934046"/>
              <a:gd name="connsiteX33" fmla="*/ 3088220 w 3152016"/>
              <a:gd name="connsiteY33" fmla="*/ 2679404 h 3934046"/>
              <a:gd name="connsiteX34" fmla="*/ 3045690 w 3152016"/>
              <a:gd name="connsiteY34" fmla="*/ 2806995 h 3934046"/>
              <a:gd name="connsiteX35" fmla="*/ 3003160 w 3152016"/>
              <a:gd name="connsiteY35" fmla="*/ 2934586 h 3934046"/>
              <a:gd name="connsiteX36" fmla="*/ 2981895 w 3152016"/>
              <a:gd name="connsiteY36" fmla="*/ 2998381 h 3934046"/>
              <a:gd name="connsiteX37" fmla="*/ 2875569 w 3152016"/>
              <a:gd name="connsiteY37" fmla="*/ 3168502 h 3934046"/>
              <a:gd name="connsiteX38" fmla="*/ 2854304 w 3152016"/>
              <a:gd name="connsiteY38" fmla="*/ 3232297 h 3934046"/>
              <a:gd name="connsiteX39" fmla="*/ 2811774 w 3152016"/>
              <a:gd name="connsiteY39" fmla="*/ 3317358 h 3934046"/>
              <a:gd name="connsiteX40" fmla="*/ 2790509 w 3152016"/>
              <a:gd name="connsiteY40" fmla="*/ 3381153 h 3934046"/>
              <a:gd name="connsiteX41" fmla="*/ 2747979 w 3152016"/>
              <a:gd name="connsiteY41" fmla="*/ 3444949 h 3934046"/>
              <a:gd name="connsiteX42" fmla="*/ 2726713 w 3152016"/>
              <a:gd name="connsiteY42" fmla="*/ 3508744 h 3934046"/>
              <a:gd name="connsiteX43" fmla="*/ 2535327 w 3152016"/>
              <a:gd name="connsiteY43" fmla="*/ 3678865 h 3934046"/>
              <a:gd name="connsiteX44" fmla="*/ 2471532 w 3152016"/>
              <a:gd name="connsiteY44" fmla="*/ 3700130 h 3934046"/>
              <a:gd name="connsiteX45" fmla="*/ 2386472 w 3152016"/>
              <a:gd name="connsiteY45" fmla="*/ 3763925 h 3934046"/>
              <a:gd name="connsiteX46" fmla="*/ 2173820 w 3152016"/>
              <a:gd name="connsiteY46" fmla="*/ 3827721 h 3934046"/>
              <a:gd name="connsiteX47" fmla="*/ 1982434 w 3152016"/>
              <a:gd name="connsiteY47" fmla="*/ 3870251 h 3934046"/>
              <a:gd name="connsiteX48" fmla="*/ 1897374 w 3152016"/>
              <a:gd name="connsiteY48" fmla="*/ 3891516 h 3934046"/>
              <a:gd name="connsiteX49" fmla="*/ 1663458 w 3152016"/>
              <a:gd name="connsiteY49" fmla="*/ 3934046 h 3934046"/>
              <a:gd name="connsiteX50" fmla="*/ 1068034 w 3152016"/>
              <a:gd name="connsiteY50" fmla="*/ 3912781 h 3934046"/>
              <a:gd name="connsiteX51" fmla="*/ 940444 w 3152016"/>
              <a:gd name="connsiteY51" fmla="*/ 3870251 h 3934046"/>
              <a:gd name="connsiteX52" fmla="*/ 876648 w 3152016"/>
              <a:gd name="connsiteY52" fmla="*/ 3848986 h 3934046"/>
              <a:gd name="connsiteX53" fmla="*/ 749058 w 3152016"/>
              <a:gd name="connsiteY53" fmla="*/ 3763925 h 3934046"/>
              <a:gd name="connsiteX54" fmla="*/ 663997 w 3152016"/>
              <a:gd name="connsiteY54" fmla="*/ 3657600 h 3934046"/>
              <a:gd name="connsiteX55" fmla="*/ 621467 w 3152016"/>
              <a:gd name="connsiteY55" fmla="*/ 3615069 h 3934046"/>
              <a:gd name="connsiteX56" fmla="*/ 600202 w 3152016"/>
              <a:gd name="connsiteY56" fmla="*/ 3551274 h 393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152016" h="3934046">
                <a:moveTo>
                  <a:pt x="578937" y="3615069"/>
                </a:moveTo>
                <a:cubicBezTo>
                  <a:pt x="529318" y="3544185"/>
                  <a:pt x="473009" y="3477542"/>
                  <a:pt x="430081" y="3402418"/>
                </a:cubicBezTo>
                <a:cubicBezTo>
                  <a:pt x="415581" y="3377043"/>
                  <a:pt x="419078" y="3344723"/>
                  <a:pt x="408816" y="3317358"/>
                </a:cubicBezTo>
                <a:cubicBezTo>
                  <a:pt x="397685" y="3287676"/>
                  <a:pt x="377417" y="3261979"/>
                  <a:pt x="366286" y="3232297"/>
                </a:cubicBezTo>
                <a:cubicBezTo>
                  <a:pt x="356024" y="3204932"/>
                  <a:pt x="354747" y="3174797"/>
                  <a:pt x="345020" y="3147237"/>
                </a:cubicBezTo>
                <a:cubicBezTo>
                  <a:pt x="204843" y="2750070"/>
                  <a:pt x="269556" y="2994233"/>
                  <a:pt x="217430" y="2785730"/>
                </a:cubicBezTo>
                <a:cubicBezTo>
                  <a:pt x="210342" y="2721935"/>
                  <a:pt x="206718" y="2657659"/>
                  <a:pt x="196165" y="2594344"/>
                </a:cubicBezTo>
                <a:cubicBezTo>
                  <a:pt x="185421" y="2529882"/>
                  <a:pt x="166451" y="2467040"/>
                  <a:pt x="153634" y="2402958"/>
                </a:cubicBezTo>
                <a:cubicBezTo>
                  <a:pt x="131223" y="2290904"/>
                  <a:pt x="126783" y="2222842"/>
                  <a:pt x="111104" y="2105246"/>
                </a:cubicBezTo>
                <a:cubicBezTo>
                  <a:pt x="104480" y="2055563"/>
                  <a:pt x="94826" y="2006264"/>
                  <a:pt x="89839" y="1956390"/>
                </a:cubicBezTo>
                <a:cubicBezTo>
                  <a:pt x="35837" y="1416372"/>
                  <a:pt x="100363" y="1626459"/>
                  <a:pt x="26044" y="1403497"/>
                </a:cubicBezTo>
                <a:cubicBezTo>
                  <a:pt x="-4458" y="1128979"/>
                  <a:pt x="-12664" y="1148082"/>
                  <a:pt x="26044" y="786809"/>
                </a:cubicBezTo>
                <a:cubicBezTo>
                  <a:pt x="32271" y="728689"/>
                  <a:pt x="50090" y="672141"/>
                  <a:pt x="68574" y="616688"/>
                </a:cubicBezTo>
                <a:cubicBezTo>
                  <a:pt x="75662" y="595423"/>
                  <a:pt x="78307" y="572114"/>
                  <a:pt x="89839" y="552893"/>
                </a:cubicBezTo>
                <a:cubicBezTo>
                  <a:pt x="100154" y="535701"/>
                  <a:pt x="119534" y="525764"/>
                  <a:pt x="132369" y="510362"/>
                </a:cubicBezTo>
                <a:cubicBezTo>
                  <a:pt x="298831" y="310608"/>
                  <a:pt x="58119" y="563347"/>
                  <a:pt x="323755" y="297711"/>
                </a:cubicBezTo>
                <a:cubicBezTo>
                  <a:pt x="391141" y="230325"/>
                  <a:pt x="396997" y="214157"/>
                  <a:pt x="493876" y="170121"/>
                </a:cubicBezTo>
                <a:cubicBezTo>
                  <a:pt x="534689" y="151570"/>
                  <a:pt x="580500" y="145798"/>
                  <a:pt x="621467" y="127590"/>
                </a:cubicBezTo>
                <a:cubicBezTo>
                  <a:pt x="644822" y="117210"/>
                  <a:pt x="661332" y="94034"/>
                  <a:pt x="685262" y="85060"/>
                </a:cubicBezTo>
                <a:cubicBezTo>
                  <a:pt x="735250" y="66315"/>
                  <a:pt x="933406" y="46573"/>
                  <a:pt x="961709" y="42530"/>
                </a:cubicBezTo>
                <a:cubicBezTo>
                  <a:pt x="1269490" y="-1439"/>
                  <a:pt x="864782" y="43716"/>
                  <a:pt x="1301951" y="0"/>
                </a:cubicBezTo>
                <a:cubicBezTo>
                  <a:pt x="1542956" y="7088"/>
                  <a:pt x="1784645" y="1780"/>
                  <a:pt x="2024965" y="21265"/>
                </a:cubicBezTo>
                <a:cubicBezTo>
                  <a:pt x="2050439" y="23330"/>
                  <a:pt x="2068091" y="48763"/>
                  <a:pt x="2088760" y="63795"/>
                </a:cubicBezTo>
                <a:cubicBezTo>
                  <a:pt x="2146086" y="105487"/>
                  <a:pt x="2214600" y="136035"/>
                  <a:pt x="2258881" y="191386"/>
                </a:cubicBezTo>
                <a:cubicBezTo>
                  <a:pt x="2519227" y="516818"/>
                  <a:pt x="2129353" y="37499"/>
                  <a:pt x="2471532" y="425302"/>
                </a:cubicBezTo>
                <a:cubicBezTo>
                  <a:pt x="2538187" y="500844"/>
                  <a:pt x="2607035" y="575393"/>
                  <a:pt x="2662918" y="659218"/>
                </a:cubicBezTo>
                <a:cubicBezTo>
                  <a:pt x="2977147" y="1130563"/>
                  <a:pt x="2732560" y="740822"/>
                  <a:pt x="2896834" y="1041990"/>
                </a:cubicBezTo>
                <a:cubicBezTo>
                  <a:pt x="2916626" y="1078275"/>
                  <a:pt x="2943151" y="1110861"/>
                  <a:pt x="2960630" y="1148316"/>
                </a:cubicBezTo>
                <a:cubicBezTo>
                  <a:pt x="2992915" y="1217498"/>
                  <a:pt x="3045690" y="1360967"/>
                  <a:pt x="3045690" y="1360967"/>
                </a:cubicBezTo>
                <a:cubicBezTo>
                  <a:pt x="3052778" y="1396409"/>
                  <a:pt x="3058189" y="1432228"/>
                  <a:pt x="3066955" y="1467293"/>
                </a:cubicBezTo>
                <a:cubicBezTo>
                  <a:pt x="3104094" y="1615850"/>
                  <a:pt x="3080227" y="1424615"/>
                  <a:pt x="3109486" y="1658679"/>
                </a:cubicBezTo>
                <a:cubicBezTo>
                  <a:pt x="3135367" y="1865723"/>
                  <a:pt x="3139099" y="2013245"/>
                  <a:pt x="3152016" y="2232837"/>
                </a:cubicBezTo>
                <a:cubicBezTo>
                  <a:pt x="3144928" y="2339163"/>
                  <a:pt x="3145821" y="2446323"/>
                  <a:pt x="3130751" y="2551814"/>
                </a:cubicBezTo>
                <a:cubicBezTo>
                  <a:pt x="3124411" y="2596194"/>
                  <a:pt x="3102397" y="2636874"/>
                  <a:pt x="3088220" y="2679404"/>
                </a:cubicBezTo>
                <a:lnTo>
                  <a:pt x="3045690" y="2806995"/>
                </a:lnTo>
                <a:lnTo>
                  <a:pt x="3003160" y="2934586"/>
                </a:lnTo>
                <a:cubicBezTo>
                  <a:pt x="2996072" y="2955851"/>
                  <a:pt x="2995344" y="2980449"/>
                  <a:pt x="2981895" y="2998381"/>
                </a:cubicBezTo>
                <a:cubicBezTo>
                  <a:pt x="2920836" y="3079792"/>
                  <a:pt x="2914489" y="3077688"/>
                  <a:pt x="2875569" y="3168502"/>
                </a:cubicBezTo>
                <a:cubicBezTo>
                  <a:pt x="2866739" y="3189105"/>
                  <a:pt x="2863134" y="3211694"/>
                  <a:pt x="2854304" y="3232297"/>
                </a:cubicBezTo>
                <a:cubicBezTo>
                  <a:pt x="2841817" y="3261434"/>
                  <a:pt x="2824261" y="3288221"/>
                  <a:pt x="2811774" y="3317358"/>
                </a:cubicBezTo>
                <a:cubicBezTo>
                  <a:pt x="2802944" y="3337961"/>
                  <a:pt x="2800533" y="3361104"/>
                  <a:pt x="2790509" y="3381153"/>
                </a:cubicBezTo>
                <a:cubicBezTo>
                  <a:pt x="2779079" y="3404012"/>
                  <a:pt x="2759409" y="3422090"/>
                  <a:pt x="2747979" y="3444949"/>
                </a:cubicBezTo>
                <a:cubicBezTo>
                  <a:pt x="2737954" y="3464998"/>
                  <a:pt x="2740475" y="3491050"/>
                  <a:pt x="2726713" y="3508744"/>
                </a:cubicBezTo>
                <a:cubicBezTo>
                  <a:pt x="2690844" y="3554861"/>
                  <a:pt x="2602515" y="3645271"/>
                  <a:pt x="2535327" y="3678865"/>
                </a:cubicBezTo>
                <a:cubicBezTo>
                  <a:pt x="2515278" y="3688889"/>
                  <a:pt x="2492797" y="3693042"/>
                  <a:pt x="2471532" y="3700130"/>
                </a:cubicBezTo>
                <a:cubicBezTo>
                  <a:pt x="2443179" y="3721395"/>
                  <a:pt x="2418172" y="3748075"/>
                  <a:pt x="2386472" y="3763925"/>
                </a:cubicBezTo>
                <a:cubicBezTo>
                  <a:pt x="2319087" y="3797618"/>
                  <a:pt x="2245048" y="3807370"/>
                  <a:pt x="2173820" y="3827721"/>
                </a:cubicBezTo>
                <a:cubicBezTo>
                  <a:pt x="1980685" y="3882902"/>
                  <a:pt x="2302246" y="3806289"/>
                  <a:pt x="1982434" y="3870251"/>
                </a:cubicBezTo>
                <a:cubicBezTo>
                  <a:pt x="1953776" y="3875983"/>
                  <a:pt x="1926129" y="3886288"/>
                  <a:pt x="1897374" y="3891516"/>
                </a:cubicBezTo>
                <a:cubicBezTo>
                  <a:pt x="1617993" y="3942312"/>
                  <a:pt x="1856382" y="3885815"/>
                  <a:pt x="1663458" y="3934046"/>
                </a:cubicBezTo>
                <a:cubicBezTo>
                  <a:pt x="1464983" y="3926958"/>
                  <a:pt x="1265867" y="3930237"/>
                  <a:pt x="1068034" y="3912781"/>
                </a:cubicBezTo>
                <a:cubicBezTo>
                  <a:pt x="1023377" y="3908841"/>
                  <a:pt x="982974" y="3884428"/>
                  <a:pt x="940444" y="3870251"/>
                </a:cubicBezTo>
                <a:lnTo>
                  <a:pt x="876648" y="3848986"/>
                </a:lnTo>
                <a:cubicBezTo>
                  <a:pt x="714430" y="3686766"/>
                  <a:pt x="902929" y="3856247"/>
                  <a:pt x="749058" y="3763925"/>
                </a:cubicBezTo>
                <a:cubicBezTo>
                  <a:pt x="709560" y="3740226"/>
                  <a:pt x="690745" y="3691035"/>
                  <a:pt x="663997" y="3657600"/>
                </a:cubicBezTo>
                <a:cubicBezTo>
                  <a:pt x="651473" y="3641944"/>
                  <a:pt x="635644" y="3629246"/>
                  <a:pt x="621467" y="3615069"/>
                </a:cubicBezTo>
                <a:lnTo>
                  <a:pt x="600202" y="3551274"/>
                </a:lnTo>
              </a:path>
            </a:pathLst>
          </a:cu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CFF0EF61-E4E7-1840-9CED-CB9F8BA5B53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96516" y="964903"/>
            <a:ext cx="1214084" cy="16187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15A6F055-96B2-EF4E-B161-EA984EA9814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813438" y="3020986"/>
            <a:ext cx="1292352" cy="969264"/>
          </a:xfrm>
          <a:prstGeom prst="rect">
            <a:avLst/>
          </a:prstGeom>
          <a:noFill/>
          <a:extLst>
            <a:ext uri="{909E8E84-426E-40DD-AFC4-6F175D3DCCD1}">
              <a14:hiddenFill xmlns:a14="http://schemas.microsoft.com/office/drawing/2010/main">
                <a:solidFill>
                  <a:srgbClr val="FFFFFF"/>
                </a:solidFill>
              </a14:hiddenFill>
            </a:ext>
          </a:extLst>
        </p:spPr>
      </p:pic>
      <p:sp>
        <p:nvSpPr>
          <p:cNvPr id="14" name="Freeform 13">
            <a:extLst>
              <a:ext uri="{FF2B5EF4-FFF2-40B4-BE49-F238E27FC236}">
                <a16:creationId xmlns:a16="http://schemas.microsoft.com/office/drawing/2014/main" id="{BBE2EC59-2224-B640-917D-03CEEED2BF24}"/>
              </a:ext>
            </a:extLst>
          </p:cNvPr>
          <p:cNvSpPr/>
          <p:nvPr/>
        </p:nvSpPr>
        <p:spPr>
          <a:xfrm>
            <a:off x="6861904" y="355759"/>
            <a:ext cx="3891439" cy="3854733"/>
          </a:xfrm>
          <a:custGeom>
            <a:avLst/>
            <a:gdLst>
              <a:gd name="connsiteX0" fmla="*/ 578937 w 3152016"/>
              <a:gd name="connsiteY0" fmla="*/ 3615069 h 3934046"/>
              <a:gd name="connsiteX1" fmla="*/ 430081 w 3152016"/>
              <a:gd name="connsiteY1" fmla="*/ 3402418 h 3934046"/>
              <a:gd name="connsiteX2" fmla="*/ 408816 w 3152016"/>
              <a:gd name="connsiteY2" fmla="*/ 3317358 h 3934046"/>
              <a:gd name="connsiteX3" fmla="*/ 366286 w 3152016"/>
              <a:gd name="connsiteY3" fmla="*/ 3232297 h 3934046"/>
              <a:gd name="connsiteX4" fmla="*/ 345020 w 3152016"/>
              <a:gd name="connsiteY4" fmla="*/ 3147237 h 3934046"/>
              <a:gd name="connsiteX5" fmla="*/ 217430 w 3152016"/>
              <a:gd name="connsiteY5" fmla="*/ 2785730 h 3934046"/>
              <a:gd name="connsiteX6" fmla="*/ 196165 w 3152016"/>
              <a:gd name="connsiteY6" fmla="*/ 2594344 h 3934046"/>
              <a:gd name="connsiteX7" fmla="*/ 153634 w 3152016"/>
              <a:gd name="connsiteY7" fmla="*/ 2402958 h 3934046"/>
              <a:gd name="connsiteX8" fmla="*/ 111104 w 3152016"/>
              <a:gd name="connsiteY8" fmla="*/ 2105246 h 3934046"/>
              <a:gd name="connsiteX9" fmla="*/ 89839 w 3152016"/>
              <a:gd name="connsiteY9" fmla="*/ 1956390 h 3934046"/>
              <a:gd name="connsiteX10" fmla="*/ 26044 w 3152016"/>
              <a:gd name="connsiteY10" fmla="*/ 1403497 h 3934046"/>
              <a:gd name="connsiteX11" fmla="*/ 26044 w 3152016"/>
              <a:gd name="connsiteY11" fmla="*/ 786809 h 3934046"/>
              <a:gd name="connsiteX12" fmla="*/ 68574 w 3152016"/>
              <a:gd name="connsiteY12" fmla="*/ 616688 h 3934046"/>
              <a:gd name="connsiteX13" fmla="*/ 89839 w 3152016"/>
              <a:gd name="connsiteY13" fmla="*/ 552893 h 3934046"/>
              <a:gd name="connsiteX14" fmla="*/ 132369 w 3152016"/>
              <a:gd name="connsiteY14" fmla="*/ 510362 h 3934046"/>
              <a:gd name="connsiteX15" fmla="*/ 323755 w 3152016"/>
              <a:gd name="connsiteY15" fmla="*/ 297711 h 3934046"/>
              <a:gd name="connsiteX16" fmla="*/ 493876 w 3152016"/>
              <a:gd name="connsiteY16" fmla="*/ 170121 h 3934046"/>
              <a:gd name="connsiteX17" fmla="*/ 621467 w 3152016"/>
              <a:gd name="connsiteY17" fmla="*/ 127590 h 3934046"/>
              <a:gd name="connsiteX18" fmla="*/ 685262 w 3152016"/>
              <a:gd name="connsiteY18" fmla="*/ 85060 h 3934046"/>
              <a:gd name="connsiteX19" fmla="*/ 961709 w 3152016"/>
              <a:gd name="connsiteY19" fmla="*/ 42530 h 3934046"/>
              <a:gd name="connsiteX20" fmla="*/ 1301951 w 3152016"/>
              <a:gd name="connsiteY20" fmla="*/ 0 h 3934046"/>
              <a:gd name="connsiteX21" fmla="*/ 2024965 w 3152016"/>
              <a:gd name="connsiteY21" fmla="*/ 21265 h 3934046"/>
              <a:gd name="connsiteX22" fmla="*/ 2088760 w 3152016"/>
              <a:gd name="connsiteY22" fmla="*/ 63795 h 3934046"/>
              <a:gd name="connsiteX23" fmla="*/ 2258881 w 3152016"/>
              <a:gd name="connsiteY23" fmla="*/ 191386 h 3934046"/>
              <a:gd name="connsiteX24" fmla="*/ 2471532 w 3152016"/>
              <a:gd name="connsiteY24" fmla="*/ 425302 h 3934046"/>
              <a:gd name="connsiteX25" fmla="*/ 2662918 w 3152016"/>
              <a:gd name="connsiteY25" fmla="*/ 659218 h 3934046"/>
              <a:gd name="connsiteX26" fmla="*/ 2896834 w 3152016"/>
              <a:gd name="connsiteY26" fmla="*/ 1041990 h 3934046"/>
              <a:gd name="connsiteX27" fmla="*/ 2960630 w 3152016"/>
              <a:gd name="connsiteY27" fmla="*/ 1148316 h 3934046"/>
              <a:gd name="connsiteX28" fmla="*/ 3045690 w 3152016"/>
              <a:gd name="connsiteY28" fmla="*/ 1360967 h 3934046"/>
              <a:gd name="connsiteX29" fmla="*/ 3066955 w 3152016"/>
              <a:gd name="connsiteY29" fmla="*/ 1467293 h 3934046"/>
              <a:gd name="connsiteX30" fmla="*/ 3109486 w 3152016"/>
              <a:gd name="connsiteY30" fmla="*/ 1658679 h 3934046"/>
              <a:gd name="connsiteX31" fmla="*/ 3152016 w 3152016"/>
              <a:gd name="connsiteY31" fmla="*/ 2232837 h 3934046"/>
              <a:gd name="connsiteX32" fmla="*/ 3130751 w 3152016"/>
              <a:gd name="connsiteY32" fmla="*/ 2551814 h 3934046"/>
              <a:gd name="connsiteX33" fmla="*/ 3088220 w 3152016"/>
              <a:gd name="connsiteY33" fmla="*/ 2679404 h 3934046"/>
              <a:gd name="connsiteX34" fmla="*/ 3045690 w 3152016"/>
              <a:gd name="connsiteY34" fmla="*/ 2806995 h 3934046"/>
              <a:gd name="connsiteX35" fmla="*/ 3003160 w 3152016"/>
              <a:gd name="connsiteY35" fmla="*/ 2934586 h 3934046"/>
              <a:gd name="connsiteX36" fmla="*/ 2981895 w 3152016"/>
              <a:gd name="connsiteY36" fmla="*/ 2998381 h 3934046"/>
              <a:gd name="connsiteX37" fmla="*/ 2875569 w 3152016"/>
              <a:gd name="connsiteY37" fmla="*/ 3168502 h 3934046"/>
              <a:gd name="connsiteX38" fmla="*/ 2854304 w 3152016"/>
              <a:gd name="connsiteY38" fmla="*/ 3232297 h 3934046"/>
              <a:gd name="connsiteX39" fmla="*/ 2811774 w 3152016"/>
              <a:gd name="connsiteY39" fmla="*/ 3317358 h 3934046"/>
              <a:gd name="connsiteX40" fmla="*/ 2790509 w 3152016"/>
              <a:gd name="connsiteY40" fmla="*/ 3381153 h 3934046"/>
              <a:gd name="connsiteX41" fmla="*/ 2747979 w 3152016"/>
              <a:gd name="connsiteY41" fmla="*/ 3444949 h 3934046"/>
              <a:gd name="connsiteX42" fmla="*/ 2726713 w 3152016"/>
              <a:gd name="connsiteY42" fmla="*/ 3508744 h 3934046"/>
              <a:gd name="connsiteX43" fmla="*/ 2535327 w 3152016"/>
              <a:gd name="connsiteY43" fmla="*/ 3678865 h 3934046"/>
              <a:gd name="connsiteX44" fmla="*/ 2471532 w 3152016"/>
              <a:gd name="connsiteY44" fmla="*/ 3700130 h 3934046"/>
              <a:gd name="connsiteX45" fmla="*/ 2386472 w 3152016"/>
              <a:gd name="connsiteY45" fmla="*/ 3763925 h 3934046"/>
              <a:gd name="connsiteX46" fmla="*/ 2173820 w 3152016"/>
              <a:gd name="connsiteY46" fmla="*/ 3827721 h 3934046"/>
              <a:gd name="connsiteX47" fmla="*/ 1982434 w 3152016"/>
              <a:gd name="connsiteY47" fmla="*/ 3870251 h 3934046"/>
              <a:gd name="connsiteX48" fmla="*/ 1897374 w 3152016"/>
              <a:gd name="connsiteY48" fmla="*/ 3891516 h 3934046"/>
              <a:gd name="connsiteX49" fmla="*/ 1663458 w 3152016"/>
              <a:gd name="connsiteY49" fmla="*/ 3934046 h 3934046"/>
              <a:gd name="connsiteX50" fmla="*/ 1068034 w 3152016"/>
              <a:gd name="connsiteY50" fmla="*/ 3912781 h 3934046"/>
              <a:gd name="connsiteX51" fmla="*/ 940444 w 3152016"/>
              <a:gd name="connsiteY51" fmla="*/ 3870251 h 3934046"/>
              <a:gd name="connsiteX52" fmla="*/ 876648 w 3152016"/>
              <a:gd name="connsiteY52" fmla="*/ 3848986 h 3934046"/>
              <a:gd name="connsiteX53" fmla="*/ 749058 w 3152016"/>
              <a:gd name="connsiteY53" fmla="*/ 3763925 h 3934046"/>
              <a:gd name="connsiteX54" fmla="*/ 663997 w 3152016"/>
              <a:gd name="connsiteY54" fmla="*/ 3657600 h 3934046"/>
              <a:gd name="connsiteX55" fmla="*/ 621467 w 3152016"/>
              <a:gd name="connsiteY55" fmla="*/ 3615069 h 3934046"/>
              <a:gd name="connsiteX56" fmla="*/ 600202 w 3152016"/>
              <a:gd name="connsiteY56" fmla="*/ 3551274 h 393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152016" h="3934046">
                <a:moveTo>
                  <a:pt x="578937" y="3615069"/>
                </a:moveTo>
                <a:cubicBezTo>
                  <a:pt x="529318" y="3544185"/>
                  <a:pt x="473009" y="3477542"/>
                  <a:pt x="430081" y="3402418"/>
                </a:cubicBezTo>
                <a:cubicBezTo>
                  <a:pt x="415581" y="3377043"/>
                  <a:pt x="419078" y="3344723"/>
                  <a:pt x="408816" y="3317358"/>
                </a:cubicBezTo>
                <a:cubicBezTo>
                  <a:pt x="397685" y="3287676"/>
                  <a:pt x="377417" y="3261979"/>
                  <a:pt x="366286" y="3232297"/>
                </a:cubicBezTo>
                <a:cubicBezTo>
                  <a:pt x="356024" y="3204932"/>
                  <a:pt x="354747" y="3174797"/>
                  <a:pt x="345020" y="3147237"/>
                </a:cubicBezTo>
                <a:cubicBezTo>
                  <a:pt x="204843" y="2750070"/>
                  <a:pt x="269556" y="2994233"/>
                  <a:pt x="217430" y="2785730"/>
                </a:cubicBezTo>
                <a:cubicBezTo>
                  <a:pt x="210342" y="2721935"/>
                  <a:pt x="206718" y="2657659"/>
                  <a:pt x="196165" y="2594344"/>
                </a:cubicBezTo>
                <a:cubicBezTo>
                  <a:pt x="185421" y="2529882"/>
                  <a:pt x="166451" y="2467040"/>
                  <a:pt x="153634" y="2402958"/>
                </a:cubicBezTo>
                <a:cubicBezTo>
                  <a:pt x="131223" y="2290904"/>
                  <a:pt x="126783" y="2222842"/>
                  <a:pt x="111104" y="2105246"/>
                </a:cubicBezTo>
                <a:cubicBezTo>
                  <a:pt x="104480" y="2055563"/>
                  <a:pt x="94826" y="2006264"/>
                  <a:pt x="89839" y="1956390"/>
                </a:cubicBezTo>
                <a:cubicBezTo>
                  <a:pt x="35837" y="1416372"/>
                  <a:pt x="100363" y="1626459"/>
                  <a:pt x="26044" y="1403497"/>
                </a:cubicBezTo>
                <a:cubicBezTo>
                  <a:pt x="-4458" y="1128979"/>
                  <a:pt x="-12664" y="1148082"/>
                  <a:pt x="26044" y="786809"/>
                </a:cubicBezTo>
                <a:cubicBezTo>
                  <a:pt x="32271" y="728689"/>
                  <a:pt x="50090" y="672141"/>
                  <a:pt x="68574" y="616688"/>
                </a:cubicBezTo>
                <a:cubicBezTo>
                  <a:pt x="75662" y="595423"/>
                  <a:pt x="78307" y="572114"/>
                  <a:pt x="89839" y="552893"/>
                </a:cubicBezTo>
                <a:cubicBezTo>
                  <a:pt x="100154" y="535701"/>
                  <a:pt x="119534" y="525764"/>
                  <a:pt x="132369" y="510362"/>
                </a:cubicBezTo>
                <a:cubicBezTo>
                  <a:pt x="298831" y="310608"/>
                  <a:pt x="58119" y="563347"/>
                  <a:pt x="323755" y="297711"/>
                </a:cubicBezTo>
                <a:cubicBezTo>
                  <a:pt x="391141" y="230325"/>
                  <a:pt x="396997" y="214157"/>
                  <a:pt x="493876" y="170121"/>
                </a:cubicBezTo>
                <a:cubicBezTo>
                  <a:pt x="534689" y="151570"/>
                  <a:pt x="580500" y="145798"/>
                  <a:pt x="621467" y="127590"/>
                </a:cubicBezTo>
                <a:cubicBezTo>
                  <a:pt x="644822" y="117210"/>
                  <a:pt x="661332" y="94034"/>
                  <a:pt x="685262" y="85060"/>
                </a:cubicBezTo>
                <a:cubicBezTo>
                  <a:pt x="735250" y="66315"/>
                  <a:pt x="933406" y="46573"/>
                  <a:pt x="961709" y="42530"/>
                </a:cubicBezTo>
                <a:cubicBezTo>
                  <a:pt x="1269490" y="-1439"/>
                  <a:pt x="864782" y="43716"/>
                  <a:pt x="1301951" y="0"/>
                </a:cubicBezTo>
                <a:cubicBezTo>
                  <a:pt x="1542956" y="7088"/>
                  <a:pt x="1784645" y="1780"/>
                  <a:pt x="2024965" y="21265"/>
                </a:cubicBezTo>
                <a:cubicBezTo>
                  <a:pt x="2050439" y="23330"/>
                  <a:pt x="2068091" y="48763"/>
                  <a:pt x="2088760" y="63795"/>
                </a:cubicBezTo>
                <a:cubicBezTo>
                  <a:pt x="2146086" y="105487"/>
                  <a:pt x="2214600" y="136035"/>
                  <a:pt x="2258881" y="191386"/>
                </a:cubicBezTo>
                <a:cubicBezTo>
                  <a:pt x="2519227" y="516818"/>
                  <a:pt x="2129353" y="37499"/>
                  <a:pt x="2471532" y="425302"/>
                </a:cubicBezTo>
                <a:cubicBezTo>
                  <a:pt x="2538187" y="500844"/>
                  <a:pt x="2607035" y="575393"/>
                  <a:pt x="2662918" y="659218"/>
                </a:cubicBezTo>
                <a:cubicBezTo>
                  <a:pt x="2977147" y="1130563"/>
                  <a:pt x="2732560" y="740822"/>
                  <a:pt x="2896834" y="1041990"/>
                </a:cubicBezTo>
                <a:cubicBezTo>
                  <a:pt x="2916626" y="1078275"/>
                  <a:pt x="2943151" y="1110861"/>
                  <a:pt x="2960630" y="1148316"/>
                </a:cubicBezTo>
                <a:cubicBezTo>
                  <a:pt x="2992915" y="1217498"/>
                  <a:pt x="3045690" y="1360967"/>
                  <a:pt x="3045690" y="1360967"/>
                </a:cubicBezTo>
                <a:cubicBezTo>
                  <a:pt x="3052778" y="1396409"/>
                  <a:pt x="3058189" y="1432228"/>
                  <a:pt x="3066955" y="1467293"/>
                </a:cubicBezTo>
                <a:cubicBezTo>
                  <a:pt x="3104094" y="1615850"/>
                  <a:pt x="3080227" y="1424615"/>
                  <a:pt x="3109486" y="1658679"/>
                </a:cubicBezTo>
                <a:cubicBezTo>
                  <a:pt x="3135367" y="1865723"/>
                  <a:pt x="3139099" y="2013245"/>
                  <a:pt x="3152016" y="2232837"/>
                </a:cubicBezTo>
                <a:cubicBezTo>
                  <a:pt x="3144928" y="2339163"/>
                  <a:pt x="3145821" y="2446323"/>
                  <a:pt x="3130751" y="2551814"/>
                </a:cubicBezTo>
                <a:cubicBezTo>
                  <a:pt x="3124411" y="2596194"/>
                  <a:pt x="3102397" y="2636874"/>
                  <a:pt x="3088220" y="2679404"/>
                </a:cubicBezTo>
                <a:lnTo>
                  <a:pt x="3045690" y="2806995"/>
                </a:lnTo>
                <a:lnTo>
                  <a:pt x="3003160" y="2934586"/>
                </a:lnTo>
                <a:cubicBezTo>
                  <a:pt x="2996072" y="2955851"/>
                  <a:pt x="2995344" y="2980449"/>
                  <a:pt x="2981895" y="2998381"/>
                </a:cubicBezTo>
                <a:cubicBezTo>
                  <a:pt x="2920836" y="3079792"/>
                  <a:pt x="2914489" y="3077688"/>
                  <a:pt x="2875569" y="3168502"/>
                </a:cubicBezTo>
                <a:cubicBezTo>
                  <a:pt x="2866739" y="3189105"/>
                  <a:pt x="2863134" y="3211694"/>
                  <a:pt x="2854304" y="3232297"/>
                </a:cubicBezTo>
                <a:cubicBezTo>
                  <a:pt x="2841817" y="3261434"/>
                  <a:pt x="2824261" y="3288221"/>
                  <a:pt x="2811774" y="3317358"/>
                </a:cubicBezTo>
                <a:cubicBezTo>
                  <a:pt x="2802944" y="3337961"/>
                  <a:pt x="2800533" y="3361104"/>
                  <a:pt x="2790509" y="3381153"/>
                </a:cubicBezTo>
                <a:cubicBezTo>
                  <a:pt x="2779079" y="3404012"/>
                  <a:pt x="2759409" y="3422090"/>
                  <a:pt x="2747979" y="3444949"/>
                </a:cubicBezTo>
                <a:cubicBezTo>
                  <a:pt x="2737954" y="3464998"/>
                  <a:pt x="2740475" y="3491050"/>
                  <a:pt x="2726713" y="3508744"/>
                </a:cubicBezTo>
                <a:cubicBezTo>
                  <a:pt x="2690844" y="3554861"/>
                  <a:pt x="2602515" y="3645271"/>
                  <a:pt x="2535327" y="3678865"/>
                </a:cubicBezTo>
                <a:cubicBezTo>
                  <a:pt x="2515278" y="3688889"/>
                  <a:pt x="2492797" y="3693042"/>
                  <a:pt x="2471532" y="3700130"/>
                </a:cubicBezTo>
                <a:cubicBezTo>
                  <a:pt x="2443179" y="3721395"/>
                  <a:pt x="2418172" y="3748075"/>
                  <a:pt x="2386472" y="3763925"/>
                </a:cubicBezTo>
                <a:cubicBezTo>
                  <a:pt x="2319087" y="3797618"/>
                  <a:pt x="2245048" y="3807370"/>
                  <a:pt x="2173820" y="3827721"/>
                </a:cubicBezTo>
                <a:cubicBezTo>
                  <a:pt x="1980685" y="3882902"/>
                  <a:pt x="2302246" y="3806289"/>
                  <a:pt x="1982434" y="3870251"/>
                </a:cubicBezTo>
                <a:cubicBezTo>
                  <a:pt x="1953776" y="3875983"/>
                  <a:pt x="1926129" y="3886288"/>
                  <a:pt x="1897374" y="3891516"/>
                </a:cubicBezTo>
                <a:cubicBezTo>
                  <a:pt x="1617993" y="3942312"/>
                  <a:pt x="1856382" y="3885815"/>
                  <a:pt x="1663458" y="3934046"/>
                </a:cubicBezTo>
                <a:cubicBezTo>
                  <a:pt x="1464983" y="3926958"/>
                  <a:pt x="1265867" y="3930237"/>
                  <a:pt x="1068034" y="3912781"/>
                </a:cubicBezTo>
                <a:cubicBezTo>
                  <a:pt x="1023377" y="3908841"/>
                  <a:pt x="982974" y="3884428"/>
                  <a:pt x="940444" y="3870251"/>
                </a:cubicBezTo>
                <a:lnTo>
                  <a:pt x="876648" y="3848986"/>
                </a:lnTo>
                <a:cubicBezTo>
                  <a:pt x="714430" y="3686766"/>
                  <a:pt x="902929" y="3856247"/>
                  <a:pt x="749058" y="3763925"/>
                </a:cubicBezTo>
                <a:cubicBezTo>
                  <a:pt x="709560" y="3740226"/>
                  <a:pt x="690745" y="3691035"/>
                  <a:pt x="663997" y="3657600"/>
                </a:cubicBezTo>
                <a:cubicBezTo>
                  <a:pt x="651473" y="3641944"/>
                  <a:pt x="635644" y="3629246"/>
                  <a:pt x="621467" y="3615069"/>
                </a:cubicBezTo>
                <a:lnTo>
                  <a:pt x="600202" y="3551274"/>
                </a:lnTo>
              </a:path>
            </a:pathLst>
          </a:cu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CD0D54F-C50A-B747-8901-CE76EC21DB30}"/>
                  </a:ext>
                </a:extLst>
              </p:cNvPr>
              <p:cNvSpPr txBox="1"/>
              <p:nvPr/>
            </p:nvSpPr>
            <p:spPr>
              <a:xfrm>
                <a:off x="3282896" y="4969252"/>
                <a:ext cx="7738913" cy="1600438"/>
              </a:xfrm>
              <a:prstGeom prst="rect">
                <a:avLst/>
              </a:prstGeom>
              <a:noFill/>
            </p:spPr>
            <p:txBody>
              <a:bodyPr wrap="none" rtlCol="0">
                <a:spAutoFit/>
              </a:bodyPr>
              <a:lstStyle/>
              <a:p>
                <a:r>
                  <a:rPr lang="en-US" sz="4800" dirty="0"/>
                  <a:t>jointly learn similar  </a:t>
                </a:r>
              </a:p>
              <a:p>
                <a14:m>
                  <m:oMath xmlns:m="http://schemas.openxmlformats.org/officeDocument/2006/math">
                    <m:sSup>
                      <m:sSupPr>
                        <m:ctrlPr>
                          <a:rPr lang="en-US" sz="4800" i="1" smtClean="0">
                            <a:latin typeface="Cambria Math" panose="02040503050406030204" pitchFamily="18" charset="0"/>
                          </a:rPr>
                        </m:ctrlPr>
                      </m:sSupPr>
                      <m:e>
                        <m:r>
                          <a:rPr lang="de-AT" sz="4800" b="0" i="1" smtClean="0">
                            <a:latin typeface="Cambria Math" panose="02040503050406030204" pitchFamily="18" charset="0"/>
                          </a:rPr>
                          <m:t>h</m:t>
                        </m:r>
                      </m:e>
                      <m:sup>
                        <m:r>
                          <a:rPr lang="de-AT" sz="4800" b="0" i="1" smtClean="0">
                            <a:latin typeface="Cambria Math" panose="02040503050406030204" pitchFamily="18" charset="0"/>
                          </a:rPr>
                          <m:t>(1)</m:t>
                        </m:r>
                      </m:sup>
                    </m:sSup>
                  </m:oMath>
                </a14:m>
                <a:r>
                  <a:rPr lang="en-US" sz="4800" dirty="0"/>
                  <a:t> and </a:t>
                </a:r>
                <a14:m>
                  <m:oMath xmlns:m="http://schemas.openxmlformats.org/officeDocument/2006/math">
                    <m:sSup>
                      <m:sSupPr>
                        <m:ctrlPr>
                          <a:rPr lang="en-US" sz="4800" i="1">
                            <a:latin typeface="Cambria Math" panose="02040503050406030204" pitchFamily="18" charset="0"/>
                          </a:rPr>
                        </m:ctrlPr>
                      </m:sSupPr>
                      <m:e>
                        <m:r>
                          <a:rPr lang="de-AT" sz="4800" i="1">
                            <a:latin typeface="Cambria Math" panose="02040503050406030204" pitchFamily="18" charset="0"/>
                          </a:rPr>
                          <m:t>h</m:t>
                        </m:r>
                      </m:e>
                      <m:sup>
                        <m:r>
                          <a:rPr lang="de-AT" sz="4800" i="1">
                            <a:latin typeface="Cambria Math" panose="02040503050406030204" pitchFamily="18" charset="0"/>
                          </a:rPr>
                          <m:t>(</m:t>
                        </m:r>
                        <m:r>
                          <a:rPr lang="de-AT" sz="4800" b="0" i="1" smtClean="0">
                            <a:latin typeface="Cambria Math" panose="02040503050406030204" pitchFamily="18" charset="0"/>
                          </a:rPr>
                          <m:t>2</m:t>
                        </m:r>
                        <m:r>
                          <a:rPr lang="de-AT" sz="4800" i="1">
                            <a:latin typeface="Cambria Math" panose="02040503050406030204" pitchFamily="18" charset="0"/>
                          </a:rPr>
                          <m:t>)</m:t>
                        </m:r>
                      </m:sup>
                    </m:sSup>
                  </m:oMath>
                </a14:m>
                <a:r>
                  <a:rPr lang="en-US" sz="4800" dirty="0"/>
                  <a:t> for each dataset </a:t>
                </a:r>
                <a:endParaRPr lang="en-US" dirty="0"/>
              </a:p>
            </p:txBody>
          </p:sp>
        </mc:Choice>
        <mc:Fallback xmlns="">
          <p:sp>
            <p:nvSpPr>
              <p:cNvPr id="2" name="TextBox 1">
                <a:extLst>
                  <a:ext uri="{FF2B5EF4-FFF2-40B4-BE49-F238E27FC236}">
                    <a16:creationId xmlns:a16="http://schemas.microsoft.com/office/drawing/2014/main" id="{CCD0D54F-C50A-B747-8901-CE76EC21DB30}"/>
                  </a:ext>
                </a:extLst>
              </p:cNvPr>
              <p:cNvSpPr txBox="1">
                <a:spLocks noRot="1" noChangeAspect="1" noMove="1" noResize="1" noEditPoints="1" noAdjustHandles="1" noChangeArrowheads="1" noChangeShapeType="1" noTextEdit="1"/>
              </p:cNvSpPr>
              <p:nvPr/>
            </p:nvSpPr>
            <p:spPr>
              <a:xfrm>
                <a:off x="3282896" y="4969252"/>
                <a:ext cx="7738913" cy="1600438"/>
              </a:xfrm>
              <a:prstGeom prst="rect">
                <a:avLst/>
              </a:prstGeom>
              <a:blipFill>
                <a:blip r:embed="rId8"/>
                <a:stretch>
                  <a:fillRect l="-3607" t="-8661" r="-2787" b="-18898"/>
                </a:stretch>
              </a:blipFill>
            </p:spPr>
            <p:txBody>
              <a:bodyPr/>
              <a:lstStyle/>
              <a:p>
                <a:r>
                  <a:rPr lang="en-US">
                    <a:noFill/>
                  </a:rPr>
                  <a:t> </a:t>
                </a:r>
              </a:p>
            </p:txBody>
          </p:sp>
        </mc:Fallback>
      </mc:AlternateContent>
      <p:sp>
        <p:nvSpPr>
          <p:cNvPr id="6" name="Footer Placeholder 5">
            <a:extLst>
              <a:ext uri="{FF2B5EF4-FFF2-40B4-BE49-F238E27FC236}">
                <a16:creationId xmlns:a16="http://schemas.microsoft.com/office/drawing/2014/main" id="{250F2DAD-2281-FF55-49FB-7F9B32063C20}"/>
              </a:ext>
            </a:extLst>
          </p:cNvPr>
          <p:cNvSpPr>
            <a:spLocks noGrp="1"/>
          </p:cNvSpPr>
          <p:nvPr>
            <p:ph type="ftr" sz="quarter" idx="11"/>
          </p:nvPr>
        </p:nvSpPr>
        <p:spPr/>
        <p:txBody>
          <a:bodyPr/>
          <a:lstStyle/>
          <a:p>
            <a:r>
              <a:rPr lang="en-GB"/>
              <a:t>DI Dr.techn. Alexander Jung</a:t>
            </a:r>
            <a:endParaRPr lang="en-GB" dirty="0"/>
          </a:p>
        </p:txBody>
      </p:sp>
    </p:spTree>
    <p:extLst>
      <p:ext uri="{BB962C8B-B14F-4D97-AF65-F5344CB8AC3E}">
        <p14:creationId xmlns:p14="http://schemas.microsoft.com/office/powerpoint/2010/main" val="24258315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CA5F27A-9329-6944-B2BB-B7497875DAD6}"/>
              </a:ext>
            </a:extLst>
          </p:cNvPr>
          <p:cNvSpPr>
            <a:spLocks noGrp="1"/>
          </p:cNvSpPr>
          <p:nvPr>
            <p:ph type="dt" sz="half" idx="10"/>
          </p:nvPr>
        </p:nvSpPr>
        <p:spPr/>
        <p:txBody>
          <a:bodyPr/>
          <a:lstStyle/>
          <a:p>
            <a:fld id="{E7FCE73F-AF20-0E44-AEE7-1C6726576755}" type="datetime1">
              <a:rPr lang="en-US" smtClean="0"/>
              <a:t>5/26/23</a:t>
            </a:fld>
            <a:endParaRPr lang="en-US"/>
          </a:p>
        </p:txBody>
      </p:sp>
      <p:sp>
        <p:nvSpPr>
          <p:cNvPr id="5" name="Slide Number Placeholder 4">
            <a:extLst>
              <a:ext uri="{FF2B5EF4-FFF2-40B4-BE49-F238E27FC236}">
                <a16:creationId xmlns:a16="http://schemas.microsoft.com/office/drawing/2014/main" id="{482FF003-6DDC-9149-8ACD-D330B050FB6D}"/>
              </a:ext>
            </a:extLst>
          </p:cNvPr>
          <p:cNvSpPr>
            <a:spLocks noGrp="1"/>
          </p:cNvSpPr>
          <p:nvPr>
            <p:ph type="sldNum" sz="quarter" idx="12"/>
          </p:nvPr>
        </p:nvSpPr>
        <p:spPr/>
        <p:txBody>
          <a:bodyPr/>
          <a:lstStyle/>
          <a:p>
            <a:fld id="{5399C925-308B-6F4D-8762-6363D7B6E381}" type="slidenum">
              <a:rPr lang="en-US" smtClean="0"/>
              <a:t>88</a:t>
            </a:fld>
            <a:endParaRPr lang="en-US"/>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1582B22-DE83-CC41-864A-DD9739F3E605}"/>
                  </a:ext>
                </a:extLst>
              </p:cNvPr>
              <p:cNvSpPr/>
              <p:nvPr/>
            </p:nvSpPr>
            <p:spPr>
              <a:xfrm>
                <a:off x="14905" y="2159049"/>
                <a:ext cx="9568132" cy="24246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de-AT" sz="4400" i="1" smtClean="0">
                              <a:latin typeface="Cambria Math" panose="02040503050406030204" pitchFamily="18" charset="0"/>
                            </a:rPr>
                          </m:ctrlPr>
                        </m:mPr>
                        <m:mr>
                          <m:e>
                            <m:r>
                              <m:rPr>
                                <m:brk m:alnAt="7"/>
                              </m:rPr>
                              <a:rPr lang="de-AT" sz="4400" b="0" i="1" smtClean="0">
                                <a:latin typeface="Cambria Math" panose="02040503050406030204" pitchFamily="18" charset="0"/>
                              </a:rPr>
                              <m:t>𝑚</m:t>
                            </m:r>
                            <m:r>
                              <a:rPr lang="de-AT" sz="4400" b="0" i="1" smtClean="0">
                                <a:latin typeface="Cambria Math" panose="02040503050406030204" pitchFamily="18" charset="0"/>
                              </a:rPr>
                              <m:t>𝑖𝑛</m:t>
                            </m:r>
                          </m:e>
                          <m:e>
                            <m:eqArr>
                              <m:eqArrPr>
                                <m:ctrlPr>
                                  <a:rPr lang="de-AT" sz="4400" i="1" smtClean="0">
                                    <a:latin typeface="Cambria Math" panose="02040503050406030204" pitchFamily="18" charset="0"/>
                                    <a:ea typeface="Cambria Math" panose="02040503050406030204" pitchFamily="18" charset="0"/>
                                  </a:rPr>
                                </m:ctrlPr>
                              </m:eqArrPr>
                              <m:e>
                                <m:r>
                                  <a:rPr lang="de-AT" sz="4400" i="1" smtClean="0">
                                    <a:latin typeface="Cambria Math" panose="02040503050406030204" pitchFamily="18" charset="0"/>
                                    <a:ea typeface="Cambria Math" panose="02040503050406030204" pitchFamily="18" charset="0"/>
                                  </a:rPr>
                                  <m:t>ℇ</m:t>
                                </m:r>
                                <m:d>
                                  <m:dPr>
                                    <m:ctrlPr>
                                      <a:rPr lang="de-AT" sz="4400" b="0" i="1" smtClean="0">
                                        <a:latin typeface="Cambria Math" panose="02040503050406030204" pitchFamily="18" charset="0"/>
                                        <a:ea typeface="Cambria Math" panose="02040503050406030204" pitchFamily="18" charset="0"/>
                                      </a:rPr>
                                    </m:ctrlPr>
                                  </m:dPr>
                                  <m:e>
                                    <m:sSup>
                                      <m:sSupPr>
                                        <m:ctrlPr>
                                          <a:rPr lang="de-AT" sz="4400" i="1">
                                            <a:latin typeface="Cambria Math" panose="02040503050406030204" pitchFamily="18" charset="0"/>
                                          </a:rPr>
                                        </m:ctrlPr>
                                      </m:sSupPr>
                                      <m:e>
                                        <m:r>
                                          <a:rPr lang="de-AT" sz="4400" i="1">
                                            <a:latin typeface="Cambria Math" panose="02040503050406030204" pitchFamily="18" charset="0"/>
                                          </a:rPr>
                                          <m:t>h</m:t>
                                        </m:r>
                                      </m:e>
                                      <m:sup>
                                        <m:d>
                                          <m:dPr>
                                            <m:ctrlPr>
                                              <a:rPr lang="de-AT" sz="4400" i="1">
                                                <a:latin typeface="Cambria Math" panose="02040503050406030204" pitchFamily="18" charset="0"/>
                                              </a:rPr>
                                            </m:ctrlPr>
                                          </m:dPr>
                                          <m:e>
                                            <m:r>
                                              <a:rPr lang="de-AT" sz="4400" i="1">
                                                <a:latin typeface="Cambria Math" panose="02040503050406030204" pitchFamily="18" charset="0"/>
                                              </a:rPr>
                                              <m:t>1</m:t>
                                            </m:r>
                                          </m:e>
                                        </m:d>
                                      </m:sup>
                                    </m:sSup>
                                  </m:e>
                                  <m:e>
                                    <m:sSup>
                                      <m:sSupPr>
                                        <m:ctrlPr>
                                          <a:rPr lang="de-AT" sz="4400" i="1">
                                            <a:latin typeface="Cambria Math" panose="02040503050406030204" pitchFamily="18" charset="0"/>
                                          </a:rPr>
                                        </m:ctrlPr>
                                      </m:sSupPr>
                                      <m:e>
                                        <m:r>
                                          <a:rPr lang="de-AT" sz="4400" i="1">
                                            <a:latin typeface="Cambria Math" panose="02040503050406030204" pitchFamily="18" charset="0"/>
                                            <a:ea typeface="Cambria Math" panose="02040503050406030204" pitchFamily="18" charset="0"/>
                                          </a:rPr>
                                          <m:t>𝒟</m:t>
                                        </m:r>
                                      </m:e>
                                      <m:sup>
                                        <m:d>
                                          <m:dPr>
                                            <m:ctrlPr>
                                              <a:rPr lang="de-AT" sz="4400" i="1">
                                                <a:latin typeface="Cambria Math" panose="02040503050406030204" pitchFamily="18" charset="0"/>
                                              </a:rPr>
                                            </m:ctrlPr>
                                          </m:dPr>
                                          <m:e>
                                            <m:r>
                                              <a:rPr lang="de-AT" sz="4400" i="1">
                                                <a:latin typeface="Cambria Math" panose="02040503050406030204" pitchFamily="18" charset="0"/>
                                              </a:rPr>
                                              <m:t>1</m:t>
                                            </m:r>
                                          </m:e>
                                        </m:d>
                                      </m:sup>
                                    </m:sSup>
                                  </m:e>
                                </m:d>
                                <m:r>
                                  <a:rPr lang="de-AT" sz="4400">
                                    <a:latin typeface="Cambria Math" panose="02040503050406030204" pitchFamily="18" charset="0"/>
                                  </a:rPr>
                                  <m:t>+</m:t>
                                </m:r>
                                <m:r>
                                  <a:rPr lang="de-AT" sz="4400" i="1">
                                    <a:latin typeface="Cambria Math" panose="02040503050406030204" pitchFamily="18" charset="0"/>
                                    <a:ea typeface="Cambria Math" panose="02040503050406030204" pitchFamily="18" charset="0"/>
                                  </a:rPr>
                                  <m:t>ℇ</m:t>
                                </m:r>
                                <m:d>
                                  <m:dPr>
                                    <m:ctrlPr>
                                      <a:rPr lang="de-AT" sz="4400" i="1">
                                        <a:latin typeface="Cambria Math" panose="02040503050406030204" pitchFamily="18" charset="0"/>
                                        <a:ea typeface="Cambria Math" panose="02040503050406030204" pitchFamily="18" charset="0"/>
                                      </a:rPr>
                                    </m:ctrlPr>
                                  </m:dPr>
                                  <m:e>
                                    <m:sSup>
                                      <m:sSupPr>
                                        <m:ctrlPr>
                                          <a:rPr lang="de-AT" sz="4400" i="1">
                                            <a:latin typeface="Cambria Math" panose="02040503050406030204" pitchFamily="18" charset="0"/>
                                          </a:rPr>
                                        </m:ctrlPr>
                                      </m:sSupPr>
                                      <m:e>
                                        <m:r>
                                          <a:rPr lang="de-AT" sz="4400" i="1">
                                            <a:latin typeface="Cambria Math" panose="02040503050406030204" pitchFamily="18" charset="0"/>
                                          </a:rPr>
                                          <m:t>h</m:t>
                                        </m:r>
                                      </m:e>
                                      <m:sup>
                                        <m:d>
                                          <m:dPr>
                                            <m:ctrlPr>
                                              <a:rPr lang="de-AT" sz="4400" i="1">
                                                <a:latin typeface="Cambria Math" panose="02040503050406030204" pitchFamily="18" charset="0"/>
                                              </a:rPr>
                                            </m:ctrlPr>
                                          </m:dPr>
                                          <m:e>
                                            <m:r>
                                              <a:rPr lang="de-AT" sz="4400" b="0" i="1" smtClean="0">
                                                <a:latin typeface="Cambria Math" panose="02040503050406030204" pitchFamily="18" charset="0"/>
                                              </a:rPr>
                                              <m:t>2</m:t>
                                            </m:r>
                                          </m:e>
                                        </m:d>
                                      </m:sup>
                                    </m:sSup>
                                  </m:e>
                                  <m:e>
                                    <m:sSup>
                                      <m:sSupPr>
                                        <m:ctrlPr>
                                          <a:rPr lang="de-AT" sz="4400" i="1">
                                            <a:latin typeface="Cambria Math" panose="02040503050406030204" pitchFamily="18" charset="0"/>
                                          </a:rPr>
                                        </m:ctrlPr>
                                      </m:sSupPr>
                                      <m:e>
                                        <m:r>
                                          <a:rPr lang="de-AT" sz="4400" i="1">
                                            <a:latin typeface="Cambria Math" panose="02040503050406030204" pitchFamily="18" charset="0"/>
                                            <a:ea typeface="Cambria Math" panose="02040503050406030204" pitchFamily="18" charset="0"/>
                                          </a:rPr>
                                          <m:t>𝒟</m:t>
                                        </m:r>
                                      </m:e>
                                      <m:sup>
                                        <m:d>
                                          <m:dPr>
                                            <m:ctrlPr>
                                              <a:rPr lang="de-AT" sz="4400" i="1">
                                                <a:latin typeface="Cambria Math" panose="02040503050406030204" pitchFamily="18" charset="0"/>
                                              </a:rPr>
                                            </m:ctrlPr>
                                          </m:dPr>
                                          <m:e>
                                            <m:r>
                                              <a:rPr lang="de-AT" sz="4400" b="0" i="1" smtClean="0">
                                                <a:latin typeface="Cambria Math" panose="02040503050406030204" pitchFamily="18" charset="0"/>
                                              </a:rPr>
                                              <m:t>2</m:t>
                                            </m:r>
                                          </m:e>
                                        </m:d>
                                      </m:sup>
                                    </m:sSup>
                                  </m:e>
                                </m:d>
                              </m:e>
                              <m:e>
                                <m:r>
                                  <a:rPr lang="de-AT" sz="4400" b="0" i="1" smtClean="0">
                                    <a:latin typeface="Cambria Math" panose="02040503050406030204" pitchFamily="18" charset="0"/>
                                  </a:rPr>
                                  <m:t>+</m:t>
                                </m:r>
                                <m:r>
                                  <m:rPr>
                                    <m:sty m:val="p"/>
                                  </m:rPr>
                                  <a:rPr lang="el-GR" sz="4400" i="1">
                                    <a:solidFill>
                                      <a:schemeClr val="accent2">
                                        <a:lumMod val="75000"/>
                                      </a:schemeClr>
                                    </a:solidFill>
                                    <a:latin typeface="Cambria Math" panose="02040503050406030204" pitchFamily="18" charset="0"/>
                                    <a:ea typeface="Cambria Math" panose="02040503050406030204" pitchFamily="18" charset="0"/>
                                  </a:rPr>
                                  <m:t>λ</m:t>
                                </m:r>
                                <m:r>
                                  <a:rPr lang="de-AT" sz="4400" i="1">
                                    <a:solidFill>
                                      <a:schemeClr val="accent2">
                                        <a:lumMod val="75000"/>
                                      </a:schemeClr>
                                    </a:solidFill>
                                    <a:latin typeface="Cambria Math" panose="02040503050406030204" pitchFamily="18" charset="0"/>
                                    <a:ea typeface="Cambria Math" panose="02040503050406030204" pitchFamily="18" charset="0"/>
                                  </a:rPr>
                                  <m:t>𝑑</m:t>
                                </m:r>
                                <m:r>
                                  <a:rPr lang="de-AT" sz="4400" i="1">
                                    <a:solidFill>
                                      <a:schemeClr val="accent2">
                                        <a:lumMod val="75000"/>
                                      </a:schemeClr>
                                    </a:solidFill>
                                    <a:latin typeface="Cambria Math" panose="02040503050406030204" pitchFamily="18" charset="0"/>
                                    <a:ea typeface="Cambria Math" panose="02040503050406030204" pitchFamily="18" charset="0"/>
                                  </a:rPr>
                                  <m:t>(</m:t>
                                </m:r>
                                <m:sSup>
                                  <m:sSupPr>
                                    <m:ctrlPr>
                                      <a:rPr lang="de-AT" sz="4400" i="1" smtClean="0">
                                        <a:latin typeface="Cambria Math" panose="02040503050406030204" pitchFamily="18" charset="0"/>
                                      </a:rPr>
                                    </m:ctrlPr>
                                  </m:sSupPr>
                                  <m:e>
                                    <m:r>
                                      <a:rPr lang="de-AT" sz="4400" i="1">
                                        <a:latin typeface="Cambria Math" panose="02040503050406030204" pitchFamily="18" charset="0"/>
                                      </a:rPr>
                                      <m:t>h</m:t>
                                    </m:r>
                                  </m:e>
                                  <m:sup>
                                    <m:r>
                                      <a:rPr lang="de-AT" sz="4400" i="1">
                                        <a:latin typeface="Cambria Math" panose="02040503050406030204" pitchFamily="18" charset="0"/>
                                      </a:rPr>
                                      <m:t>(1)</m:t>
                                    </m:r>
                                  </m:sup>
                                </m:sSup>
                                <m:r>
                                  <a:rPr lang="de-AT" sz="4400" i="1">
                                    <a:solidFill>
                                      <a:schemeClr val="accent2">
                                        <a:lumMod val="75000"/>
                                      </a:schemeClr>
                                    </a:solidFill>
                                    <a:latin typeface="Cambria Math" panose="02040503050406030204" pitchFamily="18" charset="0"/>
                                    <a:ea typeface="Cambria Math" panose="02040503050406030204" pitchFamily="18" charset="0"/>
                                  </a:rPr>
                                  <m:t>,</m:t>
                                </m:r>
                                <m:sSup>
                                  <m:sSupPr>
                                    <m:ctrlPr>
                                      <a:rPr lang="de-AT" sz="4400" i="1">
                                        <a:latin typeface="Cambria Math" panose="02040503050406030204" pitchFamily="18" charset="0"/>
                                      </a:rPr>
                                    </m:ctrlPr>
                                  </m:sSupPr>
                                  <m:e>
                                    <m:r>
                                      <a:rPr lang="de-AT" sz="4400" i="1">
                                        <a:latin typeface="Cambria Math" panose="02040503050406030204" pitchFamily="18" charset="0"/>
                                      </a:rPr>
                                      <m:t>h</m:t>
                                    </m:r>
                                  </m:e>
                                  <m:sup>
                                    <m:r>
                                      <a:rPr lang="de-AT" sz="4400" i="1">
                                        <a:latin typeface="Cambria Math" panose="02040503050406030204" pitchFamily="18" charset="0"/>
                                      </a:rPr>
                                      <m:t>(</m:t>
                                    </m:r>
                                    <m:r>
                                      <a:rPr lang="de-AT" sz="4400" b="0" i="1" smtClean="0">
                                        <a:latin typeface="Cambria Math" panose="02040503050406030204" pitchFamily="18" charset="0"/>
                                      </a:rPr>
                                      <m:t>2</m:t>
                                    </m:r>
                                    <m:r>
                                      <a:rPr lang="de-AT" sz="4400" i="1">
                                        <a:latin typeface="Cambria Math" panose="02040503050406030204" pitchFamily="18" charset="0"/>
                                      </a:rPr>
                                      <m:t>)</m:t>
                                    </m:r>
                                  </m:sup>
                                </m:sSup>
                                <m:r>
                                  <a:rPr lang="de-AT" sz="4400" i="1">
                                    <a:solidFill>
                                      <a:schemeClr val="accent1">
                                        <a:lumMod val="75000"/>
                                      </a:schemeClr>
                                    </a:solidFill>
                                    <a:latin typeface="Cambria Math" panose="02040503050406030204" pitchFamily="18" charset="0"/>
                                  </a:rPr>
                                  <m:t>)</m:t>
                                </m:r>
                              </m:e>
                            </m:eqArr>
                          </m:e>
                        </m:mr>
                        <m:mr>
                          <m:e>
                            <m:sSup>
                              <m:sSupPr>
                                <m:ctrlPr>
                                  <a:rPr lang="de-AT" sz="4400" i="1" smtClean="0">
                                    <a:latin typeface="Cambria Math" panose="02040503050406030204" pitchFamily="18" charset="0"/>
                                  </a:rPr>
                                </m:ctrlPr>
                              </m:sSupPr>
                              <m:e>
                                <m:r>
                                  <a:rPr lang="de-AT" sz="4400" b="0" i="1" smtClean="0">
                                    <a:latin typeface="Cambria Math" panose="02040503050406030204" pitchFamily="18" charset="0"/>
                                  </a:rPr>
                                  <m:t>h</m:t>
                                </m:r>
                              </m:e>
                              <m:sup>
                                <m:r>
                                  <a:rPr lang="de-AT" sz="4400" b="0" i="1" smtClean="0">
                                    <a:latin typeface="Cambria Math" panose="02040503050406030204" pitchFamily="18" charset="0"/>
                                  </a:rPr>
                                  <m:t>(1)</m:t>
                                </m:r>
                              </m:sup>
                            </m:sSup>
                            <m:r>
                              <a:rPr lang="de-AT" sz="4400" b="0" i="1" smtClean="0">
                                <a:latin typeface="Cambria Math" panose="02040503050406030204" pitchFamily="18" charset="0"/>
                              </a:rPr>
                              <m:t>,</m:t>
                            </m:r>
                            <m:sSup>
                              <m:sSupPr>
                                <m:ctrlPr>
                                  <a:rPr lang="de-AT" sz="4400" b="0" i="1" smtClean="0">
                                    <a:latin typeface="Cambria Math" panose="02040503050406030204" pitchFamily="18" charset="0"/>
                                  </a:rPr>
                                </m:ctrlPr>
                              </m:sSupPr>
                              <m:e>
                                <m:r>
                                  <a:rPr lang="de-AT" sz="4400" b="0" i="1" smtClean="0">
                                    <a:latin typeface="Cambria Math" panose="02040503050406030204" pitchFamily="18" charset="0"/>
                                  </a:rPr>
                                  <m:t>h</m:t>
                                </m:r>
                              </m:e>
                              <m:sup>
                                <m:r>
                                  <a:rPr lang="de-AT" sz="4400" b="0" i="1" smtClean="0">
                                    <a:latin typeface="Cambria Math" panose="02040503050406030204" pitchFamily="18" charset="0"/>
                                  </a:rPr>
                                  <m:t>(2)</m:t>
                                </m:r>
                              </m:sup>
                            </m:sSup>
                          </m:e>
                          <m:e/>
                        </m:mr>
                      </m:m>
                    </m:oMath>
                  </m:oMathPara>
                </a14:m>
                <a:endParaRPr lang="en-US" sz="4400" dirty="0"/>
              </a:p>
            </p:txBody>
          </p:sp>
        </mc:Choice>
        <mc:Fallback xmlns="">
          <p:sp>
            <p:nvSpPr>
              <p:cNvPr id="6" name="Rectangle 5">
                <a:extLst>
                  <a:ext uri="{FF2B5EF4-FFF2-40B4-BE49-F238E27FC236}">
                    <a16:creationId xmlns:a16="http://schemas.microsoft.com/office/drawing/2014/main" id="{11582B22-DE83-CC41-864A-DD9739F3E605}"/>
                  </a:ext>
                </a:extLst>
              </p:cNvPr>
              <p:cNvSpPr>
                <a:spLocks noRot="1" noChangeAspect="1" noMove="1" noResize="1" noEditPoints="1" noAdjustHandles="1" noChangeArrowheads="1" noChangeShapeType="1" noTextEdit="1"/>
              </p:cNvSpPr>
              <p:nvPr/>
            </p:nvSpPr>
            <p:spPr>
              <a:xfrm>
                <a:off x="14905" y="2159049"/>
                <a:ext cx="9568132" cy="2424638"/>
              </a:xfrm>
              <a:prstGeom prst="rect">
                <a:avLst/>
              </a:prstGeom>
              <a:blipFill>
                <a:blip r:embed="rId2"/>
                <a:stretch>
                  <a:fillRect b="-26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8D78298-9E12-D84D-A636-E1836AD4B6B1}"/>
                  </a:ext>
                </a:extLst>
              </p:cNvPr>
              <p:cNvSpPr txBox="1"/>
              <p:nvPr/>
            </p:nvSpPr>
            <p:spPr>
              <a:xfrm>
                <a:off x="5402793" y="5167371"/>
                <a:ext cx="6415613" cy="605294"/>
              </a:xfrm>
              <a:prstGeom prst="rect">
                <a:avLst/>
              </a:prstGeom>
              <a:noFill/>
            </p:spPr>
            <p:txBody>
              <a:bodyPr wrap="square" rtlCol="0">
                <a:spAutoFit/>
              </a:bodyPr>
              <a:lstStyle/>
              <a:p>
                <a:r>
                  <a:rPr lang="en-US" sz="3200" dirty="0"/>
                  <a:t>“distance” between </a:t>
                </a:r>
                <a14:m>
                  <m:oMath xmlns:m="http://schemas.openxmlformats.org/officeDocument/2006/math">
                    <m:sSup>
                      <m:sSupPr>
                        <m:ctrlPr>
                          <a:rPr lang="de-AT" sz="3200" i="1">
                            <a:latin typeface="Cambria Math" panose="02040503050406030204" pitchFamily="18" charset="0"/>
                          </a:rPr>
                        </m:ctrlPr>
                      </m:sSupPr>
                      <m:e>
                        <m:r>
                          <a:rPr lang="de-AT" sz="3200" i="1">
                            <a:latin typeface="Cambria Math" panose="02040503050406030204" pitchFamily="18" charset="0"/>
                          </a:rPr>
                          <m:t>h</m:t>
                        </m:r>
                      </m:e>
                      <m:sup>
                        <m:r>
                          <a:rPr lang="de-AT" sz="3200" i="1">
                            <a:latin typeface="Cambria Math" panose="02040503050406030204" pitchFamily="18" charset="0"/>
                          </a:rPr>
                          <m:t>(1)</m:t>
                        </m:r>
                      </m:sup>
                    </m:sSup>
                  </m:oMath>
                </a14:m>
                <a:r>
                  <a:rPr lang="en-US" sz="3200" dirty="0"/>
                  <a:t> and </a:t>
                </a:r>
                <a14:m>
                  <m:oMath xmlns:m="http://schemas.openxmlformats.org/officeDocument/2006/math">
                    <m:sSup>
                      <m:sSupPr>
                        <m:ctrlPr>
                          <a:rPr lang="de-AT" sz="3200" i="1">
                            <a:latin typeface="Cambria Math" panose="02040503050406030204" pitchFamily="18" charset="0"/>
                          </a:rPr>
                        </m:ctrlPr>
                      </m:sSupPr>
                      <m:e>
                        <m:r>
                          <a:rPr lang="de-AT" sz="3200" i="1">
                            <a:latin typeface="Cambria Math" panose="02040503050406030204" pitchFamily="18" charset="0"/>
                          </a:rPr>
                          <m:t>h</m:t>
                        </m:r>
                      </m:e>
                      <m:sup>
                        <m:r>
                          <a:rPr lang="de-AT" sz="3200" i="1">
                            <a:latin typeface="Cambria Math" panose="02040503050406030204" pitchFamily="18" charset="0"/>
                          </a:rPr>
                          <m:t>(</m:t>
                        </m:r>
                        <m:r>
                          <a:rPr lang="de-AT" sz="3200" b="0" i="1" smtClean="0">
                            <a:latin typeface="Cambria Math" panose="02040503050406030204" pitchFamily="18" charset="0"/>
                          </a:rPr>
                          <m:t>2</m:t>
                        </m:r>
                        <m:r>
                          <a:rPr lang="de-AT" sz="3200" i="1">
                            <a:latin typeface="Cambria Math" panose="02040503050406030204" pitchFamily="18" charset="0"/>
                          </a:rPr>
                          <m:t>)</m:t>
                        </m:r>
                      </m:sup>
                    </m:sSup>
                  </m:oMath>
                </a14:m>
                <a:r>
                  <a:rPr lang="en-US" sz="3200" dirty="0"/>
                  <a:t> </a:t>
                </a:r>
              </a:p>
            </p:txBody>
          </p:sp>
        </mc:Choice>
        <mc:Fallback xmlns="">
          <p:sp>
            <p:nvSpPr>
              <p:cNvPr id="10" name="TextBox 9">
                <a:extLst>
                  <a:ext uri="{FF2B5EF4-FFF2-40B4-BE49-F238E27FC236}">
                    <a16:creationId xmlns:a16="http://schemas.microsoft.com/office/drawing/2014/main" id="{A8D78298-9E12-D84D-A636-E1836AD4B6B1}"/>
                  </a:ext>
                </a:extLst>
              </p:cNvPr>
              <p:cNvSpPr txBox="1">
                <a:spLocks noRot="1" noChangeAspect="1" noMove="1" noResize="1" noEditPoints="1" noAdjustHandles="1" noChangeArrowheads="1" noChangeShapeType="1" noTextEdit="1"/>
              </p:cNvSpPr>
              <p:nvPr/>
            </p:nvSpPr>
            <p:spPr>
              <a:xfrm>
                <a:off x="5402793" y="5167371"/>
                <a:ext cx="6415613" cy="605294"/>
              </a:xfrm>
              <a:prstGeom prst="rect">
                <a:avLst/>
              </a:prstGeom>
              <a:blipFill>
                <a:blip r:embed="rId3"/>
                <a:stretch>
                  <a:fillRect l="-2372" t="-10417" b="-31250"/>
                </a:stretch>
              </a:blipFill>
            </p:spPr>
            <p:txBody>
              <a:bodyPr/>
              <a:lstStyle/>
              <a:p>
                <a:r>
                  <a:rPr lang="en-US">
                    <a:noFill/>
                  </a:rPr>
                  <a:t> </a:t>
                </a:r>
              </a:p>
            </p:txBody>
          </p:sp>
        </mc:Fallback>
      </mc:AlternateContent>
      <p:cxnSp>
        <p:nvCxnSpPr>
          <p:cNvPr id="3" name="Straight Arrow Connector 2">
            <a:extLst>
              <a:ext uri="{FF2B5EF4-FFF2-40B4-BE49-F238E27FC236}">
                <a16:creationId xmlns:a16="http://schemas.microsoft.com/office/drawing/2014/main" id="{F783B3CE-E727-944A-82CA-990D0059BF83}"/>
              </a:ext>
            </a:extLst>
          </p:cNvPr>
          <p:cNvCxnSpPr/>
          <p:nvPr/>
        </p:nvCxnSpPr>
        <p:spPr>
          <a:xfrm flipH="1" flipV="1">
            <a:off x="7065818" y="3857105"/>
            <a:ext cx="764771" cy="131026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17BD736-1620-B64D-9A1A-F18AC7EE44C7}"/>
              </a:ext>
            </a:extLst>
          </p:cNvPr>
          <p:cNvCxnSpPr>
            <a:cxnSpLocks/>
          </p:cNvCxnSpPr>
          <p:nvPr/>
        </p:nvCxnSpPr>
        <p:spPr>
          <a:xfrm>
            <a:off x="4027252" y="1516483"/>
            <a:ext cx="350424" cy="54645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15C8D34-D98F-2E4D-846B-AB4BA739F0D8}"/>
                  </a:ext>
                </a:extLst>
              </p:cNvPr>
              <p:cNvSpPr txBox="1"/>
              <p:nvPr/>
            </p:nvSpPr>
            <p:spPr>
              <a:xfrm>
                <a:off x="7237379" y="926924"/>
                <a:ext cx="3699474" cy="605294"/>
              </a:xfrm>
              <a:prstGeom prst="rect">
                <a:avLst/>
              </a:prstGeom>
              <a:noFill/>
            </p:spPr>
            <p:txBody>
              <a:bodyPr wrap="none" rtlCol="0">
                <a:spAutoFit/>
              </a:bodyPr>
              <a:lstStyle/>
              <a:p>
                <a:r>
                  <a:rPr lang="en-US" sz="3200" dirty="0"/>
                  <a:t>training error of </a:t>
                </a:r>
                <a14:m>
                  <m:oMath xmlns:m="http://schemas.openxmlformats.org/officeDocument/2006/math">
                    <m:sSup>
                      <m:sSupPr>
                        <m:ctrlPr>
                          <a:rPr lang="de-AT" sz="3200" i="1">
                            <a:latin typeface="Cambria Math" panose="02040503050406030204" pitchFamily="18" charset="0"/>
                          </a:rPr>
                        </m:ctrlPr>
                      </m:sSupPr>
                      <m:e>
                        <m:r>
                          <a:rPr lang="de-AT" sz="3200" i="1">
                            <a:latin typeface="Cambria Math" panose="02040503050406030204" pitchFamily="18" charset="0"/>
                          </a:rPr>
                          <m:t>h</m:t>
                        </m:r>
                      </m:e>
                      <m:sup>
                        <m:r>
                          <a:rPr lang="de-AT" sz="3200" i="1">
                            <a:latin typeface="Cambria Math" panose="02040503050406030204" pitchFamily="18" charset="0"/>
                          </a:rPr>
                          <m:t>(</m:t>
                        </m:r>
                        <m:r>
                          <a:rPr lang="de-AT" sz="3200" b="0" i="1" smtClean="0">
                            <a:latin typeface="Cambria Math" panose="02040503050406030204" pitchFamily="18" charset="0"/>
                          </a:rPr>
                          <m:t>2</m:t>
                        </m:r>
                        <m:r>
                          <a:rPr lang="de-AT" sz="3200" i="1">
                            <a:latin typeface="Cambria Math" panose="02040503050406030204" pitchFamily="18" charset="0"/>
                          </a:rPr>
                          <m:t>)</m:t>
                        </m:r>
                      </m:sup>
                    </m:sSup>
                  </m:oMath>
                </a14:m>
                <a:r>
                  <a:rPr lang="en-US" sz="3200" dirty="0"/>
                  <a:t> </a:t>
                </a:r>
              </a:p>
            </p:txBody>
          </p:sp>
        </mc:Choice>
        <mc:Fallback xmlns="">
          <p:sp>
            <p:nvSpPr>
              <p:cNvPr id="13" name="TextBox 12">
                <a:extLst>
                  <a:ext uri="{FF2B5EF4-FFF2-40B4-BE49-F238E27FC236}">
                    <a16:creationId xmlns:a16="http://schemas.microsoft.com/office/drawing/2014/main" id="{815C8D34-D98F-2E4D-846B-AB4BA739F0D8}"/>
                  </a:ext>
                </a:extLst>
              </p:cNvPr>
              <p:cNvSpPr txBox="1">
                <a:spLocks noRot="1" noChangeAspect="1" noMove="1" noResize="1" noEditPoints="1" noAdjustHandles="1" noChangeArrowheads="1" noChangeShapeType="1" noTextEdit="1"/>
              </p:cNvSpPr>
              <p:nvPr/>
            </p:nvSpPr>
            <p:spPr>
              <a:xfrm>
                <a:off x="7237379" y="926924"/>
                <a:ext cx="3699474" cy="605294"/>
              </a:xfrm>
              <a:prstGeom prst="rect">
                <a:avLst/>
              </a:prstGeom>
              <a:blipFill>
                <a:blip r:embed="rId4"/>
                <a:stretch>
                  <a:fillRect l="-4096" t="-8163" b="-306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A53CB84-CCD4-ED40-ABBD-F1ED99E72097}"/>
                  </a:ext>
                </a:extLst>
              </p:cNvPr>
              <p:cNvSpPr txBox="1"/>
              <p:nvPr/>
            </p:nvSpPr>
            <p:spPr>
              <a:xfrm>
                <a:off x="1669915" y="819824"/>
                <a:ext cx="3699474" cy="605294"/>
              </a:xfrm>
              <a:prstGeom prst="rect">
                <a:avLst/>
              </a:prstGeom>
              <a:noFill/>
            </p:spPr>
            <p:txBody>
              <a:bodyPr wrap="none" rtlCol="0">
                <a:spAutoFit/>
              </a:bodyPr>
              <a:lstStyle/>
              <a:p>
                <a:r>
                  <a:rPr lang="en-US" sz="3200" dirty="0"/>
                  <a:t>training error of </a:t>
                </a:r>
                <a14:m>
                  <m:oMath xmlns:m="http://schemas.openxmlformats.org/officeDocument/2006/math">
                    <m:sSup>
                      <m:sSupPr>
                        <m:ctrlPr>
                          <a:rPr lang="de-AT" sz="3200" i="1">
                            <a:latin typeface="Cambria Math" panose="02040503050406030204" pitchFamily="18" charset="0"/>
                          </a:rPr>
                        </m:ctrlPr>
                      </m:sSupPr>
                      <m:e>
                        <m:r>
                          <a:rPr lang="de-AT" sz="3200" i="1">
                            <a:latin typeface="Cambria Math" panose="02040503050406030204" pitchFamily="18" charset="0"/>
                          </a:rPr>
                          <m:t>h</m:t>
                        </m:r>
                      </m:e>
                      <m:sup>
                        <m:r>
                          <a:rPr lang="de-AT" sz="3200" i="1">
                            <a:latin typeface="Cambria Math" panose="02040503050406030204" pitchFamily="18" charset="0"/>
                          </a:rPr>
                          <m:t>(1)</m:t>
                        </m:r>
                      </m:sup>
                    </m:sSup>
                  </m:oMath>
                </a14:m>
                <a:r>
                  <a:rPr lang="en-US" sz="3200" dirty="0"/>
                  <a:t> </a:t>
                </a:r>
              </a:p>
            </p:txBody>
          </p:sp>
        </mc:Choice>
        <mc:Fallback xmlns="">
          <p:sp>
            <p:nvSpPr>
              <p:cNvPr id="14" name="TextBox 13">
                <a:extLst>
                  <a:ext uri="{FF2B5EF4-FFF2-40B4-BE49-F238E27FC236}">
                    <a16:creationId xmlns:a16="http://schemas.microsoft.com/office/drawing/2014/main" id="{AA53CB84-CCD4-ED40-ABBD-F1ED99E72097}"/>
                  </a:ext>
                </a:extLst>
              </p:cNvPr>
              <p:cNvSpPr txBox="1">
                <a:spLocks noRot="1" noChangeAspect="1" noMove="1" noResize="1" noEditPoints="1" noAdjustHandles="1" noChangeArrowheads="1" noChangeShapeType="1" noTextEdit="1"/>
              </p:cNvSpPr>
              <p:nvPr/>
            </p:nvSpPr>
            <p:spPr>
              <a:xfrm>
                <a:off x="1669915" y="819824"/>
                <a:ext cx="3699474" cy="605294"/>
              </a:xfrm>
              <a:prstGeom prst="rect">
                <a:avLst/>
              </a:prstGeom>
              <a:blipFill>
                <a:blip r:embed="rId5"/>
                <a:stretch>
                  <a:fillRect l="-4110" t="-8163" b="-30612"/>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C25F743B-D371-2944-8BC8-867E7BF2CBC4}"/>
              </a:ext>
            </a:extLst>
          </p:cNvPr>
          <p:cNvCxnSpPr/>
          <p:nvPr/>
        </p:nvCxnSpPr>
        <p:spPr>
          <a:xfrm flipH="1">
            <a:off x="7448203" y="1532218"/>
            <a:ext cx="917584" cy="62683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6D7687F6-A04F-5821-F2C3-F2C45C607F08}"/>
              </a:ext>
            </a:extLst>
          </p:cNvPr>
          <p:cNvSpPr>
            <a:spLocks noGrp="1"/>
          </p:cNvSpPr>
          <p:nvPr>
            <p:ph type="ftr" sz="quarter" idx="11"/>
          </p:nvPr>
        </p:nvSpPr>
        <p:spPr/>
        <p:txBody>
          <a:bodyPr/>
          <a:lstStyle/>
          <a:p>
            <a:r>
              <a:rPr lang="en-GB"/>
              <a:t>DI Dr.techn. Alexander Jung</a:t>
            </a:r>
            <a:endParaRPr lang="en-GB" dirty="0"/>
          </a:p>
        </p:txBody>
      </p:sp>
    </p:spTree>
    <p:extLst>
      <p:ext uri="{BB962C8B-B14F-4D97-AF65-F5344CB8AC3E}">
        <p14:creationId xmlns:p14="http://schemas.microsoft.com/office/powerpoint/2010/main" val="16503170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3A8A176-6920-B047-AA2C-D8CE6B3D5E77}"/>
              </a:ext>
            </a:extLst>
          </p:cNvPr>
          <p:cNvSpPr>
            <a:spLocks noGrp="1"/>
          </p:cNvSpPr>
          <p:nvPr>
            <p:ph type="dt" sz="half" idx="10"/>
          </p:nvPr>
        </p:nvSpPr>
        <p:spPr/>
        <p:txBody>
          <a:bodyPr/>
          <a:lstStyle/>
          <a:p>
            <a:fld id="{575B8523-FFB8-4446-BE4D-14BA0EC4E2F1}" type="datetime1">
              <a:rPr lang="en-US" smtClean="0"/>
              <a:t>5/26/23</a:t>
            </a:fld>
            <a:endParaRPr lang="en-US"/>
          </a:p>
        </p:txBody>
      </p:sp>
      <p:sp>
        <p:nvSpPr>
          <p:cNvPr id="5" name="Slide Number Placeholder 4">
            <a:extLst>
              <a:ext uri="{FF2B5EF4-FFF2-40B4-BE49-F238E27FC236}">
                <a16:creationId xmlns:a16="http://schemas.microsoft.com/office/drawing/2014/main" id="{C0626417-D1B9-A746-A58F-D624000C9C1D}"/>
              </a:ext>
            </a:extLst>
          </p:cNvPr>
          <p:cNvSpPr>
            <a:spLocks noGrp="1"/>
          </p:cNvSpPr>
          <p:nvPr>
            <p:ph type="sldNum" sz="quarter" idx="12"/>
          </p:nvPr>
        </p:nvSpPr>
        <p:spPr/>
        <p:txBody>
          <a:bodyPr/>
          <a:lstStyle/>
          <a:p>
            <a:fld id="{5399C925-308B-6F4D-8762-6363D7B6E381}" type="slidenum">
              <a:rPr lang="en-US" smtClean="0"/>
              <a:t>89</a:t>
            </a:fld>
            <a:endParaRPr lang="en-US"/>
          </a:p>
        </p:txBody>
      </p:sp>
      <p:sp>
        <p:nvSpPr>
          <p:cNvPr id="6" name="Title 1">
            <a:extLst>
              <a:ext uri="{FF2B5EF4-FFF2-40B4-BE49-F238E27FC236}">
                <a16:creationId xmlns:a16="http://schemas.microsoft.com/office/drawing/2014/main" id="{124EFC95-F3B2-FA41-A5B2-29DFC96E4D19}"/>
              </a:ext>
            </a:extLst>
          </p:cNvPr>
          <p:cNvSpPr txBox="1">
            <a:spLocks/>
          </p:cNvSpPr>
          <p:nvPr/>
        </p:nvSpPr>
        <p:spPr>
          <a:xfrm>
            <a:off x="481519" y="1645434"/>
            <a:ext cx="11710481" cy="32739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b="1" dirty="0"/>
              <a:t>Semi-Supervised Learning </a:t>
            </a:r>
          </a:p>
          <a:p>
            <a:r>
              <a:rPr lang="en-US" sz="8000" b="1" dirty="0"/>
              <a:t>via </a:t>
            </a:r>
          </a:p>
          <a:p>
            <a:r>
              <a:rPr lang="en-US" sz="8000" b="1" dirty="0"/>
              <a:t>Regularization</a:t>
            </a:r>
          </a:p>
        </p:txBody>
      </p:sp>
      <p:sp>
        <p:nvSpPr>
          <p:cNvPr id="2" name="Footer Placeholder 1">
            <a:extLst>
              <a:ext uri="{FF2B5EF4-FFF2-40B4-BE49-F238E27FC236}">
                <a16:creationId xmlns:a16="http://schemas.microsoft.com/office/drawing/2014/main" id="{3D2145B2-747D-D17F-9505-F391D754A187}"/>
              </a:ext>
            </a:extLst>
          </p:cNvPr>
          <p:cNvSpPr>
            <a:spLocks noGrp="1"/>
          </p:cNvSpPr>
          <p:nvPr>
            <p:ph type="ftr" sz="quarter" idx="11"/>
          </p:nvPr>
        </p:nvSpPr>
        <p:spPr/>
        <p:txBody>
          <a:bodyPr/>
          <a:lstStyle/>
          <a:p>
            <a:r>
              <a:rPr lang="en-GB"/>
              <a:t>DI Dr.techn. Alexander Jung</a:t>
            </a:r>
            <a:endParaRPr lang="en-GB" dirty="0"/>
          </a:p>
        </p:txBody>
      </p:sp>
    </p:spTree>
    <p:extLst>
      <p:ext uri="{BB962C8B-B14F-4D97-AF65-F5344CB8AC3E}">
        <p14:creationId xmlns:p14="http://schemas.microsoft.com/office/powerpoint/2010/main" val="1235598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71A66-F038-E449-B3D8-B6E0AF9B3E16}"/>
              </a:ext>
            </a:extLst>
          </p:cNvPr>
          <p:cNvSpPr>
            <a:spLocks noGrp="1"/>
          </p:cNvSpPr>
          <p:nvPr>
            <p:ph type="title"/>
          </p:nvPr>
        </p:nvSpPr>
        <p:spPr>
          <a:xfrm>
            <a:off x="731520" y="560340"/>
            <a:ext cx="10515600" cy="1325563"/>
          </a:xfrm>
        </p:spPr>
        <p:txBody>
          <a:bodyPr>
            <a:normAutofit/>
          </a:bodyPr>
          <a:lstStyle/>
          <a:p>
            <a:r>
              <a:rPr lang="en-AT" sz="8000" b="1" dirty="0"/>
              <a:t>Machine Learning. </a:t>
            </a:r>
          </a:p>
        </p:txBody>
      </p:sp>
      <p:sp>
        <p:nvSpPr>
          <p:cNvPr id="3" name="Content Placeholder 2">
            <a:extLst>
              <a:ext uri="{FF2B5EF4-FFF2-40B4-BE49-F238E27FC236}">
                <a16:creationId xmlns:a16="http://schemas.microsoft.com/office/drawing/2014/main" id="{C2CA35B9-79FE-E042-9603-AC992880B96C}"/>
              </a:ext>
            </a:extLst>
          </p:cNvPr>
          <p:cNvSpPr>
            <a:spLocks noGrp="1"/>
          </p:cNvSpPr>
          <p:nvPr>
            <p:ph idx="1"/>
          </p:nvPr>
        </p:nvSpPr>
        <p:spPr>
          <a:xfrm>
            <a:off x="731520" y="1885903"/>
            <a:ext cx="10728960" cy="4098207"/>
          </a:xfrm>
        </p:spPr>
        <p:txBody>
          <a:bodyPr>
            <a:noAutofit/>
          </a:bodyPr>
          <a:lstStyle/>
          <a:p>
            <a:pPr marL="0" indent="0">
              <a:lnSpc>
                <a:spcPct val="150000"/>
              </a:lnSpc>
              <a:buNone/>
            </a:pPr>
            <a:r>
              <a:rPr lang="en-US" sz="5400" dirty="0"/>
              <a:t>find </a:t>
            </a:r>
            <a:r>
              <a:rPr lang="en-US" sz="5400" dirty="0">
                <a:solidFill>
                  <a:srgbClr val="FF0000"/>
                </a:solidFill>
              </a:rPr>
              <a:t>hypothesis</a:t>
            </a:r>
            <a:r>
              <a:rPr lang="en-US" sz="5400" dirty="0"/>
              <a:t> in </a:t>
            </a:r>
            <a:r>
              <a:rPr lang="en-US" sz="5400" dirty="0">
                <a:solidFill>
                  <a:srgbClr val="FF0000"/>
                </a:solidFill>
              </a:rPr>
              <a:t>model</a:t>
            </a:r>
            <a:r>
              <a:rPr lang="en-US" sz="5400" dirty="0"/>
              <a:t> that incurs smallest </a:t>
            </a:r>
            <a:r>
              <a:rPr lang="en-US" sz="5400" dirty="0">
                <a:solidFill>
                  <a:srgbClr val="FF0000"/>
                </a:solidFill>
              </a:rPr>
              <a:t>loss</a:t>
            </a:r>
            <a:r>
              <a:rPr lang="en-US" sz="5400" dirty="0"/>
              <a:t> when predicting </a:t>
            </a:r>
            <a:r>
              <a:rPr lang="en-US" sz="5400" dirty="0">
                <a:solidFill>
                  <a:srgbClr val="FF0000"/>
                </a:solidFill>
              </a:rPr>
              <a:t>label</a:t>
            </a:r>
            <a:r>
              <a:rPr lang="en-US" sz="5400" dirty="0"/>
              <a:t> of any </a:t>
            </a:r>
            <a:r>
              <a:rPr lang="en-US" sz="5400" dirty="0">
                <a:solidFill>
                  <a:srgbClr val="FF0000"/>
                </a:solidFill>
              </a:rPr>
              <a:t>data</a:t>
            </a:r>
            <a:r>
              <a:rPr lang="en-US" sz="5400" dirty="0"/>
              <a:t>point </a:t>
            </a:r>
          </a:p>
        </p:txBody>
      </p:sp>
      <p:sp>
        <p:nvSpPr>
          <p:cNvPr id="4" name="Footer Placeholder 3">
            <a:extLst>
              <a:ext uri="{FF2B5EF4-FFF2-40B4-BE49-F238E27FC236}">
                <a16:creationId xmlns:a16="http://schemas.microsoft.com/office/drawing/2014/main" id="{FFF6F403-2095-9948-B18D-7318F82291BE}"/>
              </a:ext>
            </a:extLst>
          </p:cNvPr>
          <p:cNvSpPr>
            <a:spLocks noGrp="1"/>
          </p:cNvSpPr>
          <p:nvPr>
            <p:ph type="ftr" sz="quarter" idx="11"/>
          </p:nvPr>
        </p:nvSpPr>
        <p:spPr/>
        <p:txBody>
          <a:bodyPr/>
          <a:lstStyle/>
          <a:p>
            <a:r>
              <a:rPr lang="en-GB"/>
              <a:t>DI Dr.techn. Alexander Jung</a:t>
            </a:r>
            <a:endParaRPr lang="en-GB" dirty="0"/>
          </a:p>
        </p:txBody>
      </p:sp>
      <p:sp>
        <p:nvSpPr>
          <p:cNvPr id="6" name="Slide Number Placeholder 5">
            <a:extLst>
              <a:ext uri="{FF2B5EF4-FFF2-40B4-BE49-F238E27FC236}">
                <a16:creationId xmlns:a16="http://schemas.microsoft.com/office/drawing/2014/main" id="{BEB3B2A0-2618-094D-A6E3-A21BAD553952}"/>
              </a:ext>
            </a:extLst>
          </p:cNvPr>
          <p:cNvSpPr>
            <a:spLocks noGrp="1"/>
          </p:cNvSpPr>
          <p:nvPr>
            <p:ph type="sldNum" sz="quarter" idx="12"/>
          </p:nvPr>
        </p:nvSpPr>
        <p:spPr/>
        <p:txBody>
          <a:bodyPr/>
          <a:lstStyle/>
          <a:p>
            <a:fld id="{AC1633F7-ACB1-754E-B76E-ED72C708EAF6}" type="slidenum">
              <a:rPr lang="en-AT" smtClean="0"/>
              <a:pPr/>
              <a:t>9</a:t>
            </a:fld>
            <a:endParaRPr lang="en-AT" dirty="0"/>
          </a:p>
        </p:txBody>
      </p:sp>
      <p:sp>
        <p:nvSpPr>
          <p:cNvPr id="5" name="Date Placeholder 4">
            <a:extLst>
              <a:ext uri="{FF2B5EF4-FFF2-40B4-BE49-F238E27FC236}">
                <a16:creationId xmlns:a16="http://schemas.microsoft.com/office/drawing/2014/main" id="{E81CCA30-6285-E04F-992F-1386E8B32D45}"/>
              </a:ext>
            </a:extLst>
          </p:cNvPr>
          <p:cNvSpPr>
            <a:spLocks noGrp="1"/>
          </p:cNvSpPr>
          <p:nvPr>
            <p:ph type="dt" sz="half" idx="10"/>
          </p:nvPr>
        </p:nvSpPr>
        <p:spPr/>
        <p:txBody>
          <a:bodyPr/>
          <a:lstStyle/>
          <a:p>
            <a:fld id="{075988C1-6F45-6844-86A4-988D0CEFC6DC}" type="datetime1">
              <a:rPr lang="en-US" smtClean="0"/>
              <a:t>5/26/23</a:t>
            </a:fld>
            <a:endParaRPr lang="en-US"/>
          </a:p>
        </p:txBody>
      </p:sp>
    </p:spTree>
    <p:extLst>
      <p:ext uri="{BB962C8B-B14F-4D97-AF65-F5344CB8AC3E}">
        <p14:creationId xmlns:p14="http://schemas.microsoft.com/office/powerpoint/2010/main" val="39192471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C88A91-8FEE-2F4C-94D5-9AA18F35A4BD}"/>
                  </a:ext>
                </a:extLst>
              </p:cNvPr>
              <p:cNvSpPr>
                <a:spLocks noGrp="1"/>
              </p:cNvSpPr>
              <p:nvPr>
                <p:ph idx="1"/>
              </p:nvPr>
            </p:nvSpPr>
            <p:spPr>
              <a:xfrm>
                <a:off x="302722" y="316056"/>
                <a:ext cx="11353800" cy="3660521"/>
              </a:xfrm>
            </p:spPr>
            <p:txBody>
              <a:bodyPr>
                <a:normAutofit lnSpcReduction="10000"/>
              </a:bodyPr>
              <a:lstStyle/>
              <a:p>
                <a:pPr>
                  <a:lnSpc>
                    <a:spcPct val="150000"/>
                  </a:lnSpc>
                </a:pPr>
                <a:r>
                  <a:rPr lang="en-US" sz="3500" dirty="0"/>
                  <a:t>classify image as “shows border colly” vs. “not”</a:t>
                </a:r>
              </a:p>
              <a:p>
                <a:pPr>
                  <a:lnSpc>
                    <a:spcPct val="150000"/>
                  </a:lnSpc>
                </a:pPr>
                <a:r>
                  <a:rPr lang="en-US" sz="3500" dirty="0"/>
                  <a:t>small labeled dataset </a:t>
                </a:r>
                <a14:m>
                  <m:oMath xmlns:m="http://schemas.openxmlformats.org/officeDocument/2006/math">
                    <m:sSup>
                      <m:sSupPr>
                        <m:ctrlPr>
                          <a:rPr lang="en-US" sz="3500" i="1" smtClean="0">
                            <a:latin typeface="Cambria Math" panose="02040503050406030204" pitchFamily="18" charset="0"/>
                          </a:rPr>
                        </m:ctrlPr>
                      </m:sSupPr>
                      <m:e>
                        <m:r>
                          <a:rPr lang="en-US" sz="3500" i="1" smtClean="0">
                            <a:latin typeface="Cambria Math" panose="02040503050406030204" pitchFamily="18" charset="0"/>
                            <a:ea typeface="Cambria Math" panose="02040503050406030204" pitchFamily="18" charset="0"/>
                          </a:rPr>
                          <m:t>𝒟</m:t>
                        </m:r>
                      </m:e>
                      <m:sup>
                        <m:r>
                          <a:rPr lang="de-AT" sz="3500" b="0" i="1" smtClean="0">
                            <a:latin typeface="Cambria Math" panose="02040503050406030204" pitchFamily="18" charset="0"/>
                          </a:rPr>
                          <m:t>(1)</m:t>
                        </m:r>
                      </m:sup>
                    </m:sSup>
                  </m:oMath>
                </a14:m>
                <a:endParaRPr lang="en-US" sz="3500" dirty="0"/>
              </a:p>
              <a:p>
                <a:pPr>
                  <a:lnSpc>
                    <a:spcPct val="150000"/>
                  </a:lnSpc>
                </a:pPr>
                <a:r>
                  <a:rPr lang="en-US" sz="3500" dirty="0"/>
                  <a:t>massive image database </a:t>
                </a:r>
                <a14:m>
                  <m:oMath xmlns:m="http://schemas.openxmlformats.org/officeDocument/2006/math">
                    <m:sSup>
                      <m:sSupPr>
                        <m:ctrlPr>
                          <a:rPr lang="en-US" sz="3500" i="1">
                            <a:latin typeface="Cambria Math" panose="02040503050406030204" pitchFamily="18" charset="0"/>
                          </a:rPr>
                        </m:ctrlPr>
                      </m:sSupPr>
                      <m:e>
                        <m:r>
                          <a:rPr lang="en-US" sz="3500" i="1">
                            <a:latin typeface="Cambria Math" panose="02040503050406030204" pitchFamily="18" charset="0"/>
                            <a:ea typeface="Cambria Math" panose="02040503050406030204" pitchFamily="18" charset="0"/>
                          </a:rPr>
                          <m:t>𝒟</m:t>
                        </m:r>
                      </m:e>
                      <m:sup>
                        <m:r>
                          <a:rPr lang="de-AT" sz="3500" i="1">
                            <a:latin typeface="Cambria Math" panose="02040503050406030204" pitchFamily="18" charset="0"/>
                          </a:rPr>
                          <m:t>(</m:t>
                        </m:r>
                        <m:r>
                          <a:rPr lang="de-AT" sz="3500" b="0" i="1" smtClean="0">
                            <a:latin typeface="Cambria Math" panose="02040503050406030204" pitchFamily="18" charset="0"/>
                          </a:rPr>
                          <m:t>2</m:t>
                        </m:r>
                        <m:r>
                          <a:rPr lang="de-AT" sz="3500" i="1">
                            <a:latin typeface="Cambria Math" panose="02040503050406030204" pitchFamily="18" charset="0"/>
                          </a:rPr>
                          <m:t>)</m:t>
                        </m:r>
                      </m:sup>
                    </m:sSup>
                  </m:oMath>
                </a14:m>
                <a:r>
                  <a:rPr lang="en-US" sz="3500" dirty="0"/>
                  <a:t> with unlabeled images</a:t>
                </a:r>
              </a:p>
              <a:p>
                <a:pPr>
                  <a:lnSpc>
                    <a:spcPct val="150000"/>
                  </a:lnSpc>
                </a:pPr>
                <a:r>
                  <a:rPr lang="en-US" sz="3500" dirty="0"/>
                  <a:t>train hypothesis h(.) on </a:t>
                </a:r>
                <a14:m>
                  <m:oMath xmlns:m="http://schemas.openxmlformats.org/officeDocument/2006/math">
                    <m:sSup>
                      <m:sSupPr>
                        <m:ctrlPr>
                          <a:rPr lang="en-US" sz="3500" i="1">
                            <a:latin typeface="Cambria Math" panose="02040503050406030204" pitchFamily="18" charset="0"/>
                          </a:rPr>
                        </m:ctrlPr>
                      </m:sSupPr>
                      <m:e>
                        <m:r>
                          <a:rPr lang="en-US" sz="3500" i="1">
                            <a:latin typeface="Cambria Math" panose="02040503050406030204" pitchFamily="18" charset="0"/>
                            <a:ea typeface="Cambria Math" panose="02040503050406030204" pitchFamily="18" charset="0"/>
                          </a:rPr>
                          <m:t>𝒟</m:t>
                        </m:r>
                      </m:e>
                      <m:sup>
                        <m:r>
                          <a:rPr lang="de-AT" sz="3500" i="1">
                            <a:latin typeface="Cambria Math" panose="02040503050406030204" pitchFamily="18" charset="0"/>
                          </a:rPr>
                          <m:t>(</m:t>
                        </m:r>
                        <m:r>
                          <a:rPr lang="de-AT" sz="3500" b="0" i="1" smtClean="0">
                            <a:latin typeface="Cambria Math" panose="02040503050406030204" pitchFamily="18" charset="0"/>
                          </a:rPr>
                          <m:t>1</m:t>
                        </m:r>
                        <m:r>
                          <a:rPr lang="de-AT" sz="3500" i="1">
                            <a:latin typeface="Cambria Math" panose="02040503050406030204" pitchFamily="18" charset="0"/>
                          </a:rPr>
                          <m:t>)</m:t>
                        </m:r>
                      </m:sup>
                    </m:sSup>
                    <m:r>
                      <a:rPr lang="de-AT" sz="3500" i="1">
                        <a:latin typeface="Cambria Math" panose="02040503050406030204" pitchFamily="18" charset="0"/>
                      </a:rPr>
                      <m:t> </m:t>
                    </m:r>
                  </m:oMath>
                </a14:m>
                <a:r>
                  <a:rPr lang="en-US" sz="3500" dirty="0"/>
                  <a:t>with following structure: </a:t>
                </a:r>
              </a:p>
              <a:p>
                <a:pPr marL="0" indent="0">
                  <a:lnSpc>
                    <a:spcPct val="150000"/>
                  </a:lnSpc>
                  <a:buNone/>
                </a:pPr>
                <a:endParaRPr lang="en-US" sz="3500" b="1" dirty="0"/>
              </a:p>
              <a:p>
                <a:pPr marL="0" indent="0">
                  <a:lnSpc>
                    <a:spcPct val="150000"/>
                  </a:lnSpc>
                  <a:buNone/>
                </a:pPr>
                <a:endParaRPr lang="en-US" dirty="0"/>
              </a:p>
            </p:txBody>
          </p:sp>
        </mc:Choice>
        <mc:Fallback xmlns="">
          <p:sp>
            <p:nvSpPr>
              <p:cNvPr id="3" name="Content Placeholder 2">
                <a:extLst>
                  <a:ext uri="{FF2B5EF4-FFF2-40B4-BE49-F238E27FC236}">
                    <a16:creationId xmlns:a16="http://schemas.microsoft.com/office/drawing/2014/main" id="{F4C88A91-8FEE-2F4C-94D5-9AA18F35A4BD}"/>
                  </a:ext>
                </a:extLst>
              </p:cNvPr>
              <p:cNvSpPr>
                <a:spLocks noGrp="1" noRot="1" noChangeAspect="1" noMove="1" noResize="1" noEditPoints="1" noAdjustHandles="1" noChangeArrowheads="1" noChangeShapeType="1" noTextEdit="1"/>
              </p:cNvSpPr>
              <p:nvPr>
                <p:ph idx="1"/>
              </p:nvPr>
            </p:nvSpPr>
            <p:spPr>
              <a:xfrm>
                <a:off x="302722" y="316056"/>
                <a:ext cx="11353800" cy="3660521"/>
              </a:xfrm>
              <a:blipFill>
                <a:blip r:embed="rId2"/>
                <a:stretch>
                  <a:fillRect l="-1454" b="-1038"/>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68110B08-C682-4E4D-82D4-1CA2F0A56527}"/>
              </a:ext>
            </a:extLst>
          </p:cNvPr>
          <p:cNvSpPr>
            <a:spLocks noGrp="1"/>
          </p:cNvSpPr>
          <p:nvPr>
            <p:ph type="dt" sz="half" idx="10"/>
          </p:nvPr>
        </p:nvSpPr>
        <p:spPr/>
        <p:txBody>
          <a:bodyPr/>
          <a:lstStyle/>
          <a:p>
            <a:fld id="{FC1B66D1-D9C6-FA4B-AD82-2436417F19E5}" type="datetime1">
              <a:rPr lang="en-US" smtClean="0"/>
              <a:t>5/26/23</a:t>
            </a:fld>
            <a:endParaRPr lang="en-US"/>
          </a:p>
        </p:txBody>
      </p:sp>
      <p:sp>
        <p:nvSpPr>
          <p:cNvPr id="5" name="Slide Number Placeholder 4">
            <a:extLst>
              <a:ext uri="{FF2B5EF4-FFF2-40B4-BE49-F238E27FC236}">
                <a16:creationId xmlns:a16="http://schemas.microsoft.com/office/drawing/2014/main" id="{2EE7403E-5618-9848-ADD7-1F98ECB94446}"/>
              </a:ext>
            </a:extLst>
          </p:cNvPr>
          <p:cNvSpPr>
            <a:spLocks noGrp="1"/>
          </p:cNvSpPr>
          <p:nvPr>
            <p:ph type="sldNum" sz="quarter" idx="12"/>
          </p:nvPr>
        </p:nvSpPr>
        <p:spPr/>
        <p:txBody>
          <a:bodyPr/>
          <a:lstStyle/>
          <a:p>
            <a:fld id="{5399C925-308B-6F4D-8762-6363D7B6E381}" type="slidenum">
              <a:rPr lang="en-US" smtClean="0"/>
              <a:t>90</a:t>
            </a:fld>
            <a:endParaRPr lang="en-US" dirty="0"/>
          </a:p>
        </p:txBody>
      </p:sp>
      <p:cxnSp>
        <p:nvCxnSpPr>
          <p:cNvPr id="6" name="Straight Arrow Connector 5">
            <a:extLst>
              <a:ext uri="{FF2B5EF4-FFF2-40B4-BE49-F238E27FC236}">
                <a16:creationId xmlns:a16="http://schemas.microsoft.com/office/drawing/2014/main" id="{B0D7382F-C422-5D45-8F4C-1FF17D9B3A25}"/>
              </a:ext>
            </a:extLst>
          </p:cNvPr>
          <p:cNvCxnSpPr/>
          <p:nvPr/>
        </p:nvCxnSpPr>
        <p:spPr>
          <a:xfrm>
            <a:off x="1284766" y="5018556"/>
            <a:ext cx="724593"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AB7D5EF-38E1-C74C-BF15-53AAD879DFF7}"/>
              </a:ext>
            </a:extLst>
          </p:cNvPr>
          <p:cNvSpPr/>
          <p:nvPr/>
        </p:nvSpPr>
        <p:spPr>
          <a:xfrm>
            <a:off x="2009359" y="4146696"/>
            <a:ext cx="4086641" cy="1743633"/>
          </a:xfrm>
          <a:prstGeom prst="rect">
            <a:avLst/>
          </a:prstGeom>
          <a:solidFill>
            <a:schemeClr val="accent1">
              <a:alpha val="48000"/>
            </a:schemeClr>
          </a:solidFill>
          <a:ln>
            <a:solidFill>
              <a:schemeClr val="accent1">
                <a:shade val="50000"/>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lumMod val="75000"/>
                    <a:lumOff val="25000"/>
                  </a:schemeClr>
                </a:solidFill>
              </a:rPr>
              <a:t>feature map</a:t>
            </a:r>
          </a:p>
          <a:p>
            <a:pPr algn="ctr"/>
            <a:r>
              <a:rPr lang="en-US" sz="4000" dirty="0">
                <a:solidFill>
                  <a:schemeClr val="tx1">
                    <a:lumMod val="75000"/>
                    <a:lumOff val="25000"/>
                  </a:schemeClr>
                </a:solidFill>
              </a:rPr>
              <a:t>g(.)</a:t>
            </a:r>
          </a:p>
        </p:txBody>
      </p:sp>
      <p:cxnSp>
        <p:nvCxnSpPr>
          <p:cNvPr id="8" name="Straight Arrow Connector 7">
            <a:extLst>
              <a:ext uri="{FF2B5EF4-FFF2-40B4-BE49-F238E27FC236}">
                <a16:creationId xmlns:a16="http://schemas.microsoft.com/office/drawing/2014/main" id="{2F349FE2-72E0-3941-AABC-6EFECB8FD729}"/>
              </a:ext>
            </a:extLst>
          </p:cNvPr>
          <p:cNvCxnSpPr>
            <a:cxnSpLocks/>
          </p:cNvCxnSpPr>
          <p:nvPr/>
        </p:nvCxnSpPr>
        <p:spPr>
          <a:xfrm>
            <a:off x="6096000" y="5018556"/>
            <a:ext cx="913708"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A7A372F-9AA3-264E-9229-6E1418694F51}"/>
              </a:ext>
            </a:extLst>
          </p:cNvPr>
          <p:cNvSpPr txBox="1"/>
          <p:nvPr/>
        </p:nvSpPr>
        <p:spPr>
          <a:xfrm>
            <a:off x="560173" y="4603013"/>
            <a:ext cx="535478" cy="830997"/>
          </a:xfrm>
          <a:prstGeom prst="rect">
            <a:avLst/>
          </a:prstGeom>
          <a:noFill/>
        </p:spPr>
        <p:txBody>
          <a:bodyPr wrap="square" rtlCol="0">
            <a:spAutoFit/>
          </a:bodyPr>
          <a:lstStyle/>
          <a:p>
            <a:r>
              <a:rPr lang="en-US" sz="4800" dirty="0"/>
              <a:t>x</a:t>
            </a:r>
          </a:p>
        </p:txBody>
      </p:sp>
      <p:sp>
        <p:nvSpPr>
          <p:cNvPr id="10" name="TextBox 9">
            <a:extLst>
              <a:ext uri="{FF2B5EF4-FFF2-40B4-BE49-F238E27FC236}">
                <a16:creationId xmlns:a16="http://schemas.microsoft.com/office/drawing/2014/main" id="{8A0FD968-11BD-B049-9310-D0CA2D52D2B8}"/>
              </a:ext>
            </a:extLst>
          </p:cNvPr>
          <p:cNvSpPr txBox="1"/>
          <p:nvPr/>
        </p:nvSpPr>
        <p:spPr>
          <a:xfrm>
            <a:off x="6285115" y="4082068"/>
            <a:ext cx="535478" cy="830997"/>
          </a:xfrm>
          <a:prstGeom prst="rect">
            <a:avLst/>
          </a:prstGeom>
          <a:noFill/>
        </p:spPr>
        <p:txBody>
          <a:bodyPr wrap="square" rtlCol="0">
            <a:spAutoFit/>
          </a:bodyPr>
          <a:lstStyle/>
          <a:p>
            <a:r>
              <a:rPr lang="en-US" sz="4800" dirty="0"/>
              <a:t>z</a:t>
            </a:r>
          </a:p>
        </p:txBody>
      </p:sp>
      <p:sp>
        <p:nvSpPr>
          <p:cNvPr id="12" name="Rectangle 11">
            <a:extLst>
              <a:ext uri="{FF2B5EF4-FFF2-40B4-BE49-F238E27FC236}">
                <a16:creationId xmlns:a16="http://schemas.microsoft.com/office/drawing/2014/main" id="{89490891-CDCF-C94F-A58D-90BA2BD02C7F}"/>
              </a:ext>
            </a:extLst>
          </p:cNvPr>
          <p:cNvSpPr/>
          <p:nvPr/>
        </p:nvSpPr>
        <p:spPr>
          <a:xfrm>
            <a:off x="7009708" y="4146696"/>
            <a:ext cx="2538329" cy="1743633"/>
          </a:xfrm>
          <a:prstGeom prst="rect">
            <a:avLst/>
          </a:prstGeom>
          <a:solidFill>
            <a:schemeClr val="accent1">
              <a:alpha val="48000"/>
            </a:schemeClr>
          </a:solidFill>
          <a:ln>
            <a:solidFill>
              <a:schemeClr val="accent1">
                <a:shade val="50000"/>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lumMod val="75000"/>
                    <a:lumOff val="25000"/>
                  </a:schemeClr>
                </a:solidFill>
              </a:rPr>
              <a:t>lin. map</a:t>
            </a:r>
          </a:p>
          <a:p>
            <a:pPr algn="ctr"/>
            <a:r>
              <a:rPr lang="en-US" sz="4000" dirty="0">
                <a:solidFill>
                  <a:schemeClr val="tx1">
                    <a:lumMod val="75000"/>
                    <a:lumOff val="25000"/>
                  </a:schemeClr>
                </a:solidFill>
              </a:rPr>
              <a:t>f(.)</a:t>
            </a:r>
          </a:p>
        </p:txBody>
      </p:sp>
      <p:cxnSp>
        <p:nvCxnSpPr>
          <p:cNvPr id="13" name="Straight Arrow Connector 12">
            <a:extLst>
              <a:ext uri="{FF2B5EF4-FFF2-40B4-BE49-F238E27FC236}">
                <a16:creationId xmlns:a16="http://schemas.microsoft.com/office/drawing/2014/main" id="{9A3DD684-D7E8-6249-8C93-B71058D12C80}"/>
              </a:ext>
            </a:extLst>
          </p:cNvPr>
          <p:cNvCxnSpPr>
            <a:cxnSpLocks/>
          </p:cNvCxnSpPr>
          <p:nvPr/>
        </p:nvCxnSpPr>
        <p:spPr>
          <a:xfrm>
            <a:off x="9525346" y="5018511"/>
            <a:ext cx="913708"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B341124-21D5-A348-90E4-980EE0C2247C}"/>
              </a:ext>
            </a:extLst>
          </p:cNvPr>
          <p:cNvSpPr txBox="1"/>
          <p:nvPr/>
        </p:nvSpPr>
        <p:spPr>
          <a:xfrm>
            <a:off x="10439054" y="4497566"/>
            <a:ext cx="1217468" cy="646331"/>
          </a:xfrm>
          <a:prstGeom prst="rect">
            <a:avLst/>
          </a:prstGeom>
          <a:noFill/>
        </p:spPr>
        <p:txBody>
          <a:bodyPr wrap="square" rtlCol="0">
            <a:spAutoFit/>
          </a:bodyPr>
          <a:lstStyle/>
          <a:p>
            <a:r>
              <a:rPr lang="en-US" sz="3600" dirty="0"/>
              <a:t>h(x)</a:t>
            </a:r>
          </a:p>
        </p:txBody>
      </p:sp>
      <p:sp>
        <p:nvSpPr>
          <p:cNvPr id="2" name="Footer Placeholder 1">
            <a:extLst>
              <a:ext uri="{FF2B5EF4-FFF2-40B4-BE49-F238E27FC236}">
                <a16:creationId xmlns:a16="http://schemas.microsoft.com/office/drawing/2014/main" id="{4A9501EC-2A04-E312-0413-12EC668EB643}"/>
              </a:ext>
            </a:extLst>
          </p:cNvPr>
          <p:cNvSpPr>
            <a:spLocks noGrp="1"/>
          </p:cNvSpPr>
          <p:nvPr>
            <p:ph type="ftr" sz="quarter" idx="11"/>
          </p:nvPr>
        </p:nvSpPr>
        <p:spPr/>
        <p:txBody>
          <a:bodyPr/>
          <a:lstStyle/>
          <a:p>
            <a:r>
              <a:rPr lang="en-GB"/>
              <a:t>DI Dr.techn. Alexander Jung</a:t>
            </a:r>
            <a:endParaRPr lang="en-GB" dirty="0"/>
          </a:p>
        </p:txBody>
      </p:sp>
    </p:spTree>
    <p:extLst>
      <p:ext uri="{BB962C8B-B14F-4D97-AF65-F5344CB8AC3E}">
        <p14:creationId xmlns:p14="http://schemas.microsoft.com/office/powerpoint/2010/main" val="23591566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4C88A91-8FEE-2F4C-94D5-9AA18F35A4BD}"/>
                  </a:ext>
                </a:extLst>
              </p:cNvPr>
              <p:cNvSpPr>
                <a:spLocks noGrp="1"/>
              </p:cNvSpPr>
              <p:nvPr>
                <p:ph idx="1"/>
              </p:nvPr>
            </p:nvSpPr>
            <p:spPr>
              <a:xfrm>
                <a:off x="7760963" y="4758663"/>
                <a:ext cx="2451691" cy="1336824"/>
              </a:xfrm>
            </p:spPr>
            <p:txBody>
              <a:bodyPr>
                <a:normAutofit/>
              </a:bodyPr>
              <a:lstStyle/>
              <a:p>
                <a:pPr marL="0" indent="0">
                  <a:lnSpc>
                    <a:spcPct val="150000"/>
                  </a:lnSpc>
                  <a:buNone/>
                </a:pPr>
                <a14:m>
                  <m:oMathPara xmlns:m="http://schemas.openxmlformats.org/officeDocument/2006/math">
                    <m:oMathParaPr>
                      <m:jc m:val="centerGroup"/>
                    </m:oMathParaPr>
                    <m:oMath xmlns:m="http://schemas.openxmlformats.org/officeDocument/2006/math">
                      <m:sSup>
                        <m:sSupPr>
                          <m:ctrlPr>
                            <a:rPr lang="en-US" sz="4800" i="1" smtClean="0">
                              <a:latin typeface="Cambria Math" panose="02040503050406030204" pitchFamily="18" charset="0"/>
                            </a:rPr>
                          </m:ctrlPr>
                        </m:sSupPr>
                        <m:e>
                          <m:r>
                            <a:rPr lang="en-US" sz="4800" i="1" smtClean="0">
                              <a:latin typeface="Cambria Math" panose="02040503050406030204" pitchFamily="18" charset="0"/>
                              <a:ea typeface="Cambria Math" panose="02040503050406030204" pitchFamily="18" charset="0"/>
                            </a:rPr>
                            <m:t>𝒟</m:t>
                          </m:r>
                        </m:e>
                        <m:sup>
                          <m:r>
                            <a:rPr lang="de-AT" sz="4800" b="0" i="1" smtClean="0">
                              <a:latin typeface="Cambria Math" panose="02040503050406030204" pitchFamily="18" charset="0"/>
                            </a:rPr>
                            <m:t>(2)</m:t>
                          </m:r>
                        </m:sup>
                      </m:sSup>
                    </m:oMath>
                  </m:oMathPara>
                </a14:m>
                <a:endParaRPr lang="en-US" sz="4800"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F4C88A91-8FEE-2F4C-94D5-9AA18F35A4BD}"/>
                  </a:ext>
                </a:extLst>
              </p:cNvPr>
              <p:cNvSpPr>
                <a:spLocks noGrp="1" noRot="1" noChangeAspect="1" noMove="1" noResize="1" noEditPoints="1" noAdjustHandles="1" noChangeArrowheads="1" noChangeShapeType="1" noTextEdit="1"/>
              </p:cNvSpPr>
              <p:nvPr>
                <p:ph idx="1"/>
              </p:nvPr>
            </p:nvSpPr>
            <p:spPr>
              <a:xfrm>
                <a:off x="7760963" y="4758663"/>
                <a:ext cx="2451691" cy="1336824"/>
              </a:xfrm>
              <a:blipFill>
                <a:blip r:embed="rId2"/>
                <a:stretch>
                  <a:fillRect/>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68110B08-C682-4E4D-82D4-1CA2F0A56527}"/>
              </a:ext>
            </a:extLst>
          </p:cNvPr>
          <p:cNvSpPr>
            <a:spLocks noGrp="1"/>
          </p:cNvSpPr>
          <p:nvPr>
            <p:ph type="dt" sz="half" idx="10"/>
          </p:nvPr>
        </p:nvSpPr>
        <p:spPr/>
        <p:txBody>
          <a:bodyPr/>
          <a:lstStyle/>
          <a:p>
            <a:fld id="{E7CF7D65-0EFE-A14A-8D5A-BDE3848470AE}" type="datetime1">
              <a:rPr lang="en-US" smtClean="0"/>
              <a:t>5/26/23</a:t>
            </a:fld>
            <a:endParaRPr lang="en-US"/>
          </a:p>
        </p:txBody>
      </p:sp>
      <p:sp>
        <p:nvSpPr>
          <p:cNvPr id="5" name="Slide Number Placeholder 4">
            <a:extLst>
              <a:ext uri="{FF2B5EF4-FFF2-40B4-BE49-F238E27FC236}">
                <a16:creationId xmlns:a16="http://schemas.microsoft.com/office/drawing/2014/main" id="{2EE7403E-5618-9848-ADD7-1F98ECB94446}"/>
              </a:ext>
            </a:extLst>
          </p:cNvPr>
          <p:cNvSpPr>
            <a:spLocks noGrp="1"/>
          </p:cNvSpPr>
          <p:nvPr>
            <p:ph type="sldNum" sz="quarter" idx="12"/>
          </p:nvPr>
        </p:nvSpPr>
        <p:spPr/>
        <p:txBody>
          <a:bodyPr/>
          <a:lstStyle/>
          <a:p>
            <a:fld id="{5399C925-308B-6F4D-8762-6363D7B6E381}" type="slidenum">
              <a:rPr lang="en-US" smtClean="0"/>
              <a:t>91</a:t>
            </a:fld>
            <a:endParaRPr lang="en-US"/>
          </a:p>
        </p:txBody>
      </p:sp>
      <p:pic>
        <p:nvPicPr>
          <p:cNvPr id="1026" name="Picture 2">
            <a:extLst>
              <a:ext uri="{FF2B5EF4-FFF2-40B4-BE49-F238E27FC236}">
                <a16:creationId xmlns:a16="http://schemas.microsoft.com/office/drawing/2014/main" id="{CC754C25-9913-0D42-B195-755D1920888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3800" y="2126850"/>
            <a:ext cx="739030" cy="10355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A234F10-8D11-FB43-A82A-37F75B23417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64045" y="3162403"/>
            <a:ext cx="868997" cy="105097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D7F65443-9785-5F4C-BEB6-9D9A31F2B860}"/>
                  </a:ext>
                </a:extLst>
              </p:cNvPr>
              <p:cNvSpPr txBox="1">
                <a:spLocks/>
              </p:cNvSpPr>
              <p:nvPr/>
            </p:nvSpPr>
            <p:spPr>
              <a:xfrm>
                <a:off x="753502" y="4797573"/>
                <a:ext cx="2451691" cy="1336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14:m>
                  <m:oMathPara xmlns:m="http://schemas.openxmlformats.org/officeDocument/2006/math">
                    <m:oMathParaPr>
                      <m:jc m:val="centerGroup"/>
                    </m:oMathParaPr>
                    <m:oMath xmlns:m="http://schemas.openxmlformats.org/officeDocument/2006/math">
                      <m:sSup>
                        <m:sSupPr>
                          <m:ctrlPr>
                            <a:rPr lang="en-US" sz="4800" i="1" smtClean="0">
                              <a:latin typeface="Cambria Math" panose="02040503050406030204" pitchFamily="18" charset="0"/>
                            </a:rPr>
                          </m:ctrlPr>
                        </m:sSupPr>
                        <m:e>
                          <m:r>
                            <a:rPr lang="en-US" sz="4800" i="1" smtClean="0">
                              <a:latin typeface="Cambria Math" panose="02040503050406030204" pitchFamily="18" charset="0"/>
                              <a:ea typeface="Cambria Math" panose="02040503050406030204" pitchFamily="18" charset="0"/>
                            </a:rPr>
                            <m:t>𝒟</m:t>
                          </m:r>
                        </m:e>
                        <m:sup>
                          <m:r>
                            <a:rPr lang="de-AT" sz="4800" i="1" smtClean="0">
                              <a:latin typeface="Cambria Math" panose="02040503050406030204" pitchFamily="18" charset="0"/>
                            </a:rPr>
                            <m:t>(1)</m:t>
                          </m:r>
                        </m:sup>
                      </m:sSup>
                    </m:oMath>
                  </m:oMathPara>
                </a14:m>
                <a:endParaRPr lang="en-US" sz="4800" dirty="0"/>
              </a:p>
              <a:p>
                <a:pPr marL="0" indent="0">
                  <a:buFont typeface="Arial" panose="020B0604020202020204" pitchFamily="34" charset="0"/>
                  <a:buNone/>
                </a:pPr>
                <a:endParaRPr lang="en-US" dirty="0"/>
              </a:p>
            </p:txBody>
          </p:sp>
        </mc:Choice>
        <mc:Fallback xmlns="">
          <p:sp>
            <p:nvSpPr>
              <p:cNvPr id="10" name="Content Placeholder 2">
                <a:extLst>
                  <a:ext uri="{FF2B5EF4-FFF2-40B4-BE49-F238E27FC236}">
                    <a16:creationId xmlns:a16="http://schemas.microsoft.com/office/drawing/2014/main" id="{D7F65443-9785-5F4C-BEB6-9D9A31F2B860}"/>
                  </a:ext>
                </a:extLst>
              </p:cNvPr>
              <p:cNvSpPr txBox="1">
                <a:spLocks noRot="1" noChangeAspect="1" noMove="1" noResize="1" noEditPoints="1" noAdjustHandles="1" noChangeArrowheads="1" noChangeShapeType="1" noTextEdit="1"/>
              </p:cNvSpPr>
              <p:nvPr/>
            </p:nvSpPr>
            <p:spPr>
              <a:xfrm>
                <a:off x="753502" y="4797573"/>
                <a:ext cx="2451691" cy="1336824"/>
              </a:xfrm>
              <a:prstGeom prst="rect">
                <a:avLst/>
              </a:prstGeom>
              <a:blipFill>
                <a:blip r:embed="rId5"/>
                <a:stretch>
                  <a:fillRect/>
                </a:stretch>
              </a:blipFill>
            </p:spPr>
            <p:txBody>
              <a:bodyPr/>
              <a:lstStyle/>
              <a:p>
                <a:r>
                  <a:rPr lang="en-US">
                    <a:noFill/>
                  </a:rPr>
                  <a:t> </a:t>
                </a:r>
              </a:p>
            </p:txBody>
          </p:sp>
        </mc:Fallback>
      </mc:AlternateContent>
      <p:sp>
        <p:nvSpPr>
          <p:cNvPr id="11" name="Freeform 10">
            <a:extLst>
              <a:ext uri="{FF2B5EF4-FFF2-40B4-BE49-F238E27FC236}">
                <a16:creationId xmlns:a16="http://schemas.microsoft.com/office/drawing/2014/main" id="{C67A7CEC-FC52-5E4E-9B99-5BAF1F721DB3}"/>
              </a:ext>
            </a:extLst>
          </p:cNvPr>
          <p:cNvSpPr/>
          <p:nvPr/>
        </p:nvSpPr>
        <p:spPr>
          <a:xfrm>
            <a:off x="463054" y="1041991"/>
            <a:ext cx="3152016" cy="3934046"/>
          </a:xfrm>
          <a:custGeom>
            <a:avLst/>
            <a:gdLst>
              <a:gd name="connsiteX0" fmla="*/ 578937 w 3152016"/>
              <a:gd name="connsiteY0" fmla="*/ 3615069 h 3934046"/>
              <a:gd name="connsiteX1" fmla="*/ 430081 w 3152016"/>
              <a:gd name="connsiteY1" fmla="*/ 3402418 h 3934046"/>
              <a:gd name="connsiteX2" fmla="*/ 408816 w 3152016"/>
              <a:gd name="connsiteY2" fmla="*/ 3317358 h 3934046"/>
              <a:gd name="connsiteX3" fmla="*/ 366286 w 3152016"/>
              <a:gd name="connsiteY3" fmla="*/ 3232297 h 3934046"/>
              <a:gd name="connsiteX4" fmla="*/ 345020 w 3152016"/>
              <a:gd name="connsiteY4" fmla="*/ 3147237 h 3934046"/>
              <a:gd name="connsiteX5" fmla="*/ 217430 w 3152016"/>
              <a:gd name="connsiteY5" fmla="*/ 2785730 h 3934046"/>
              <a:gd name="connsiteX6" fmla="*/ 196165 w 3152016"/>
              <a:gd name="connsiteY6" fmla="*/ 2594344 h 3934046"/>
              <a:gd name="connsiteX7" fmla="*/ 153634 w 3152016"/>
              <a:gd name="connsiteY7" fmla="*/ 2402958 h 3934046"/>
              <a:gd name="connsiteX8" fmla="*/ 111104 w 3152016"/>
              <a:gd name="connsiteY8" fmla="*/ 2105246 h 3934046"/>
              <a:gd name="connsiteX9" fmla="*/ 89839 w 3152016"/>
              <a:gd name="connsiteY9" fmla="*/ 1956390 h 3934046"/>
              <a:gd name="connsiteX10" fmla="*/ 26044 w 3152016"/>
              <a:gd name="connsiteY10" fmla="*/ 1403497 h 3934046"/>
              <a:gd name="connsiteX11" fmla="*/ 26044 w 3152016"/>
              <a:gd name="connsiteY11" fmla="*/ 786809 h 3934046"/>
              <a:gd name="connsiteX12" fmla="*/ 68574 w 3152016"/>
              <a:gd name="connsiteY12" fmla="*/ 616688 h 3934046"/>
              <a:gd name="connsiteX13" fmla="*/ 89839 w 3152016"/>
              <a:gd name="connsiteY13" fmla="*/ 552893 h 3934046"/>
              <a:gd name="connsiteX14" fmla="*/ 132369 w 3152016"/>
              <a:gd name="connsiteY14" fmla="*/ 510362 h 3934046"/>
              <a:gd name="connsiteX15" fmla="*/ 323755 w 3152016"/>
              <a:gd name="connsiteY15" fmla="*/ 297711 h 3934046"/>
              <a:gd name="connsiteX16" fmla="*/ 493876 w 3152016"/>
              <a:gd name="connsiteY16" fmla="*/ 170121 h 3934046"/>
              <a:gd name="connsiteX17" fmla="*/ 621467 w 3152016"/>
              <a:gd name="connsiteY17" fmla="*/ 127590 h 3934046"/>
              <a:gd name="connsiteX18" fmla="*/ 685262 w 3152016"/>
              <a:gd name="connsiteY18" fmla="*/ 85060 h 3934046"/>
              <a:gd name="connsiteX19" fmla="*/ 961709 w 3152016"/>
              <a:gd name="connsiteY19" fmla="*/ 42530 h 3934046"/>
              <a:gd name="connsiteX20" fmla="*/ 1301951 w 3152016"/>
              <a:gd name="connsiteY20" fmla="*/ 0 h 3934046"/>
              <a:gd name="connsiteX21" fmla="*/ 2024965 w 3152016"/>
              <a:gd name="connsiteY21" fmla="*/ 21265 h 3934046"/>
              <a:gd name="connsiteX22" fmla="*/ 2088760 w 3152016"/>
              <a:gd name="connsiteY22" fmla="*/ 63795 h 3934046"/>
              <a:gd name="connsiteX23" fmla="*/ 2258881 w 3152016"/>
              <a:gd name="connsiteY23" fmla="*/ 191386 h 3934046"/>
              <a:gd name="connsiteX24" fmla="*/ 2471532 w 3152016"/>
              <a:gd name="connsiteY24" fmla="*/ 425302 h 3934046"/>
              <a:gd name="connsiteX25" fmla="*/ 2662918 w 3152016"/>
              <a:gd name="connsiteY25" fmla="*/ 659218 h 3934046"/>
              <a:gd name="connsiteX26" fmla="*/ 2896834 w 3152016"/>
              <a:gd name="connsiteY26" fmla="*/ 1041990 h 3934046"/>
              <a:gd name="connsiteX27" fmla="*/ 2960630 w 3152016"/>
              <a:gd name="connsiteY27" fmla="*/ 1148316 h 3934046"/>
              <a:gd name="connsiteX28" fmla="*/ 3045690 w 3152016"/>
              <a:gd name="connsiteY28" fmla="*/ 1360967 h 3934046"/>
              <a:gd name="connsiteX29" fmla="*/ 3066955 w 3152016"/>
              <a:gd name="connsiteY29" fmla="*/ 1467293 h 3934046"/>
              <a:gd name="connsiteX30" fmla="*/ 3109486 w 3152016"/>
              <a:gd name="connsiteY30" fmla="*/ 1658679 h 3934046"/>
              <a:gd name="connsiteX31" fmla="*/ 3152016 w 3152016"/>
              <a:gd name="connsiteY31" fmla="*/ 2232837 h 3934046"/>
              <a:gd name="connsiteX32" fmla="*/ 3130751 w 3152016"/>
              <a:gd name="connsiteY32" fmla="*/ 2551814 h 3934046"/>
              <a:gd name="connsiteX33" fmla="*/ 3088220 w 3152016"/>
              <a:gd name="connsiteY33" fmla="*/ 2679404 h 3934046"/>
              <a:gd name="connsiteX34" fmla="*/ 3045690 w 3152016"/>
              <a:gd name="connsiteY34" fmla="*/ 2806995 h 3934046"/>
              <a:gd name="connsiteX35" fmla="*/ 3003160 w 3152016"/>
              <a:gd name="connsiteY35" fmla="*/ 2934586 h 3934046"/>
              <a:gd name="connsiteX36" fmla="*/ 2981895 w 3152016"/>
              <a:gd name="connsiteY36" fmla="*/ 2998381 h 3934046"/>
              <a:gd name="connsiteX37" fmla="*/ 2875569 w 3152016"/>
              <a:gd name="connsiteY37" fmla="*/ 3168502 h 3934046"/>
              <a:gd name="connsiteX38" fmla="*/ 2854304 w 3152016"/>
              <a:gd name="connsiteY38" fmla="*/ 3232297 h 3934046"/>
              <a:gd name="connsiteX39" fmla="*/ 2811774 w 3152016"/>
              <a:gd name="connsiteY39" fmla="*/ 3317358 h 3934046"/>
              <a:gd name="connsiteX40" fmla="*/ 2790509 w 3152016"/>
              <a:gd name="connsiteY40" fmla="*/ 3381153 h 3934046"/>
              <a:gd name="connsiteX41" fmla="*/ 2747979 w 3152016"/>
              <a:gd name="connsiteY41" fmla="*/ 3444949 h 3934046"/>
              <a:gd name="connsiteX42" fmla="*/ 2726713 w 3152016"/>
              <a:gd name="connsiteY42" fmla="*/ 3508744 h 3934046"/>
              <a:gd name="connsiteX43" fmla="*/ 2535327 w 3152016"/>
              <a:gd name="connsiteY43" fmla="*/ 3678865 h 3934046"/>
              <a:gd name="connsiteX44" fmla="*/ 2471532 w 3152016"/>
              <a:gd name="connsiteY44" fmla="*/ 3700130 h 3934046"/>
              <a:gd name="connsiteX45" fmla="*/ 2386472 w 3152016"/>
              <a:gd name="connsiteY45" fmla="*/ 3763925 h 3934046"/>
              <a:gd name="connsiteX46" fmla="*/ 2173820 w 3152016"/>
              <a:gd name="connsiteY46" fmla="*/ 3827721 h 3934046"/>
              <a:gd name="connsiteX47" fmla="*/ 1982434 w 3152016"/>
              <a:gd name="connsiteY47" fmla="*/ 3870251 h 3934046"/>
              <a:gd name="connsiteX48" fmla="*/ 1897374 w 3152016"/>
              <a:gd name="connsiteY48" fmla="*/ 3891516 h 3934046"/>
              <a:gd name="connsiteX49" fmla="*/ 1663458 w 3152016"/>
              <a:gd name="connsiteY49" fmla="*/ 3934046 h 3934046"/>
              <a:gd name="connsiteX50" fmla="*/ 1068034 w 3152016"/>
              <a:gd name="connsiteY50" fmla="*/ 3912781 h 3934046"/>
              <a:gd name="connsiteX51" fmla="*/ 940444 w 3152016"/>
              <a:gd name="connsiteY51" fmla="*/ 3870251 h 3934046"/>
              <a:gd name="connsiteX52" fmla="*/ 876648 w 3152016"/>
              <a:gd name="connsiteY52" fmla="*/ 3848986 h 3934046"/>
              <a:gd name="connsiteX53" fmla="*/ 749058 w 3152016"/>
              <a:gd name="connsiteY53" fmla="*/ 3763925 h 3934046"/>
              <a:gd name="connsiteX54" fmla="*/ 663997 w 3152016"/>
              <a:gd name="connsiteY54" fmla="*/ 3657600 h 3934046"/>
              <a:gd name="connsiteX55" fmla="*/ 621467 w 3152016"/>
              <a:gd name="connsiteY55" fmla="*/ 3615069 h 3934046"/>
              <a:gd name="connsiteX56" fmla="*/ 600202 w 3152016"/>
              <a:gd name="connsiteY56" fmla="*/ 3551274 h 393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152016" h="3934046">
                <a:moveTo>
                  <a:pt x="578937" y="3615069"/>
                </a:moveTo>
                <a:cubicBezTo>
                  <a:pt x="529318" y="3544185"/>
                  <a:pt x="473009" y="3477542"/>
                  <a:pt x="430081" y="3402418"/>
                </a:cubicBezTo>
                <a:cubicBezTo>
                  <a:pt x="415581" y="3377043"/>
                  <a:pt x="419078" y="3344723"/>
                  <a:pt x="408816" y="3317358"/>
                </a:cubicBezTo>
                <a:cubicBezTo>
                  <a:pt x="397685" y="3287676"/>
                  <a:pt x="377417" y="3261979"/>
                  <a:pt x="366286" y="3232297"/>
                </a:cubicBezTo>
                <a:cubicBezTo>
                  <a:pt x="356024" y="3204932"/>
                  <a:pt x="354747" y="3174797"/>
                  <a:pt x="345020" y="3147237"/>
                </a:cubicBezTo>
                <a:cubicBezTo>
                  <a:pt x="204843" y="2750070"/>
                  <a:pt x="269556" y="2994233"/>
                  <a:pt x="217430" y="2785730"/>
                </a:cubicBezTo>
                <a:cubicBezTo>
                  <a:pt x="210342" y="2721935"/>
                  <a:pt x="206718" y="2657659"/>
                  <a:pt x="196165" y="2594344"/>
                </a:cubicBezTo>
                <a:cubicBezTo>
                  <a:pt x="185421" y="2529882"/>
                  <a:pt x="166451" y="2467040"/>
                  <a:pt x="153634" y="2402958"/>
                </a:cubicBezTo>
                <a:cubicBezTo>
                  <a:pt x="131223" y="2290904"/>
                  <a:pt x="126783" y="2222842"/>
                  <a:pt x="111104" y="2105246"/>
                </a:cubicBezTo>
                <a:cubicBezTo>
                  <a:pt x="104480" y="2055563"/>
                  <a:pt x="94826" y="2006264"/>
                  <a:pt x="89839" y="1956390"/>
                </a:cubicBezTo>
                <a:cubicBezTo>
                  <a:pt x="35837" y="1416372"/>
                  <a:pt x="100363" y="1626459"/>
                  <a:pt x="26044" y="1403497"/>
                </a:cubicBezTo>
                <a:cubicBezTo>
                  <a:pt x="-4458" y="1128979"/>
                  <a:pt x="-12664" y="1148082"/>
                  <a:pt x="26044" y="786809"/>
                </a:cubicBezTo>
                <a:cubicBezTo>
                  <a:pt x="32271" y="728689"/>
                  <a:pt x="50090" y="672141"/>
                  <a:pt x="68574" y="616688"/>
                </a:cubicBezTo>
                <a:cubicBezTo>
                  <a:pt x="75662" y="595423"/>
                  <a:pt x="78307" y="572114"/>
                  <a:pt x="89839" y="552893"/>
                </a:cubicBezTo>
                <a:cubicBezTo>
                  <a:pt x="100154" y="535701"/>
                  <a:pt x="119534" y="525764"/>
                  <a:pt x="132369" y="510362"/>
                </a:cubicBezTo>
                <a:cubicBezTo>
                  <a:pt x="298831" y="310608"/>
                  <a:pt x="58119" y="563347"/>
                  <a:pt x="323755" y="297711"/>
                </a:cubicBezTo>
                <a:cubicBezTo>
                  <a:pt x="391141" y="230325"/>
                  <a:pt x="396997" y="214157"/>
                  <a:pt x="493876" y="170121"/>
                </a:cubicBezTo>
                <a:cubicBezTo>
                  <a:pt x="534689" y="151570"/>
                  <a:pt x="580500" y="145798"/>
                  <a:pt x="621467" y="127590"/>
                </a:cubicBezTo>
                <a:cubicBezTo>
                  <a:pt x="644822" y="117210"/>
                  <a:pt x="661332" y="94034"/>
                  <a:pt x="685262" y="85060"/>
                </a:cubicBezTo>
                <a:cubicBezTo>
                  <a:pt x="735250" y="66315"/>
                  <a:pt x="933406" y="46573"/>
                  <a:pt x="961709" y="42530"/>
                </a:cubicBezTo>
                <a:cubicBezTo>
                  <a:pt x="1269490" y="-1439"/>
                  <a:pt x="864782" y="43716"/>
                  <a:pt x="1301951" y="0"/>
                </a:cubicBezTo>
                <a:cubicBezTo>
                  <a:pt x="1542956" y="7088"/>
                  <a:pt x="1784645" y="1780"/>
                  <a:pt x="2024965" y="21265"/>
                </a:cubicBezTo>
                <a:cubicBezTo>
                  <a:pt x="2050439" y="23330"/>
                  <a:pt x="2068091" y="48763"/>
                  <a:pt x="2088760" y="63795"/>
                </a:cubicBezTo>
                <a:cubicBezTo>
                  <a:pt x="2146086" y="105487"/>
                  <a:pt x="2214600" y="136035"/>
                  <a:pt x="2258881" y="191386"/>
                </a:cubicBezTo>
                <a:cubicBezTo>
                  <a:pt x="2519227" y="516818"/>
                  <a:pt x="2129353" y="37499"/>
                  <a:pt x="2471532" y="425302"/>
                </a:cubicBezTo>
                <a:cubicBezTo>
                  <a:pt x="2538187" y="500844"/>
                  <a:pt x="2607035" y="575393"/>
                  <a:pt x="2662918" y="659218"/>
                </a:cubicBezTo>
                <a:cubicBezTo>
                  <a:pt x="2977147" y="1130563"/>
                  <a:pt x="2732560" y="740822"/>
                  <a:pt x="2896834" y="1041990"/>
                </a:cubicBezTo>
                <a:cubicBezTo>
                  <a:pt x="2916626" y="1078275"/>
                  <a:pt x="2943151" y="1110861"/>
                  <a:pt x="2960630" y="1148316"/>
                </a:cubicBezTo>
                <a:cubicBezTo>
                  <a:pt x="2992915" y="1217498"/>
                  <a:pt x="3045690" y="1360967"/>
                  <a:pt x="3045690" y="1360967"/>
                </a:cubicBezTo>
                <a:cubicBezTo>
                  <a:pt x="3052778" y="1396409"/>
                  <a:pt x="3058189" y="1432228"/>
                  <a:pt x="3066955" y="1467293"/>
                </a:cubicBezTo>
                <a:cubicBezTo>
                  <a:pt x="3104094" y="1615850"/>
                  <a:pt x="3080227" y="1424615"/>
                  <a:pt x="3109486" y="1658679"/>
                </a:cubicBezTo>
                <a:cubicBezTo>
                  <a:pt x="3135367" y="1865723"/>
                  <a:pt x="3139099" y="2013245"/>
                  <a:pt x="3152016" y="2232837"/>
                </a:cubicBezTo>
                <a:cubicBezTo>
                  <a:pt x="3144928" y="2339163"/>
                  <a:pt x="3145821" y="2446323"/>
                  <a:pt x="3130751" y="2551814"/>
                </a:cubicBezTo>
                <a:cubicBezTo>
                  <a:pt x="3124411" y="2596194"/>
                  <a:pt x="3102397" y="2636874"/>
                  <a:pt x="3088220" y="2679404"/>
                </a:cubicBezTo>
                <a:lnTo>
                  <a:pt x="3045690" y="2806995"/>
                </a:lnTo>
                <a:lnTo>
                  <a:pt x="3003160" y="2934586"/>
                </a:lnTo>
                <a:cubicBezTo>
                  <a:pt x="2996072" y="2955851"/>
                  <a:pt x="2995344" y="2980449"/>
                  <a:pt x="2981895" y="2998381"/>
                </a:cubicBezTo>
                <a:cubicBezTo>
                  <a:pt x="2920836" y="3079792"/>
                  <a:pt x="2914489" y="3077688"/>
                  <a:pt x="2875569" y="3168502"/>
                </a:cubicBezTo>
                <a:cubicBezTo>
                  <a:pt x="2866739" y="3189105"/>
                  <a:pt x="2863134" y="3211694"/>
                  <a:pt x="2854304" y="3232297"/>
                </a:cubicBezTo>
                <a:cubicBezTo>
                  <a:pt x="2841817" y="3261434"/>
                  <a:pt x="2824261" y="3288221"/>
                  <a:pt x="2811774" y="3317358"/>
                </a:cubicBezTo>
                <a:cubicBezTo>
                  <a:pt x="2802944" y="3337961"/>
                  <a:pt x="2800533" y="3361104"/>
                  <a:pt x="2790509" y="3381153"/>
                </a:cubicBezTo>
                <a:cubicBezTo>
                  <a:pt x="2779079" y="3404012"/>
                  <a:pt x="2759409" y="3422090"/>
                  <a:pt x="2747979" y="3444949"/>
                </a:cubicBezTo>
                <a:cubicBezTo>
                  <a:pt x="2737954" y="3464998"/>
                  <a:pt x="2740475" y="3491050"/>
                  <a:pt x="2726713" y="3508744"/>
                </a:cubicBezTo>
                <a:cubicBezTo>
                  <a:pt x="2690844" y="3554861"/>
                  <a:pt x="2602515" y="3645271"/>
                  <a:pt x="2535327" y="3678865"/>
                </a:cubicBezTo>
                <a:cubicBezTo>
                  <a:pt x="2515278" y="3688889"/>
                  <a:pt x="2492797" y="3693042"/>
                  <a:pt x="2471532" y="3700130"/>
                </a:cubicBezTo>
                <a:cubicBezTo>
                  <a:pt x="2443179" y="3721395"/>
                  <a:pt x="2418172" y="3748075"/>
                  <a:pt x="2386472" y="3763925"/>
                </a:cubicBezTo>
                <a:cubicBezTo>
                  <a:pt x="2319087" y="3797618"/>
                  <a:pt x="2245048" y="3807370"/>
                  <a:pt x="2173820" y="3827721"/>
                </a:cubicBezTo>
                <a:cubicBezTo>
                  <a:pt x="1980685" y="3882902"/>
                  <a:pt x="2302246" y="3806289"/>
                  <a:pt x="1982434" y="3870251"/>
                </a:cubicBezTo>
                <a:cubicBezTo>
                  <a:pt x="1953776" y="3875983"/>
                  <a:pt x="1926129" y="3886288"/>
                  <a:pt x="1897374" y="3891516"/>
                </a:cubicBezTo>
                <a:cubicBezTo>
                  <a:pt x="1617993" y="3942312"/>
                  <a:pt x="1856382" y="3885815"/>
                  <a:pt x="1663458" y="3934046"/>
                </a:cubicBezTo>
                <a:cubicBezTo>
                  <a:pt x="1464983" y="3926958"/>
                  <a:pt x="1265867" y="3930237"/>
                  <a:pt x="1068034" y="3912781"/>
                </a:cubicBezTo>
                <a:cubicBezTo>
                  <a:pt x="1023377" y="3908841"/>
                  <a:pt x="982974" y="3884428"/>
                  <a:pt x="940444" y="3870251"/>
                </a:cubicBezTo>
                <a:lnTo>
                  <a:pt x="876648" y="3848986"/>
                </a:lnTo>
                <a:cubicBezTo>
                  <a:pt x="714430" y="3686766"/>
                  <a:pt x="902929" y="3856247"/>
                  <a:pt x="749058" y="3763925"/>
                </a:cubicBezTo>
                <a:cubicBezTo>
                  <a:pt x="709560" y="3740226"/>
                  <a:pt x="690745" y="3691035"/>
                  <a:pt x="663997" y="3657600"/>
                </a:cubicBezTo>
                <a:cubicBezTo>
                  <a:pt x="651473" y="3641944"/>
                  <a:pt x="635644" y="3629246"/>
                  <a:pt x="621467" y="3615069"/>
                </a:cubicBezTo>
                <a:lnTo>
                  <a:pt x="600202" y="3551274"/>
                </a:lnTo>
              </a:path>
            </a:pathLst>
          </a:custGeom>
          <a:no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D88B207-99F4-9045-95ED-4B11EDEAF02C}"/>
              </a:ext>
            </a:extLst>
          </p:cNvPr>
          <p:cNvSpPr txBox="1"/>
          <p:nvPr/>
        </p:nvSpPr>
        <p:spPr>
          <a:xfrm>
            <a:off x="6388673" y="5658061"/>
            <a:ext cx="5301964" cy="769441"/>
          </a:xfrm>
          <a:prstGeom prst="rect">
            <a:avLst/>
          </a:prstGeom>
          <a:noFill/>
        </p:spPr>
        <p:txBody>
          <a:bodyPr wrap="none" rtlCol="0">
            <a:spAutoFit/>
          </a:bodyPr>
          <a:lstStyle/>
          <a:p>
            <a:r>
              <a:rPr lang="de-AT" sz="4400" dirty="0" err="1"/>
              <a:t>learn</a:t>
            </a:r>
            <a:r>
              <a:rPr lang="de-AT" sz="4400" dirty="0"/>
              <a:t> </a:t>
            </a:r>
            <a:r>
              <a:rPr lang="de-AT" sz="4400" dirty="0" err="1"/>
              <a:t>feature</a:t>
            </a:r>
            <a:r>
              <a:rPr lang="de-AT" sz="4400" dirty="0"/>
              <a:t> </a:t>
            </a:r>
            <a:r>
              <a:rPr lang="de-AT" sz="4400" dirty="0" err="1"/>
              <a:t>map</a:t>
            </a:r>
            <a:r>
              <a:rPr lang="de-AT" sz="4400" dirty="0"/>
              <a:t> </a:t>
            </a:r>
            <a:r>
              <a:rPr lang="de-AT" sz="4400" dirty="0" err="1"/>
              <a:t>g</a:t>
            </a:r>
            <a:r>
              <a:rPr lang="de-AT" sz="4400" dirty="0"/>
              <a:t>(.) </a:t>
            </a:r>
          </a:p>
        </p:txBody>
      </p:sp>
      <p:sp>
        <p:nvSpPr>
          <p:cNvPr id="16" name="TextBox 15">
            <a:extLst>
              <a:ext uri="{FF2B5EF4-FFF2-40B4-BE49-F238E27FC236}">
                <a16:creationId xmlns:a16="http://schemas.microsoft.com/office/drawing/2014/main" id="{9FEC49DB-F21E-4845-9F1C-6EFC75A34AF2}"/>
              </a:ext>
            </a:extLst>
          </p:cNvPr>
          <p:cNvSpPr txBox="1"/>
          <p:nvPr/>
        </p:nvSpPr>
        <p:spPr>
          <a:xfrm>
            <a:off x="107889" y="5658061"/>
            <a:ext cx="5825634" cy="769441"/>
          </a:xfrm>
          <a:prstGeom prst="rect">
            <a:avLst/>
          </a:prstGeom>
          <a:noFill/>
        </p:spPr>
        <p:txBody>
          <a:bodyPr wrap="none" rtlCol="0">
            <a:spAutoFit/>
          </a:bodyPr>
          <a:lstStyle/>
          <a:p>
            <a:r>
              <a:rPr lang="en-US" sz="4400" dirty="0"/>
              <a:t>learn linear classifier f(.) </a:t>
            </a:r>
          </a:p>
        </p:txBody>
      </p:sp>
      <p:pic>
        <p:nvPicPr>
          <p:cNvPr id="6" name="Picture 5" descr="A collage of animals&#10;&#10;Description automatically generated with low confidence">
            <a:extLst>
              <a:ext uri="{FF2B5EF4-FFF2-40B4-BE49-F238E27FC236}">
                <a16:creationId xmlns:a16="http://schemas.microsoft.com/office/drawing/2014/main" id="{F0061B24-FE10-0446-A90A-C5E9F6D9E26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03650" y="1188295"/>
            <a:ext cx="6793232" cy="3144900"/>
          </a:xfrm>
          <a:prstGeom prst="rect">
            <a:avLst/>
          </a:prstGeom>
        </p:spPr>
      </p:pic>
      <p:sp>
        <p:nvSpPr>
          <p:cNvPr id="2" name="Footer Placeholder 1">
            <a:extLst>
              <a:ext uri="{FF2B5EF4-FFF2-40B4-BE49-F238E27FC236}">
                <a16:creationId xmlns:a16="http://schemas.microsoft.com/office/drawing/2014/main" id="{CEABDC23-865E-3161-72ED-41F4568E7ADD}"/>
              </a:ext>
            </a:extLst>
          </p:cNvPr>
          <p:cNvSpPr>
            <a:spLocks noGrp="1"/>
          </p:cNvSpPr>
          <p:nvPr>
            <p:ph type="ftr" sz="quarter" idx="11"/>
          </p:nvPr>
        </p:nvSpPr>
        <p:spPr/>
        <p:txBody>
          <a:bodyPr/>
          <a:lstStyle/>
          <a:p>
            <a:r>
              <a:rPr lang="en-GB"/>
              <a:t>DI Dr.techn. Alexander Jung</a:t>
            </a:r>
            <a:endParaRPr lang="en-GB" dirty="0"/>
          </a:p>
        </p:txBody>
      </p:sp>
    </p:spTree>
    <p:extLst>
      <p:ext uri="{BB962C8B-B14F-4D97-AF65-F5344CB8AC3E}">
        <p14:creationId xmlns:p14="http://schemas.microsoft.com/office/powerpoint/2010/main" val="427347963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CA5F27A-9329-6944-B2BB-B7497875DAD6}"/>
              </a:ext>
            </a:extLst>
          </p:cNvPr>
          <p:cNvSpPr>
            <a:spLocks noGrp="1"/>
          </p:cNvSpPr>
          <p:nvPr>
            <p:ph type="dt" sz="half" idx="10"/>
          </p:nvPr>
        </p:nvSpPr>
        <p:spPr/>
        <p:txBody>
          <a:bodyPr/>
          <a:lstStyle/>
          <a:p>
            <a:fld id="{E7E35C4E-49B9-B24F-A9A4-7B0BF8149B6F}" type="datetime1">
              <a:rPr lang="en-US" smtClean="0"/>
              <a:t>5/26/23</a:t>
            </a:fld>
            <a:endParaRPr lang="en-US"/>
          </a:p>
        </p:txBody>
      </p:sp>
      <p:sp>
        <p:nvSpPr>
          <p:cNvPr id="5" name="Slide Number Placeholder 4">
            <a:extLst>
              <a:ext uri="{FF2B5EF4-FFF2-40B4-BE49-F238E27FC236}">
                <a16:creationId xmlns:a16="http://schemas.microsoft.com/office/drawing/2014/main" id="{482FF003-6DDC-9149-8ACD-D330B050FB6D}"/>
              </a:ext>
            </a:extLst>
          </p:cNvPr>
          <p:cNvSpPr>
            <a:spLocks noGrp="1"/>
          </p:cNvSpPr>
          <p:nvPr>
            <p:ph type="sldNum" sz="quarter" idx="12"/>
          </p:nvPr>
        </p:nvSpPr>
        <p:spPr/>
        <p:txBody>
          <a:bodyPr/>
          <a:lstStyle/>
          <a:p>
            <a:fld id="{5399C925-308B-6F4D-8762-6363D7B6E381}" type="slidenum">
              <a:rPr lang="en-US" smtClean="0"/>
              <a:t>92</a:t>
            </a:fld>
            <a:endParaRPr lang="en-US"/>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1582B22-DE83-CC41-864A-DD9739F3E605}"/>
                  </a:ext>
                </a:extLst>
              </p:cNvPr>
              <p:cNvSpPr/>
              <p:nvPr/>
            </p:nvSpPr>
            <p:spPr>
              <a:xfrm>
                <a:off x="278640" y="2348402"/>
                <a:ext cx="11060144" cy="1052019"/>
              </a:xfrm>
              <a:prstGeom prst="rect">
                <a:avLst/>
              </a:prstGeom>
            </p:spPr>
            <p:txBody>
              <a:bodyPr wrap="none">
                <a:spAutoFit/>
              </a:bodyPr>
              <a:lstStyle/>
              <a:p>
                <a14:m>
                  <m:oMath xmlns:m="http://schemas.openxmlformats.org/officeDocument/2006/math">
                    <m:sSub>
                      <m:sSubPr>
                        <m:ctrlPr>
                          <a:rPr lang="en-US" sz="4400" i="1" smtClean="0">
                            <a:solidFill>
                              <a:schemeClr val="accent1">
                                <a:lumMod val="75000"/>
                              </a:schemeClr>
                            </a:solidFill>
                            <a:latin typeface="Cambria Math" panose="02040503050406030204" pitchFamily="18" charset="0"/>
                          </a:rPr>
                        </m:ctrlPr>
                      </m:sSubPr>
                      <m:e>
                        <m:r>
                          <m:rPr>
                            <m:nor/>
                          </m:rPr>
                          <a:rPr lang="de-AT" sz="4400">
                            <a:solidFill>
                              <a:schemeClr val="accent1">
                                <a:lumMod val="75000"/>
                              </a:schemeClr>
                            </a:solidFill>
                            <a:latin typeface="Cambria Math" panose="02040503050406030204" pitchFamily="18" charset="0"/>
                          </a:rPr>
                          <m:t>min</m:t>
                        </m:r>
                      </m:e>
                      <m:sub>
                        <m:r>
                          <a:rPr lang="de-AT" sz="4400" i="1">
                            <a:solidFill>
                              <a:schemeClr val="accent1">
                                <a:lumMod val="75000"/>
                              </a:schemeClr>
                            </a:solidFill>
                            <a:latin typeface="Cambria Math" panose="02040503050406030204" pitchFamily="18" charset="0"/>
                          </a:rPr>
                          <m:t>h</m:t>
                        </m:r>
                        <m:r>
                          <a:rPr lang="de-AT" sz="4400" i="1">
                            <a:solidFill>
                              <a:schemeClr val="accent1">
                                <a:lumMod val="75000"/>
                              </a:schemeClr>
                            </a:solidFill>
                            <a:latin typeface="Cambria Math" panose="02040503050406030204" pitchFamily="18" charset="0"/>
                            <a:ea typeface="Cambria Math" panose="02040503050406030204" pitchFamily="18" charset="0"/>
                          </a:rPr>
                          <m:t>𝜖</m:t>
                        </m:r>
                        <m:r>
                          <a:rPr lang="de-AT" sz="4400" i="1">
                            <a:solidFill>
                              <a:schemeClr val="accent1">
                                <a:lumMod val="75000"/>
                              </a:schemeClr>
                            </a:solidFill>
                            <a:latin typeface="Cambria Math" panose="02040503050406030204" pitchFamily="18" charset="0"/>
                            <a:ea typeface="Cambria Math" panose="02040503050406030204" pitchFamily="18" charset="0"/>
                          </a:rPr>
                          <m:t>ℋ</m:t>
                        </m:r>
                      </m:sub>
                    </m:sSub>
                    <m:f>
                      <m:fPr>
                        <m:ctrlPr>
                          <a:rPr lang="en-US" sz="4400" i="1">
                            <a:solidFill>
                              <a:schemeClr val="accent1">
                                <a:lumMod val="75000"/>
                              </a:schemeClr>
                            </a:solidFill>
                            <a:latin typeface="Cambria Math" panose="02040503050406030204" pitchFamily="18" charset="0"/>
                          </a:rPr>
                        </m:ctrlPr>
                      </m:fPr>
                      <m:num>
                        <m:r>
                          <a:rPr lang="de-AT" sz="4400" i="1">
                            <a:solidFill>
                              <a:schemeClr val="accent1">
                                <a:lumMod val="75000"/>
                              </a:schemeClr>
                            </a:solidFill>
                            <a:latin typeface="Cambria Math" panose="02040503050406030204" pitchFamily="18" charset="0"/>
                          </a:rPr>
                          <m:t>1</m:t>
                        </m:r>
                      </m:num>
                      <m:den>
                        <m:r>
                          <a:rPr lang="de-AT" sz="4400" i="1">
                            <a:solidFill>
                              <a:schemeClr val="accent1">
                                <a:lumMod val="75000"/>
                              </a:schemeClr>
                            </a:solidFill>
                            <a:latin typeface="Cambria Math" panose="02040503050406030204" pitchFamily="18" charset="0"/>
                          </a:rPr>
                          <m:t>𝑚</m:t>
                        </m:r>
                      </m:den>
                    </m:f>
                    <m:nary>
                      <m:naryPr>
                        <m:chr m:val="∑"/>
                        <m:ctrlPr>
                          <a:rPr lang="en-US" sz="4400" i="1">
                            <a:solidFill>
                              <a:schemeClr val="accent1">
                                <a:lumMod val="75000"/>
                              </a:schemeClr>
                            </a:solidFill>
                            <a:latin typeface="Cambria Math" panose="02040503050406030204" pitchFamily="18" charset="0"/>
                          </a:rPr>
                        </m:ctrlPr>
                      </m:naryPr>
                      <m:sub>
                        <m:r>
                          <m:rPr>
                            <m:brk m:alnAt="23"/>
                          </m:rPr>
                          <a:rPr lang="de-AT" sz="4400" i="1">
                            <a:solidFill>
                              <a:schemeClr val="accent1">
                                <a:lumMod val="75000"/>
                              </a:schemeClr>
                            </a:solidFill>
                            <a:latin typeface="Cambria Math" panose="02040503050406030204" pitchFamily="18" charset="0"/>
                          </a:rPr>
                          <m:t>𝑖</m:t>
                        </m:r>
                        <m:r>
                          <a:rPr lang="de-AT" sz="4400" i="1">
                            <a:solidFill>
                              <a:schemeClr val="accent1">
                                <a:lumMod val="75000"/>
                              </a:schemeClr>
                            </a:solidFill>
                            <a:latin typeface="Cambria Math" panose="02040503050406030204" pitchFamily="18" charset="0"/>
                          </a:rPr>
                          <m:t>=1</m:t>
                        </m:r>
                      </m:sub>
                      <m:sup>
                        <m:r>
                          <a:rPr lang="de-AT" sz="4400" i="1">
                            <a:solidFill>
                              <a:schemeClr val="accent1">
                                <a:lumMod val="75000"/>
                              </a:schemeClr>
                            </a:solidFill>
                            <a:latin typeface="Cambria Math" panose="02040503050406030204" pitchFamily="18" charset="0"/>
                          </a:rPr>
                          <m:t>𝑚</m:t>
                        </m:r>
                      </m:sup>
                      <m:e>
                        <m:r>
                          <a:rPr lang="en-US" sz="4400" i="1">
                            <a:solidFill>
                              <a:schemeClr val="accent1">
                                <a:lumMod val="75000"/>
                              </a:schemeClr>
                            </a:solidFill>
                            <a:latin typeface="Cambria Math" panose="02040503050406030204" pitchFamily="18" charset="0"/>
                            <a:ea typeface="Cambria Math" panose="02040503050406030204" pitchFamily="18" charset="0"/>
                          </a:rPr>
                          <m:t>ℒ</m:t>
                        </m:r>
                        <m:d>
                          <m:dPr>
                            <m:ctrlPr>
                              <a:rPr lang="en-US" sz="4400" i="1">
                                <a:solidFill>
                                  <a:schemeClr val="accent1">
                                    <a:lumMod val="75000"/>
                                  </a:schemeClr>
                                </a:solidFill>
                                <a:latin typeface="Cambria Math" panose="02040503050406030204" pitchFamily="18" charset="0"/>
                                <a:ea typeface="Cambria Math" panose="02040503050406030204" pitchFamily="18" charset="0"/>
                              </a:rPr>
                            </m:ctrlPr>
                          </m:dPr>
                          <m:e>
                            <m:r>
                              <a:rPr lang="de-AT" sz="4400" i="1">
                                <a:solidFill>
                                  <a:schemeClr val="accent1">
                                    <a:lumMod val="75000"/>
                                  </a:schemeClr>
                                </a:solidFill>
                                <a:latin typeface="Cambria Math" panose="02040503050406030204" pitchFamily="18" charset="0"/>
                                <a:ea typeface="Cambria Math" panose="02040503050406030204" pitchFamily="18" charset="0"/>
                              </a:rPr>
                              <m:t>(</m:t>
                            </m:r>
                            <m:sSup>
                              <m:sSupPr>
                                <m:ctrlPr>
                                  <a:rPr lang="en-US" sz="4400" i="1">
                                    <a:solidFill>
                                      <a:schemeClr val="accent1">
                                        <a:lumMod val="75000"/>
                                      </a:schemeClr>
                                    </a:solidFill>
                                    <a:latin typeface="Cambria Math" panose="02040503050406030204" pitchFamily="18" charset="0"/>
                                    <a:ea typeface="Cambria Math" panose="02040503050406030204" pitchFamily="18" charset="0"/>
                                  </a:rPr>
                                </m:ctrlPr>
                              </m:sSupPr>
                              <m:e>
                                <m:r>
                                  <a:rPr lang="de-AT" sz="4400" i="1">
                                    <a:solidFill>
                                      <a:schemeClr val="accent1">
                                        <a:lumMod val="75000"/>
                                      </a:schemeClr>
                                    </a:solidFill>
                                    <a:latin typeface="Cambria Math" panose="02040503050406030204" pitchFamily="18" charset="0"/>
                                    <a:ea typeface="Cambria Math" panose="02040503050406030204" pitchFamily="18" charset="0"/>
                                  </a:rPr>
                                  <m:t>𝑥</m:t>
                                </m:r>
                              </m:e>
                              <m:sup>
                                <m:d>
                                  <m:dPr>
                                    <m:ctrlPr>
                                      <a:rPr lang="de-AT" sz="4400" i="1">
                                        <a:solidFill>
                                          <a:schemeClr val="accent1">
                                            <a:lumMod val="75000"/>
                                          </a:schemeClr>
                                        </a:solidFill>
                                        <a:latin typeface="Cambria Math" panose="02040503050406030204" pitchFamily="18" charset="0"/>
                                        <a:ea typeface="Cambria Math" panose="02040503050406030204" pitchFamily="18" charset="0"/>
                                      </a:rPr>
                                    </m:ctrlPr>
                                  </m:dPr>
                                  <m:e>
                                    <m:r>
                                      <a:rPr lang="de-AT" sz="4400" i="1">
                                        <a:solidFill>
                                          <a:schemeClr val="accent1">
                                            <a:lumMod val="75000"/>
                                          </a:schemeClr>
                                        </a:solidFill>
                                        <a:latin typeface="Cambria Math" panose="02040503050406030204" pitchFamily="18" charset="0"/>
                                        <a:ea typeface="Cambria Math" panose="02040503050406030204" pitchFamily="18" charset="0"/>
                                      </a:rPr>
                                      <m:t>𝑖</m:t>
                                    </m:r>
                                  </m:e>
                                </m:d>
                              </m:sup>
                            </m:sSup>
                            <m:r>
                              <a:rPr lang="de-AT" sz="4400" i="1">
                                <a:solidFill>
                                  <a:schemeClr val="accent1">
                                    <a:lumMod val="75000"/>
                                  </a:schemeClr>
                                </a:solidFill>
                                <a:latin typeface="Cambria Math" panose="02040503050406030204" pitchFamily="18" charset="0"/>
                                <a:ea typeface="Cambria Math" panose="02040503050406030204" pitchFamily="18" charset="0"/>
                              </a:rPr>
                              <m:t>,</m:t>
                            </m:r>
                            <m:sSup>
                              <m:sSupPr>
                                <m:ctrlPr>
                                  <a:rPr lang="de-AT" sz="4400" i="1">
                                    <a:solidFill>
                                      <a:schemeClr val="accent1">
                                        <a:lumMod val="75000"/>
                                      </a:schemeClr>
                                    </a:solidFill>
                                    <a:latin typeface="Cambria Math" panose="02040503050406030204" pitchFamily="18" charset="0"/>
                                    <a:ea typeface="Cambria Math" panose="02040503050406030204" pitchFamily="18" charset="0"/>
                                  </a:rPr>
                                </m:ctrlPr>
                              </m:sSupPr>
                              <m:e>
                                <m:r>
                                  <a:rPr lang="de-AT" sz="4400" i="1">
                                    <a:solidFill>
                                      <a:schemeClr val="accent1">
                                        <a:lumMod val="75000"/>
                                      </a:schemeClr>
                                    </a:solidFill>
                                    <a:latin typeface="Cambria Math" panose="02040503050406030204" pitchFamily="18" charset="0"/>
                                    <a:ea typeface="Cambria Math" panose="02040503050406030204" pitchFamily="18" charset="0"/>
                                  </a:rPr>
                                  <m:t>𝑦</m:t>
                                </m:r>
                              </m:e>
                              <m:sup>
                                <m:d>
                                  <m:dPr>
                                    <m:ctrlPr>
                                      <a:rPr lang="de-AT" sz="4400" i="1">
                                        <a:solidFill>
                                          <a:schemeClr val="accent1">
                                            <a:lumMod val="75000"/>
                                          </a:schemeClr>
                                        </a:solidFill>
                                        <a:latin typeface="Cambria Math" panose="02040503050406030204" pitchFamily="18" charset="0"/>
                                        <a:ea typeface="Cambria Math" panose="02040503050406030204" pitchFamily="18" charset="0"/>
                                      </a:rPr>
                                    </m:ctrlPr>
                                  </m:dPr>
                                  <m:e>
                                    <m:r>
                                      <a:rPr lang="de-AT" sz="4400" i="1">
                                        <a:solidFill>
                                          <a:schemeClr val="accent1">
                                            <a:lumMod val="75000"/>
                                          </a:schemeClr>
                                        </a:solidFill>
                                        <a:latin typeface="Cambria Math" panose="02040503050406030204" pitchFamily="18" charset="0"/>
                                        <a:ea typeface="Cambria Math" panose="02040503050406030204" pitchFamily="18" charset="0"/>
                                      </a:rPr>
                                      <m:t>𝑖</m:t>
                                    </m:r>
                                  </m:e>
                                </m:d>
                              </m:sup>
                            </m:sSup>
                            <m:r>
                              <a:rPr lang="de-AT" sz="4400" i="1">
                                <a:solidFill>
                                  <a:schemeClr val="accent1">
                                    <a:lumMod val="75000"/>
                                  </a:schemeClr>
                                </a:solidFill>
                                <a:latin typeface="Cambria Math" panose="02040503050406030204" pitchFamily="18" charset="0"/>
                                <a:ea typeface="Cambria Math" panose="02040503050406030204" pitchFamily="18" charset="0"/>
                              </a:rPr>
                              <m:t>),</m:t>
                            </m:r>
                            <m:r>
                              <a:rPr lang="de-AT" sz="4400" i="1">
                                <a:solidFill>
                                  <a:schemeClr val="accent1">
                                    <a:lumMod val="75000"/>
                                  </a:schemeClr>
                                </a:solidFill>
                                <a:latin typeface="Cambria Math" panose="02040503050406030204" pitchFamily="18" charset="0"/>
                                <a:ea typeface="Cambria Math" panose="02040503050406030204" pitchFamily="18" charset="0"/>
                              </a:rPr>
                              <m:t>h</m:t>
                            </m:r>
                          </m:e>
                        </m:d>
                      </m:e>
                    </m:nary>
                    <m:r>
                      <a:rPr lang="de-AT" sz="4400">
                        <a:latin typeface="Cambria Math" panose="02040503050406030204" pitchFamily="18" charset="0"/>
                      </a:rPr>
                      <m:t>+</m:t>
                    </m:r>
                    <m:r>
                      <m:rPr>
                        <m:sty m:val="p"/>
                      </m:rPr>
                      <a:rPr lang="el-GR" sz="4400" i="1">
                        <a:solidFill>
                          <a:schemeClr val="accent2">
                            <a:lumMod val="75000"/>
                          </a:schemeClr>
                        </a:solidFill>
                        <a:latin typeface="Cambria Math" panose="02040503050406030204" pitchFamily="18" charset="0"/>
                        <a:ea typeface="Cambria Math" panose="02040503050406030204" pitchFamily="18" charset="0"/>
                      </a:rPr>
                      <m:t>λ</m:t>
                    </m:r>
                  </m:oMath>
                </a14:m>
                <a:r>
                  <a:rPr lang="de-AT" sz="4400" dirty="0">
                    <a:ea typeface="Cambria Math" panose="02040503050406030204" pitchFamily="18" charset="0"/>
                  </a:rPr>
                  <a:t> </a:t>
                </a:r>
                <a14:m>
                  <m:oMath xmlns:m="http://schemas.openxmlformats.org/officeDocument/2006/math">
                    <m:r>
                      <a:rPr lang="de-AT" sz="4400" i="1">
                        <a:latin typeface="Cambria Math" panose="02040503050406030204" pitchFamily="18" charset="0"/>
                        <a:ea typeface="Cambria Math" panose="02040503050406030204" pitchFamily="18" charset="0"/>
                      </a:rPr>
                      <m:t>ℇ</m:t>
                    </m:r>
                    <m:d>
                      <m:dPr>
                        <m:ctrlPr>
                          <a:rPr lang="de-AT" sz="4400" i="1">
                            <a:latin typeface="Cambria Math" panose="02040503050406030204" pitchFamily="18" charset="0"/>
                            <a:ea typeface="Cambria Math" panose="02040503050406030204" pitchFamily="18" charset="0"/>
                          </a:rPr>
                        </m:ctrlPr>
                      </m:dPr>
                      <m:e>
                        <m:r>
                          <a:rPr lang="de-AT" sz="4400" b="0" i="1" smtClean="0">
                            <a:latin typeface="Cambria Math" panose="02040503050406030204" pitchFamily="18" charset="0"/>
                            <a:ea typeface="Cambria Math" panose="02040503050406030204" pitchFamily="18" charset="0"/>
                          </a:rPr>
                          <m:t>𝑔</m:t>
                        </m:r>
                      </m:e>
                      <m:e>
                        <m:sSup>
                          <m:sSupPr>
                            <m:ctrlPr>
                              <a:rPr lang="de-AT" sz="4400" i="1">
                                <a:latin typeface="Cambria Math" panose="02040503050406030204" pitchFamily="18" charset="0"/>
                              </a:rPr>
                            </m:ctrlPr>
                          </m:sSupPr>
                          <m:e>
                            <m:r>
                              <a:rPr lang="de-AT" sz="4400" i="1">
                                <a:latin typeface="Cambria Math" panose="02040503050406030204" pitchFamily="18" charset="0"/>
                                <a:ea typeface="Cambria Math" panose="02040503050406030204" pitchFamily="18" charset="0"/>
                              </a:rPr>
                              <m:t>𝒟</m:t>
                            </m:r>
                          </m:e>
                          <m:sup>
                            <m:d>
                              <m:dPr>
                                <m:ctrlPr>
                                  <a:rPr lang="de-AT" sz="4400" i="1">
                                    <a:latin typeface="Cambria Math" panose="02040503050406030204" pitchFamily="18" charset="0"/>
                                  </a:rPr>
                                </m:ctrlPr>
                              </m:dPr>
                              <m:e>
                                <m:r>
                                  <a:rPr lang="de-AT" sz="4400" i="1">
                                    <a:latin typeface="Cambria Math" panose="02040503050406030204" pitchFamily="18" charset="0"/>
                                  </a:rPr>
                                  <m:t>2</m:t>
                                </m:r>
                              </m:e>
                            </m:d>
                          </m:sup>
                        </m:sSup>
                      </m:e>
                    </m:d>
                  </m:oMath>
                </a14:m>
                <a:endParaRPr lang="en-US" sz="4400" dirty="0"/>
              </a:p>
            </p:txBody>
          </p:sp>
        </mc:Choice>
        <mc:Fallback xmlns="">
          <p:sp>
            <p:nvSpPr>
              <p:cNvPr id="6" name="Rectangle 5">
                <a:extLst>
                  <a:ext uri="{FF2B5EF4-FFF2-40B4-BE49-F238E27FC236}">
                    <a16:creationId xmlns:a16="http://schemas.microsoft.com/office/drawing/2014/main" id="{11582B22-DE83-CC41-864A-DD9739F3E605}"/>
                  </a:ext>
                </a:extLst>
              </p:cNvPr>
              <p:cNvSpPr>
                <a:spLocks noRot="1" noChangeAspect="1" noMove="1" noResize="1" noEditPoints="1" noAdjustHandles="1" noChangeArrowheads="1" noChangeShapeType="1" noTextEdit="1"/>
              </p:cNvSpPr>
              <p:nvPr/>
            </p:nvSpPr>
            <p:spPr>
              <a:xfrm>
                <a:off x="278640" y="2348402"/>
                <a:ext cx="11060144" cy="1052019"/>
              </a:xfrm>
              <a:prstGeom prst="rect">
                <a:avLst/>
              </a:prstGeom>
              <a:blipFill>
                <a:blip r:embed="rId2"/>
                <a:stretch>
                  <a:fillRect l="-918" t="-91667" b="-142857"/>
                </a:stretch>
              </a:blipFill>
            </p:spPr>
            <p:txBody>
              <a:bodyPr/>
              <a:lstStyle/>
              <a:p>
                <a:r>
                  <a:rPr lang="en-US">
                    <a:noFill/>
                  </a:rPr>
                  <a:t> </a:t>
                </a:r>
              </a:p>
            </p:txBody>
          </p:sp>
        </mc:Fallback>
      </mc:AlternateContent>
      <p:sp>
        <p:nvSpPr>
          <p:cNvPr id="7" name="Left Brace 6">
            <a:extLst>
              <a:ext uri="{FF2B5EF4-FFF2-40B4-BE49-F238E27FC236}">
                <a16:creationId xmlns:a16="http://schemas.microsoft.com/office/drawing/2014/main" id="{12E0A84E-E694-3642-BD0D-D80AE455FCDE}"/>
              </a:ext>
            </a:extLst>
          </p:cNvPr>
          <p:cNvSpPr/>
          <p:nvPr/>
        </p:nvSpPr>
        <p:spPr>
          <a:xfrm rot="16200000">
            <a:off x="4584161" y="1107287"/>
            <a:ext cx="679315" cy="5428036"/>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dirty="0"/>
          </a:p>
        </p:txBody>
      </p:sp>
      <p:sp>
        <p:nvSpPr>
          <p:cNvPr id="8" name="TextBox 7">
            <a:extLst>
              <a:ext uri="{FF2B5EF4-FFF2-40B4-BE49-F238E27FC236}">
                <a16:creationId xmlns:a16="http://schemas.microsoft.com/office/drawing/2014/main" id="{C41DA0A1-D898-9644-AD09-FE04EAF0AF36}"/>
              </a:ext>
            </a:extLst>
          </p:cNvPr>
          <p:cNvSpPr txBox="1"/>
          <p:nvPr/>
        </p:nvSpPr>
        <p:spPr>
          <a:xfrm>
            <a:off x="3097927" y="4417648"/>
            <a:ext cx="3170483" cy="1077218"/>
          </a:xfrm>
          <a:prstGeom prst="rect">
            <a:avLst/>
          </a:prstGeom>
          <a:noFill/>
        </p:spPr>
        <p:txBody>
          <a:bodyPr wrap="none" rtlCol="0">
            <a:spAutoFit/>
          </a:bodyPr>
          <a:lstStyle/>
          <a:p>
            <a:r>
              <a:rPr lang="de-AT" sz="3200" dirty="0" err="1"/>
              <a:t>use</a:t>
            </a:r>
            <a:r>
              <a:rPr lang="de-AT" sz="3200" dirty="0"/>
              <a:t> </a:t>
            </a:r>
            <a:r>
              <a:rPr lang="de-AT" sz="3200" dirty="0" err="1"/>
              <a:t>training</a:t>
            </a:r>
            <a:r>
              <a:rPr lang="de-AT" sz="3200" dirty="0"/>
              <a:t> </a:t>
            </a:r>
            <a:r>
              <a:rPr lang="de-AT" sz="3200" dirty="0" err="1"/>
              <a:t>error</a:t>
            </a:r>
            <a:r>
              <a:rPr lang="de-AT" sz="3200" dirty="0"/>
              <a:t> </a:t>
            </a:r>
          </a:p>
          <a:p>
            <a:r>
              <a:rPr lang="de-AT" sz="3200" dirty="0" err="1"/>
              <a:t>to</a:t>
            </a:r>
            <a:r>
              <a:rPr lang="de-AT" sz="3200" dirty="0"/>
              <a:t> </a:t>
            </a:r>
            <a:r>
              <a:rPr lang="de-AT" sz="3200" dirty="0" err="1"/>
              <a:t>fine</a:t>
            </a:r>
            <a:r>
              <a:rPr lang="de-AT" sz="3200" dirty="0"/>
              <a:t> tune f(.)</a:t>
            </a:r>
            <a:endParaRPr lang="en-US" sz="3200" dirty="0"/>
          </a:p>
        </p:txBody>
      </p:sp>
      <p:sp>
        <p:nvSpPr>
          <p:cNvPr id="9" name="Left Brace 8">
            <a:extLst>
              <a:ext uri="{FF2B5EF4-FFF2-40B4-BE49-F238E27FC236}">
                <a16:creationId xmlns:a16="http://schemas.microsoft.com/office/drawing/2014/main" id="{B4357436-2B1C-0846-8A33-0AD7F3F032DE}"/>
              </a:ext>
            </a:extLst>
          </p:cNvPr>
          <p:cNvSpPr/>
          <p:nvPr/>
        </p:nvSpPr>
        <p:spPr>
          <a:xfrm rot="16200000">
            <a:off x="9542410" y="2364587"/>
            <a:ext cx="679316" cy="2913435"/>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8D78298-9E12-D84D-A636-E1836AD4B6B1}"/>
                  </a:ext>
                </a:extLst>
              </p:cNvPr>
              <p:cNvSpPr txBox="1"/>
              <p:nvPr/>
            </p:nvSpPr>
            <p:spPr>
              <a:xfrm>
                <a:off x="8064559" y="4450358"/>
                <a:ext cx="4012509" cy="1603131"/>
              </a:xfrm>
              <a:prstGeom prst="rect">
                <a:avLst/>
              </a:prstGeom>
              <a:noFill/>
            </p:spPr>
            <p:txBody>
              <a:bodyPr wrap="none" rtlCol="0">
                <a:spAutoFit/>
              </a:bodyPr>
              <a:lstStyle/>
              <a:p>
                <a:r>
                  <a:rPr lang="de-AT" sz="3200" dirty="0" err="1"/>
                  <a:t>learn</a:t>
                </a:r>
                <a:r>
                  <a:rPr lang="de-AT" sz="3200" dirty="0"/>
                  <a:t> </a:t>
                </a:r>
                <a:r>
                  <a:rPr lang="de-AT" sz="3200" dirty="0" err="1"/>
                  <a:t>feature</a:t>
                </a:r>
                <a:r>
                  <a:rPr lang="de-AT" sz="3200" dirty="0"/>
                  <a:t> </a:t>
                </a:r>
                <a:r>
                  <a:rPr lang="de-AT" sz="3200" dirty="0" err="1"/>
                  <a:t>map</a:t>
                </a:r>
                <a:r>
                  <a:rPr lang="de-AT" sz="3200" dirty="0"/>
                  <a:t> </a:t>
                </a:r>
                <a:r>
                  <a:rPr lang="de-AT" sz="3200" dirty="0" err="1"/>
                  <a:t>g</a:t>
                </a:r>
                <a:r>
                  <a:rPr lang="de-AT" sz="3200" dirty="0"/>
                  <a:t>(.) </a:t>
                </a:r>
              </a:p>
              <a:p>
                <a:r>
                  <a:rPr lang="de-AT" sz="3200" dirty="0" err="1"/>
                  <a:t>using</a:t>
                </a:r>
                <a:r>
                  <a:rPr lang="de-AT" sz="3200" dirty="0"/>
                  <a:t> large </a:t>
                </a:r>
                <a:r>
                  <a:rPr lang="de-AT" sz="3200" dirty="0" err="1"/>
                  <a:t>unlabeled</a:t>
                </a:r>
                <a:endParaRPr lang="de-AT" sz="3200" dirty="0"/>
              </a:p>
              <a:p>
                <a:r>
                  <a:rPr lang="de-AT" sz="3200" dirty="0" err="1"/>
                  <a:t>database</a:t>
                </a:r>
                <a:r>
                  <a:rPr lang="de-AT" sz="3200" dirty="0"/>
                  <a:t> </a:t>
                </a:r>
                <a14:m>
                  <m:oMath xmlns:m="http://schemas.openxmlformats.org/officeDocument/2006/math">
                    <m:sSup>
                      <m:sSupPr>
                        <m:ctrlPr>
                          <a:rPr lang="de-AT" sz="3200" i="1">
                            <a:latin typeface="Cambria Math" panose="02040503050406030204" pitchFamily="18" charset="0"/>
                          </a:rPr>
                        </m:ctrlPr>
                      </m:sSupPr>
                      <m:e>
                        <m:r>
                          <a:rPr lang="de-AT" sz="3200" i="1">
                            <a:latin typeface="Cambria Math" panose="02040503050406030204" pitchFamily="18" charset="0"/>
                            <a:ea typeface="Cambria Math" panose="02040503050406030204" pitchFamily="18" charset="0"/>
                          </a:rPr>
                          <m:t>𝒟</m:t>
                        </m:r>
                      </m:e>
                      <m:sup>
                        <m:d>
                          <m:dPr>
                            <m:ctrlPr>
                              <a:rPr lang="de-AT" sz="3200" i="1">
                                <a:latin typeface="Cambria Math" panose="02040503050406030204" pitchFamily="18" charset="0"/>
                              </a:rPr>
                            </m:ctrlPr>
                          </m:dPr>
                          <m:e>
                            <m:r>
                              <a:rPr lang="de-AT" sz="3200" i="1">
                                <a:latin typeface="Cambria Math" panose="02040503050406030204" pitchFamily="18" charset="0"/>
                              </a:rPr>
                              <m:t>2</m:t>
                            </m:r>
                          </m:e>
                        </m:d>
                      </m:sup>
                    </m:sSup>
                  </m:oMath>
                </a14:m>
                <a:r>
                  <a:rPr lang="de-AT" sz="3200" dirty="0"/>
                  <a:t> </a:t>
                </a:r>
                <a:endParaRPr lang="en-US" sz="3200" dirty="0"/>
              </a:p>
            </p:txBody>
          </p:sp>
        </mc:Choice>
        <mc:Fallback xmlns="">
          <p:sp>
            <p:nvSpPr>
              <p:cNvPr id="10" name="TextBox 9">
                <a:extLst>
                  <a:ext uri="{FF2B5EF4-FFF2-40B4-BE49-F238E27FC236}">
                    <a16:creationId xmlns:a16="http://schemas.microsoft.com/office/drawing/2014/main" id="{A8D78298-9E12-D84D-A636-E1836AD4B6B1}"/>
                  </a:ext>
                </a:extLst>
              </p:cNvPr>
              <p:cNvSpPr txBox="1">
                <a:spLocks noRot="1" noChangeAspect="1" noMove="1" noResize="1" noEditPoints="1" noAdjustHandles="1" noChangeArrowheads="1" noChangeShapeType="1" noTextEdit="1"/>
              </p:cNvSpPr>
              <p:nvPr/>
            </p:nvSpPr>
            <p:spPr>
              <a:xfrm>
                <a:off x="8064559" y="4450358"/>
                <a:ext cx="4012509" cy="1603131"/>
              </a:xfrm>
              <a:prstGeom prst="rect">
                <a:avLst/>
              </a:prstGeom>
              <a:blipFill>
                <a:blip r:embed="rId3"/>
                <a:stretch>
                  <a:fillRect l="-3797" t="-4724" r="-316" b="-11811"/>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2292BEBD-8851-A2B4-174D-2B158601337F}"/>
              </a:ext>
            </a:extLst>
          </p:cNvPr>
          <p:cNvSpPr>
            <a:spLocks noGrp="1"/>
          </p:cNvSpPr>
          <p:nvPr>
            <p:ph type="ftr" sz="quarter" idx="11"/>
          </p:nvPr>
        </p:nvSpPr>
        <p:spPr/>
        <p:txBody>
          <a:bodyPr/>
          <a:lstStyle/>
          <a:p>
            <a:r>
              <a:rPr lang="en-GB"/>
              <a:t>DI Dr.techn. Alexander Jung</a:t>
            </a:r>
            <a:endParaRPr lang="en-GB" dirty="0"/>
          </a:p>
        </p:txBody>
      </p:sp>
    </p:spTree>
    <p:extLst>
      <p:ext uri="{BB962C8B-B14F-4D97-AF65-F5344CB8AC3E}">
        <p14:creationId xmlns:p14="http://schemas.microsoft.com/office/powerpoint/2010/main" val="1841815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1511</TotalTime>
  <Words>3373</Words>
  <Application>Microsoft Macintosh PowerPoint</Application>
  <PresentationFormat>Widescreen</PresentationFormat>
  <Paragraphs>678</Paragraphs>
  <Slides>92</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92</vt:i4>
      </vt:variant>
    </vt:vector>
  </HeadingPairs>
  <TitlesOfParts>
    <vt:vector size="98" baseType="lpstr">
      <vt:lpstr>Arial</vt:lpstr>
      <vt:lpstr>Calibri</vt:lpstr>
      <vt:lpstr>Calibri Light</vt:lpstr>
      <vt:lpstr>Cambria Math</vt:lpstr>
      <vt:lpstr>Times New Roman</vt:lpstr>
      <vt:lpstr>Office Theme</vt:lpstr>
      <vt:lpstr>Machine Learning: The Basics</vt:lpstr>
      <vt:lpstr>Regulating/Using AI needs a handy language! </vt:lpstr>
      <vt:lpstr>About me. </vt:lpstr>
      <vt:lpstr>RA1: Networked Federated Learning.</vt:lpstr>
      <vt:lpstr>RA2: Explainable Machine Learning.</vt:lpstr>
      <vt:lpstr>Machine Learning YouTube. </vt:lpstr>
      <vt:lpstr>Machine Learning Book. </vt:lpstr>
      <vt:lpstr>One Slide Summary of ML</vt:lpstr>
      <vt:lpstr>Machine Learning. </vt:lpstr>
      <vt:lpstr>In other words...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ML Apps </vt:lpstr>
      <vt:lpstr>Three Main Components</vt:lpstr>
      <vt:lpstr>Data</vt:lpstr>
      <vt:lpstr>data  =  set of datapoints</vt:lpstr>
      <vt:lpstr>What is a Datapoint?</vt:lpstr>
      <vt:lpstr>Datapoint = Some Period of Time</vt:lpstr>
      <vt:lpstr>Datapoint = Some Country</vt:lpstr>
      <vt:lpstr>Datapoint = Some Protein</vt:lpstr>
      <vt:lpstr>Datapoint = A Partial Differential Equation</vt:lpstr>
      <vt:lpstr>Datapoint = A Household</vt:lpstr>
      <vt:lpstr>Features  and  Labels.</vt:lpstr>
      <vt:lpstr>datapoint characterized by </vt:lpstr>
      <vt:lpstr>Numeric Features</vt:lpstr>
      <vt:lpstr>Features of an Image. </vt:lpstr>
      <vt:lpstr>Image of an Audio Recording.</vt:lpstr>
      <vt:lpstr>Image of a Protein.</vt:lpstr>
      <vt:lpstr>Datapoint = A Partial Differential Equation</vt:lpstr>
      <vt:lpstr>Datapoint = A Bridge</vt:lpstr>
      <vt:lpstr>PowerPoint Presentation</vt:lpstr>
      <vt:lpstr>Learn a Feature Map </vt:lpstr>
      <vt:lpstr>PowerPoint Presentation</vt:lpstr>
      <vt:lpstr>PowerPoint Presentation</vt:lpstr>
      <vt:lpstr>PowerPoint Presentation</vt:lpstr>
      <vt:lpstr>A Hypothesis.</vt:lpstr>
      <vt:lpstr>Model = Several Hypotheses.</vt:lpstr>
      <vt:lpstr>Linear Model</vt:lpstr>
      <vt:lpstr>Upgrade Linear Model with new Features ! </vt:lpstr>
      <vt:lpstr>You Can Do Anything with Linear Predictors! </vt:lpstr>
      <vt:lpstr>Foundation Model = Feature Map!</vt:lpstr>
      <vt:lpstr>PowerPoint Presentation</vt:lpstr>
      <vt:lpstr>Which Hypothesis is Better?</vt:lpstr>
      <vt:lpstr>A Loss Function</vt:lpstr>
      <vt:lpstr>The Squared Error Loss</vt:lpstr>
      <vt:lpstr>Unsupervised Learning</vt:lpstr>
      <vt:lpstr>Reinforcement Learning</vt:lpstr>
      <vt:lpstr>Main Components of ML </vt:lpstr>
      <vt:lpstr>Landscape of ML Methods</vt:lpstr>
      <vt:lpstr>PowerPoint Presentation</vt:lpstr>
      <vt:lpstr>What Data, Model, Loss?</vt:lpstr>
      <vt:lpstr>Data and Model Size</vt:lpstr>
      <vt:lpstr>Effective Dim. Linear Maps</vt:lpstr>
      <vt:lpstr>Effective Dim. Polyn. Reg.</vt:lpstr>
      <vt:lpstr>m=2, degree r=1 polynomial </vt:lpstr>
      <vt:lpstr>m=3, degree r=2 polynomial</vt:lpstr>
      <vt:lpstr>Data Hungry ML Methods</vt:lpstr>
      <vt:lpstr>PowerPoint Presentation</vt:lpstr>
      <vt:lpstr>PowerPoint Presentation</vt:lpstr>
      <vt:lpstr>PowerPoint Presentation</vt:lpstr>
      <vt:lpstr>PowerPoint Presentation</vt:lpstr>
      <vt:lpstr>add a bit of noise to features</vt:lpstr>
      <vt:lpstr>rotated cat image is still cat image</vt:lpstr>
      <vt:lpstr>flipped cat image is still cat image</vt:lpstr>
      <vt:lpstr>shifted cat image is still cat image</vt:lpstr>
      <vt:lpstr>PowerPoint Presentation</vt:lpstr>
      <vt:lpstr>augment with (infinitely many) realizations of RV!</vt:lpstr>
      <vt:lpstr>Regularization =Implicit Data Aug.</vt:lpstr>
      <vt:lpstr>To sum up,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Diagnosing Machine Learning</dc:title>
  <dc:creator>Jung Alex</dc:creator>
  <cp:lastModifiedBy>Jung Alex</cp:lastModifiedBy>
  <cp:revision>50</cp:revision>
  <cp:lastPrinted>2023-02-18T17:17:31Z</cp:lastPrinted>
  <dcterms:created xsi:type="dcterms:W3CDTF">2023-02-13T09:05:14Z</dcterms:created>
  <dcterms:modified xsi:type="dcterms:W3CDTF">2023-05-26T13:00:46Z</dcterms:modified>
</cp:coreProperties>
</file>